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21"/>
  </p:notesMasterIdLst>
  <p:sldIdLst>
    <p:sldId id="256" r:id="rId2"/>
    <p:sldId id="271" r:id="rId3"/>
    <p:sldId id="257" r:id="rId4"/>
    <p:sldId id="258" r:id="rId5"/>
    <p:sldId id="259" r:id="rId6"/>
    <p:sldId id="269" r:id="rId7"/>
    <p:sldId id="261" r:id="rId8"/>
    <p:sldId id="272" r:id="rId9"/>
    <p:sldId id="260" r:id="rId10"/>
    <p:sldId id="266" r:id="rId11"/>
    <p:sldId id="262" r:id="rId12"/>
    <p:sldId id="267" r:id="rId13"/>
    <p:sldId id="275" r:id="rId14"/>
    <p:sldId id="274" r:id="rId15"/>
    <p:sldId id="263" r:id="rId16"/>
    <p:sldId id="276" r:id="rId17"/>
    <p:sldId id="268" r:id="rId18"/>
    <p:sldId id="27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E5679-D680-4891-BF69-4ABA46D33143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10962-4DCE-4FEB-BF63-A2E96D5AD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2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22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49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404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571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089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16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34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12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49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5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67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00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0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56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2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87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1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36E184-09F4-432D-ABB7-8923953170BB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3DAE08-E4D0-438E-877F-C694FF67D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9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3C5C4F-8EC3-8D0F-0067-B6121AFDB5DE}"/>
              </a:ext>
            </a:extLst>
          </p:cNvPr>
          <p:cNvSpPr txBox="1"/>
          <p:nvPr/>
        </p:nvSpPr>
        <p:spPr>
          <a:xfrm>
            <a:off x="2295525" y="1929884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E100310-A177-F484-9DC5-C5CE8E3B2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1FC0D3E-71C0-7308-FBAA-72277D61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7" y="732076"/>
            <a:ext cx="10753665" cy="53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5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269B2A-26F2-F241-097C-A4D056436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27" y="741575"/>
            <a:ext cx="7693946" cy="53748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8C6C42-F63D-4B68-7CCE-A77F404E9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2E108-9719-14E5-FBDE-680B74056DCA}"/>
              </a:ext>
            </a:extLst>
          </p:cNvPr>
          <p:cNvSpPr txBox="1"/>
          <p:nvPr/>
        </p:nvSpPr>
        <p:spPr>
          <a:xfrm>
            <a:off x="2269647" y="1090737"/>
            <a:ext cx="27500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Tune – Sofa-bed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6C09D4-6F7A-1DD8-CAED-0E934AACB6C4}"/>
              </a:ext>
            </a:extLst>
          </p:cNvPr>
          <p:cNvSpPr/>
          <p:nvPr/>
        </p:nvSpPr>
        <p:spPr>
          <a:xfrm>
            <a:off x="2428876" y="1482378"/>
            <a:ext cx="3009899" cy="104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52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5D4D0A-904A-03A7-85D5-F40D57E1D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77" y="793373"/>
            <a:ext cx="8029784" cy="5271253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D814E9-9995-1EFF-5546-37477FB38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9017D3-4C7C-6C73-3195-A5FC16EF5654}"/>
              </a:ext>
            </a:extLst>
          </p:cNvPr>
          <p:cNvSpPr/>
          <p:nvPr/>
        </p:nvSpPr>
        <p:spPr>
          <a:xfrm>
            <a:off x="2457451" y="1425228"/>
            <a:ext cx="3009899" cy="104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8C4BF-D221-87F3-5D30-423EDC4984BD}"/>
              </a:ext>
            </a:extLst>
          </p:cNvPr>
          <p:cNvSpPr txBox="1"/>
          <p:nvPr/>
        </p:nvSpPr>
        <p:spPr>
          <a:xfrm>
            <a:off x="2269647" y="1090737"/>
            <a:ext cx="27500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Sadeta – Sofa-bed  </a:t>
            </a:r>
          </a:p>
        </p:txBody>
      </p:sp>
    </p:spTree>
    <p:extLst>
      <p:ext uri="{BB962C8B-B14F-4D97-AF65-F5344CB8AC3E}">
        <p14:creationId xmlns:p14="http://schemas.microsoft.com/office/powerpoint/2010/main" val="4026969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7D296C-5520-6BDB-FDD2-85A76B596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719137"/>
            <a:ext cx="7448718" cy="5419725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3CCFB1-7883-1DE3-F443-FAA400CDE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0758BC-DCEB-E4E7-CD06-FB7334CF99C3}"/>
              </a:ext>
            </a:extLst>
          </p:cNvPr>
          <p:cNvSpPr/>
          <p:nvPr/>
        </p:nvSpPr>
        <p:spPr>
          <a:xfrm>
            <a:off x="2442995" y="1491903"/>
            <a:ext cx="3009899" cy="104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95482-FF37-EF69-AF2B-513D8CC268FE}"/>
              </a:ext>
            </a:extLst>
          </p:cNvPr>
          <p:cNvSpPr txBox="1"/>
          <p:nvPr/>
        </p:nvSpPr>
        <p:spPr>
          <a:xfrm>
            <a:off x="2442995" y="1052637"/>
            <a:ext cx="11593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</a:p>
        </p:txBody>
      </p:sp>
    </p:spTree>
    <p:extLst>
      <p:ext uri="{BB962C8B-B14F-4D97-AF65-F5344CB8AC3E}">
        <p14:creationId xmlns:p14="http://schemas.microsoft.com/office/powerpoint/2010/main" val="410095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6E3B9F-39ED-A088-83E3-FC3EBDE41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37" y="785796"/>
            <a:ext cx="8010525" cy="5286407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816350-91AD-C1C7-0244-EBAE54209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5629E1-81A3-C1FC-7178-CE4E2A65DC49}"/>
              </a:ext>
            </a:extLst>
          </p:cNvPr>
          <p:cNvSpPr/>
          <p:nvPr/>
        </p:nvSpPr>
        <p:spPr>
          <a:xfrm>
            <a:off x="2486026" y="1472853"/>
            <a:ext cx="3009899" cy="104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E205B-5F36-7552-97DC-72F2E21A8278}"/>
              </a:ext>
            </a:extLst>
          </p:cNvPr>
          <p:cNvSpPr txBox="1"/>
          <p:nvPr/>
        </p:nvSpPr>
        <p:spPr>
          <a:xfrm>
            <a:off x="2269648" y="1090737"/>
            <a:ext cx="17403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Satu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679AD-84CC-780D-5B94-109B03FE9AF4}"/>
              </a:ext>
            </a:extLst>
          </p:cNvPr>
          <p:cNvSpPr txBox="1"/>
          <p:nvPr/>
        </p:nvSpPr>
        <p:spPr>
          <a:xfrm>
            <a:off x="3381376" y="4652460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Satu 01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D6241-A9F9-6E7C-06E9-6EDD17708CBC}"/>
              </a:ext>
            </a:extLst>
          </p:cNvPr>
          <p:cNvSpPr txBox="1"/>
          <p:nvPr/>
        </p:nvSpPr>
        <p:spPr>
          <a:xfrm>
            <a:off x="5714999" y="4623885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Satu 02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CE5DE-4226-086C-4CDB-CE9D2B9F69DA}"/>
              </a:ext>
            </a:extLst>
          </p:cNvPr>
          <p:cNvSpPr txBox="1"/>
          <p:nvPr/>
        </p:nvSpPr>
        <p:spPr>
          <a:xfrm>
            <a:off x="8267701" y="4614360"/>
            <a:ext cx="761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Satu 03  </a:t>
            </a:r>
          </a:p>
        </p:txBody>
      </p:sp>
    </p:spTree>
    <p:extLst>
      <p:ext uri="{BB962C8B-B14F-4D97-AF65-F5344CB8AC3E}">
        <p14:creationId xmlns:p14="http://schemas.microsoft.com/office/powerpoint/2010/main" val="4280082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EA88AB-DDCA-7A03-BB6C-3150EBF08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24" y="691765"/>
            <a:ext cx="7964151" cy="5474470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C03BF7-8BB8-874C-198E-8D5A66D44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2AE6C7-9F2B-2501-4FBE-A245057E5A56}"/>
              </a:ext>
            </a:extLst>
          </p:cNvPr>
          <p:cNvSpPr/>
          <p:nvPr/>
        </p:nvSpPr>
        <p:spPr>
          <a:xfrm>
            <a:off x="2286001" y="1444278"/>
            <a:ext cx="3009899" cy="104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DF0F9-1FF9-03CF-6F93-208BDFEAF5BF}"/>
              </a:ext>
            </a:extLst>
          </p:cNvPr>
          <p:cNvSpPr txBox="1"/>
          <p:nvPr/>
        </p:nvSpPr>
        <p:spPr>
          <a:xfrm>
            <a:off x="2286001" y="929522"/>
            <a:ext cx="25500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Riemu – Sofa-bed  </a:t>
            </a:r>
          </a:p>
        </p:txBody>
      </p:sp>
    </p:spTree>
    <p:extLst>
      <p:ext uri="{BB962C8B-B14F-4D97-AF65-F5344CB8AC3E}">
        <p14:creationId xmlns:p14="http://schemas.microsoft.com/office/powerpoint/2010/main" val="272901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A6704E-7151-4C95-AD4C-D7F14E0E3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445" y="793618"/>
            <a:ext cx="7455110" cy="5270763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 descr="Изображение выглядит как снимок экрана, Шрифт, черный, Графика">
            <a:extLst>
              <a:ext uri="{FF2B5EF4-FFF2-40B4-BE49-F238E27FC236}">
                <a16:creationId xmlns:a16="http://schemas.microsoft.com/office/drawing/2014/main" id="{60B45932-085A-0BA4-12C6-9CEB068A4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E29670-27B7-F848-AAB7-E6F5482D4CBA}"/>
              </a:ext>
            </a:extLst>
          </p:cNvPr>
          <p:cNvSpPr/>
          <p:nvPr/>
        </p:nvSpPr>
        <p:spPr>
          <a:xfrm>
            <a:off x="4953001" y="5020117"/>
            <a:ext cx="3009899" cy="104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49C5F4-268B-F733-5B6B-5E1380F80D33}"/>
              </a:ext>
            </a:extLst>
          </p:cNvPr>
          <p:cNvSpPr/>
          <p:nvPr/>
        </p:nvSpPr>
        <p:spPr>
          <a:xfrm>
            <a:off x="7524752" y="3318407"/>
            <a:ext cx="2298804" cy="2539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CE9A39-257A-A5B8-A15A-F0C6EF230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446" y="5366220"/>
            <a:ext cx="2934109" cy="447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7A9E3-135F-7EA9-4E46-EB424ACD1C3B}"/>
              </a:ext>
            </a:extLst>
          </p:cNvPr>
          <p:cNvSpPr txBox="1"/>
          <p:nvPr/>
        </p:nvSpPr>
        <p:spPr>
          <a:xfrm>
            <a:off x="7081851" y="5437295"/>
            <a:ext cx="16116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Tuuli – Sofa-bed  </a:t>
            </a:r>
          </a:p>
        </p:txBody>
      </p:sp>
    </p:spTree>
    <p:extLst>
      <p:ext uri="{BB962C8B-B14F-4D97-AF65-F5344CB8AC3E}">
        <p14:creationId xmlns:p14="http://schemas.microsoft.com/office/powerpoint/2010/main" val="214748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8C6C42-F63D-4B68-7CCE-A77F404E9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5E01115-3479-5259-C957-1EB963F1B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 b="6348"/>
          <a:stretch/>
        </p:blipFill>
        <p:spPr bwMode="auto">
          <a:xfrm>
            <a:off x="2088356" y="940594"/>
            <a:ext cx="8015287" cy="51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F01634-A753-8C72-2A66-9AA40B61C9D7}"/>
              </a:ext>
            </a:extLst>
          </p:cNvPr>
          <p:cNvSpPr/>
          <p:nvPr/>
        </p:nvSpPr>
        <p:spPr>
          <a:xfrm>
            <a:off x="2190751" y="1491903"/>
            <a:ext cx="3009899" cy="104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0A425-D9B8-DFF3-CD81-BC69510D3215}"/>
              </a:ext>
            </a:extLst>
          </p:cNvPr>
          <p:cNvSpPr txBox="1"/>
          <p:nvPr/>
        </p:nvSpPr>
        <p:spPr>
          <a:xfrm>
            <a:off x="2256859" y="1096799"/>
            <a:ext cx="23437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Saari – Sofa-bed  </a:t>
            </a:r>
          </a:p>
        </p:txBody>
      </p:sp>
    </p:spTree>
    <p:extLst>
      <p:ext uri="{BB962C8B-B14F-4D97-AF65-F5344CB8AC3E}">
        <p14:creationId xmlns:p14="http://schemas.microsoft.com/office/powerpoint/2010/main" val="2300221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322C2-C5F2-9250-884E-F4CA969A4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852" y="645436"/>
            <a:ext cx="7874296" cy="5567127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57928-3659-B20F-1552-4D8B4E33D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969DCE-115C-748E-5E40-462CC1333CE5}"/>
              </a:ext>
            </a:extLst>
          </p:cNvPr>
          <p:cNvSpPr/>
          <p:nvPr/>
        </p:nvSpPr>
        <p:spPr>
          <a:xfrm>
            <a:off x="6096000" y="739427"/>
            <a:ext cx="2428875" cy="367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AF1DDA-E166-B7AD-F695-3A05E61DBE5D}"/>
              </a:ext>
            </a:extLst>
          </p:cNvPr>
          <p:cNvSpPr/>
          <p:nvPr/>
        </p:nvSpPr>
        <p:spPr>
          <a:xfrm>
            <a:off x="8277225" y="3544773"/>
            <a:ext cx="495300" cy="25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3A631-E4D3-AFA8-724E-D867843A1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446" y="1127150"/>
            <a:ext cx="2934109" cy="447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FF125-E084-A79B-2FDD-B18550E99111}"/>
              </a:ext>
            </a:extLst>
          </p:cNvPr>
          <p:cNvSpPr txBox="1"/>
          <p:nvPr/>
        </p:nvSpPr>
        <p:spPr>
          <a:xfrm>
            <a:off x="6695509" y="1202993"/>
            <a:ext cx="23437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Saari –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Armchair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9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39513C-CB7A-A1BA-04CF-5E1BE4CFC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004" y="667461"/>
            <a:ext cx="7811992" cy="5523078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 descr="Изображение выглядит как снимок экрана, Шрифт, черный, Графика">
            <a:extLst>
              <a:ext uri="{FF2B5EF4-FFF2-40B4-BE49-F238E27FC236}">
                <a16:creationId xmlns:a16="http://schemas.microsoft.com/office/drawing/2014/main" id="{EB72AC6B-9A13-B50B-B9A8-F6F81C466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8AD135-57A1-7576-B2D1-7F0FA70C73C1}"/>
              </a:ext>
            </a:extLst>
          </p:cNvPr>
          <p:cNvSpPr/>
          <p:nvPr/>
        </p:nvSpPr>
        <p:spPr>
          <a:xfrm>
            <a:off x="7115177" y="929928"/>
            <a:ext cx="2886820" cy="3242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3C837C-90E6-66B1-8663-270750B9D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221" y="2266532"/>
            <a:ext cx="2934109" cy="447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79C9E-B112-2D31-DDDF-8B2EA1A7C8CD}"/>
              </a:ext>
            </a:extLst>
          </p:cNvPr>
          <p:cNvSpPr txBox="1"/>
          <p:nvPr/>
        </p:nvSpPr>
        <p:spPr>
          <a:xfrm>
            <a:off x="7181284" y="2342375"/>
            <a:ext cx="23437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Unelma –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Armchair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9194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снимок экрана, Шрифт, черный, Графика">
            <a:extLst>
              <a:ext uri="{FF2B5EF4-FFF2-40B4-BE49-F238E27FC236}">
                <a16:creationId xmlns:a16="http://schemas.microsoft.com/office/drawing/2014/main" id="{EB72AC6B-9A13-B50B-B9A8-F6F81C466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22" y="-1129708"/>
            <a:ext cx="5154376" cy="2899337"/>
          </a:xfrm>
          <a:prstGeom prst="rect">
            <a:avLst/>
          </a:prstGeom>
        </p:spPr>
      </p:pic>
      <p:pic>
        <p:nvPicPr>
          <p:cNvPr id="5" name="Рисунок 4" descr="Изображение выглядит как мебель, диван, Диван-кровать, Матра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C032F8-B32F-DA3F-13A2-D543D270C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9999" r="16222" b="16112"/>
          <a:stretch/>
        </p:blipFill>
        <p:spPr>
          <a:xfrm>
            <a:off x="1130213" y="2309429"/>
            <a:ext cx="4065963" cy="3066136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диван, Матрас, Подлокот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6588EB-3420-17FC-29C0-CC62F443F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26667" r="17333" b="12361"/>
          <a:stretch/>
        </p:blipFill>
        <p:spPr>
          <a:xfrm>
            <a:off x="8624512" y="938382"/>
            <a:ext cx="1864498" cy="137104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8058259-4991-A892-D5B5-A593BBD38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" r="1110" b="3333"/>
          <a:stretch/>
        </p:blipFill>
        <p:spPr bwMode="auto">
          <a:xfrm>
            <a:off x="5648863" y="2309428"/>
            <a:ext cx="4724454" cy="34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данные 15">
            <a:extLst>
              <a:ext uri="{FF2B5EF4-FFF2-40B4-BE49-F238E27FC236}">
                <a16:creationId xmlns:a16="http://schemas.microsoft.com/office/drawing/2014/main" id="{E05A1F06-F57B-14E4-7680-00861BEBF78B}"/>
              </a:ext>
            </a:extLst>
          </p:cNvPr>
          <p:cNvSpPr/>
          <p:nvPr/>
        </p:nvSpPr>
        <p:spPr>
          <a:xfrm>
            <a:off x="1130213" y="892044"/>
            <a:ext cx="4088728" cy="44722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10 w 8000"/>
              <a:gd name="connsiteY0" fmla="*/ 10302 h 10302"/>
              <a:gd name="connsiteX1" fmla="*/ 0 w 8000"/>
              <a:gd name="connsiteY1" fmla="*/ 0 h 10302"/>
              <a:gd name="connsiteX2" fmla="*/ 8000 w 8000"/>
              <a:gd name="connsiteY2" fmla="*/ 0 h 10302"/>
              <a:gd name="connsiteX3" fmla="*/ 6000 w 8000"/>
              <a:gd name="connsiteY3" fmla="*/ 10000 h 10302"/>
              <a:gd name="connsiteX4" fmla="*/ 10 w 8000"/>
              <a:gd name="connsiteY4" fmla="*/ 10302 h 1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0" h="10302">
                <a:moveTo>
                  <a:pt x="10" y="10302"/>
                </a:moveTo>
                <a:cubicBezTo>
                  <a:pt x="7" y="6868"/>
                  <a:pt x="3" y="3434"/>
                  <a:pt x="0" y="0"/>
                </a:cubicBezTo>
                <a:lnTo>
                  <a:pt x="8000" y="0"/>
                </a:lnTo>
                <a:lnTo>
                  <a:pt x="6000" y="10000"/>
                </a:lnTo>
                <a:lnTo>
                  <a:pt x="10" y="1030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bg1">
                  <a:lumMod val="95000"/>
                </a:schemeClr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B6719-49B1-6AC2-3E15-DB1E755ACAB0}"/>
              </a:ext>
            </a:extLst>
          </p:cNvPr>
          <p:cNvSpPr txBox="1"/>
          <p:nvPr/>
        </p:nvSpPr>
        <p:spPr>
          <a:xfrm>
            <a:off x="1332934" y="977158"/>
            <a:ext cx="23437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Anri – Sofa-bed  </a:t>
            </a:r>
          </a:p>
        </p:txBody>
      </p:sp>
    </p:spTree>
    <p:extLst>
      <p:ext uri="{BB962C8B-B14F-4D97-AF65-F5344CB8AC3E}">
        <p14:creationId xmlns:p14="http://schemas.microsoft.com/office/powerpoint/2010/main" val="1002460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7C4360-68A9-288D-B50C-302AFC97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852" y="624838"/>
            <a:ext cx="7874295" cy="5567126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6D122C-73E3-4ADE-5394-3B2948216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30F26-4CAE-AA30-4348-A0A78514C38C}"/>
              </a:ext>
            </a:extLst>
          </p:cNvPr>
          <p:cNvSpPr txBox="1"/>
          <p:nvPr/>
        </p:nvSpPr>
        <p:spPr>
          <a:xfrm>
            <a:off x="2221907" y="3127760"/>
            <a:ext cx="261501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01FD6-D3DB-A50E-C66D-DB96E3E5E870}"/>
              </a:ext>
            </a:extLst>
          </p:cNvPr>
          <p:cNvSpPr txBox="1"/>
          <p:nvPr/>
        </p:nvSpPr>
        <p:spPr>
          <a:xfrm>
            <a:off x="5181600" y="742950"/>
            <a:ext cx="2495550" cy="781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2C466-6DBB-BD2B-2BD3-1137CBED9939}"/>
              </a:ext>
            </a:extLst>
          </p:cNvPr>
          <p:cNvSpPr txBox="1"/>
          <p:nvPr/>
        </p:nvSpPr>
        <p:spPr>
          <a:xfrm>
            <a:off x="2362720" y="867918"/>
            <a:ext cx="2615013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DELKOM 40 – one of the largest manufacturer of upholstered furniture in Belarus</a:t>
            </a:r>
          </a:p>
          <a:p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 modern, dynamically developing factory specializing in the production of upholstered furniture.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Production areas exceed 65,000 m2</a:t>
            </a:r>
            <a:endParaRPr lang="pl-PL" sz="1200" b="1" dirty="0"/>
          </a:p>
          <a:p>
            <a:endParaRPr lang="ru-RU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AEE0A-8E4F-2203-4258-ECF9EACEE766}"/>
              </a:ext>
            </a:extLst>
          </p:cNvPr>
          <p:cNvSpPr txBox="1"/>
          <p:nvPr/>
        </p:nvSpPr>
        <p:spPr>
          <a:xfrm>
            <a:off x="5181600" y="1791248"/>
            <a:ext cx="261501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Company implemented the Kanban system which allows minimizing losses, increases work efficiency and ensures high furniture production capacities.</a:t>
            </a:r>
            <a:endParaRPr lang="pl-PL" sz="1200" b="1" dirty="0"/>
          </a:p>
          <a:p>
            <a:endParaRPr lang="ru-RU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C6E7D-070A-0E64-190C-A9A207634BA2}"/>
              </a:ext>
            </a:extLst>
          </p:cNvPr>
          <p:cNvSpPr txBox="1"/>
          <p:nvPr/>
        </p:nvSpPr>
        <p:spPr>
          <a:xfrm>
            <a:off x="7796613" y="5079194"/>
            <a:ext cx="21506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info@delkom40.by</a:t>
            </a:r>
            <a:b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Republic of Belarus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Gomel, 11/4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Borisenki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street</a:t>
            </a:r>
            <a:endParaRPr lang="pl-PL" sz="1200" b="1" dirty="0"/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187733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CFE335-92EA-B023-5371-7404CC8FC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52777" y="709919"/>
            <a:ext cx="7686446" cy="5438162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4AE27A-42AD-FBAB-5D81-F6172950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F6293-9710-F282-202C-00401EA7EE19}"/>
              </a:ext>
            </a:extLst>
          </p:cNvPr>
          <p:cNvSpPr txBox="1"/>
          <p:nvPr/>
        </p:nvSpPr>
        <p:spPr>
          <a:xfrm>
            <a:off x="6511951" y="709919"/>
            <a:ext cx="3427272" cy="544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sz="1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Own production - vertical integration</a:t>
            </a:r>
          </a:p>
          <a:p>
            <a:endParaRPr lang="pl-PL" sz="1200" b="1" dirty="0"/>
          </a:p>
          <a:p>
            <a:endParaRPr lang="pl-PL" sz="1200" b="1" dirty="0"/>
          </a:p>
          <a:p>
            <a:endParaRPr lang="pl-PL" sz="1200" b="1" dirty="0"/>
          </a:p>
          <a:p>
            <a:r>
              <a:rPr lang="en-US" sz="1200" b="1" dirty="0"/>
              <a:t>Sewing department</a:t>
            </a:r>
          </a:p>
          <a:p>
            <a:r>
              <a:rPr lang="en-US" sz="1200" dirty="0"/>
              <a:t>Production organized in a continuous system using high-quality machinery (</a:t>
            </a:r>
            <a:r>
              <a:rPr lang="en-US" sz="1200" dirty="0" err="1"/>
              <a:t>Durkopp</a:t>
            </a:r>
            <a:r>
              <a:rPr lang="en-US" sz="1200" dirty="0"/>
              <a:t>, Juki, Jack) allowing to maintain stable, repeatable quality and ensuring high efficiency. Wide range of specialized machines - two-needle, 3-x 4-x and 5-x thread overlocks, automatic machines for buttons, etc. enable sewing of practically all types of fabrics and knits. Qualified personnel - 200 needlewomen per shift.</a:t>
            </a:r>
            <a:endParaRPr lang="pl-PL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pl-PL" sz="1200" dirty="0"/>
          </a:p>
          <a:p>
            <a:endParaRPr lang="pl-PL" sz="1200" dirty="0"/>
          </a:p>
          <a:p>
            <a:r>
              <a:rPr lang="en-US" sz="1200" b="1" dirty="0"/>
              <a:t>Fabric cutting center</a:t>
            </a:r>
          </a:p>
          <a:p>
            <a:r>
              <a:rPr lang="en-US" sz="1200" dirty="0"/>
              <a:t>Fabric cutting is carried out on 3 fully automated German lines. The lines provide the ability to work with materials of different characteristics and parameters (fabrics, knitwear, leather, eco leather)</a:t>
            </a:r>
            <a:endParaRPr lang="pl-PL" sz="1200" dirty="0"/>
          </a:p>
          <a:p>
            <a:endParaRPr lang="pl-PL" sz="1200" dirty="0"/>
          </a:p>
          <a:p>
            <a:endParaRPr lang="pl-PL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42149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D4BC681-C66E-F15E-FA8A-BF3EB75A7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29" y="629625"/>
            <a:ext cx="7698141" cy="5446435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56D7E3-818C-DF7E-C323-5067B08D0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8076F-A673-328F-838D-113E865BD430}"/>
              </a:ext>
            </a:extLst>
          </p:cNvPr>
          <p:cNvSpPr txBox="1"/>
          <p:nvPr/>
        </p:nvSpPr>
        <p:spPr>
          <a:xfrm>
            <a:off x="6517798" y="629625"/>
            <a:ext cx="3427272" cy="544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Own production - vertical integration</a:t>
            </a:r>
          </a:p>
          <a:p>
            <a:endParaRPr lang="pl-PL" sz="1200" b="1" dirty="0"/>
          </a:p>
          <a:p>
            <a:endParaRPr lang="pl-PL" sz="1200" b="1" dirty="0"/>
          </a:p>
          <a:p>
            <a:r>
              <a:rPr lang="en-US" sz="1200" b="1" dirty="0"/>
              <a:t>Nonwoven fabric</a:t>
            </a:r>
          </a:p>
          <a:p>
            <a:r>
              <a:rPr lang="en-US" sz="1200" dirty="0"/>
              <a:t>Production takes place on the </a:t>
            </a:r>
            <a:r>
              <a:rPr lang="en-US" sz="1200" dirty="0" err="1"/>
              <a:t>Masias</a:t>
            </a:r>
            <a:r>
              <a:rPr lang="en-US" sz="1200" dirty="0"/>
              <a:t> line – a leader in the textile machinery industry. Polyester fiber sourcing from leading local producers, as well as imported from Korea. The line is also adapted to the production of R-PET fiber. The types of nonwoven fabrics produced, apart from their own needs, are also implemented for the clothing industry.</a:t>
            </a:r>
            <a:endParaRPr lang="pl-PL" sz="1200" dirty="0"/>
          </a:p>
          <a:p>
            <a:endParaRPr lang="pl-PL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pl-PL" sz="1200" dirty="0"/>
          </a:p>
          <a:p>
            <a:r>
              <a:rPr lang="en-US" sz="1200" b="1" dirty="0"/>
              <a:t>Wood and wood-based materials processing</a:t>
            </a:r>
          </a:p>
          <a:p>
            <a:r>
              <a:rPr lang="en-US" sz="1200" dirty="0"/>
              <a:t>The carpentry is equipped with an automated line (from sawn timber to a finished 4-x planed elements) with humidity sensors, cameras for optimizing - cutting out - wood defects and a metal detector. It ends with a line for automatic sorting of elements depending on the given parameters (cross-section, length). The line allows processing 4000 m3 of sawn timber per month.</a:t>
            </a:r>
          </a:p>
          <a:p>
            <a:r>
              <a:rPr lang="en-US" sz="1200" dirty="0"/>
              <a:t>The board processing department is equipped with automatic machining centers (CNC) and a line for edge banding. Company has the ability to make elements of any degree of complexity.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77156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2AEB8C-724B-0334-1BE0-4530CFF22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58852" y="643467"/>
            <a:ext cx="7874296" cy="5571065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30A051-CBE3-1679-2716-04C52652F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BE96EB-F4D7-CAF6-D876-7BB264D940A8}"/>
              </a:ext>
            </a:extLst>
          </p:cNvPr>
          <p:cNvSpPr txBox="1"/>
          <p:nvPr/>
        </p:nvSpPr>
        <p:spPr>
          <a:xfrm>
            <a:off x="6479698" y="938337"/>
            <a:ext cx="342727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Own production - vertical integration</a:t>
            </a:r>
          </a:p>
          <a:p>
            <a:endParaRPr lang="pl-PL" sz="1200" b="1" dirty="0"/>
          </a:p>
          <a:p>
            <a:endParaRPr lang="en-US" sz="1200" b="1" dirty="0"/>
          </a:p>
          <a:p>
            <a:endParaRPr lang="ru-RU" sz="1200" b="1" dirty="0"/>
          </a:p>
          <a:p>
            <a:endParaRPr lang="pl-PL" sz="1200" b="1" dirty="0"/>
          </a:p>
          <a:p>
            <a:r>
              <a:rPr lang="en-US" sz="1200" b="1" dirty="0"/>
              <a:t>Dryers</a:t>
            </a:r>
          </a:p>
          <a:p>
            <a:r>
              <a:rPr lang="en-US" sz="1200" dirty="0"/>
              <a:t>In order to better control the parameters of wooden elements, Delkom40 is equipped with its own drying complex with a one-time input of 700 m3, with a capacity of 4,000 m3/month (50,000 m2/year)</a:t>
            </a:r>
            <a:endParaRPr lang="pl-PL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5B5EB-AFCD-3F81-9EF6-D0906E0D6013}"/>
              </a:ext>
            </a:extLst>
          </p:cNvPr>
          <p:cNvSpPr txBox="1"/>
          <p:nvPr/>
        </p:nvSpPr>
        <p:spPr>
          <a:xfrm>
            <a:off x="4422297" y="3853433"/>
            <a:ext cx="389302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Advantages of working with </a:t>
            </a:r>
            <a:r>
              <a:rPr lang="en-US" sz="1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Delkom</a:t>
            </a: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 40</a:t>
            </a:r>
          </a:p>
          <a:p>
            <a:endParaRPr lang="ru-RU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the ability to quickly implement new products</a:t>
            </a:r>
            <a:br>
              <a:rPr lang="pl-PL" sz="1200" b="1" dirty="0"/>
            </a:br>
            <a:endParaRPr lang="pl-PL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modern and high-tech machinery park</a:t>
            </a:r>
            <a:br>
              <a:rPr lang="pl-PL" sz="1200" b="1" dirty="0"/>
            </a:br>
            <a:endParaRPr lang="pl-PL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/>
              <a:t>optimal cost structure</a:t>
            </a:r>
            <a:br>
              <a:rPr lang="pl-PL" sz="1200" b="1" dirty="0"/>
            </a:br>
            <a:endParaRPr lang="pl-PL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experience in cooperation with leading retails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3921073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4CABD7-9DAF-9CA7-2A31-87FD9DFFB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74"/>
          <a:stretch/>
        </p:blipFill>
        <p:spPr>
          <a:xfrm>
            <a:off x="1884218" y="675342"/>
            <a:ext cx="8423563" cy="5507316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1C2876-7AA9-7932-6269-1DE593359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08262-FB31-F9A1-D463-4268C5963B2B}"/>
              </a:ext>
            </a:extLst>
          </p:cNvPr>
          <p:cNvSpPr txBox="1"/>
          <p:nvPr/>
        </p:nvSpPr>
        <p:spPr>
          <a:xfrm>
            <a:off x="2028825" y="1438275"/>
            <a:ext cx="4629150" cy="771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C8F0E-22D8-2C39-027D-7103078C254D}"/>
              </a:ext>
            </a:extLst>
          </p:cNvPr>
          <p:cNvSpPr txBox="1"/>
          <p:nvPr/>
        </p:nvSpPr>
        <p:spPr>
          <a:xfrm>
            <a:off x="2117247" y="985962"/>
            <a:ext cx="27500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Lintu – modular furniture</a:t>
            </a:r>
          </a:p>
        </p:txBody>
      </p:sp>
    </p:spTree>
    <p:extLst>
      <p:ext uri="{BB962C8B-B14F-4D97-AF65-F5344CB8AC3E}">
        <p14:creationId xmlns:p14="http://schemas.microsoft.com/office/powerpoint/2010/main" val="1734326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94AD16-C3F5-81A5-76C3-AD123DBFF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63" y="700834"/>
            <a:ext cx="8136873" cy="5456331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A90774-1C93-56D4-8A46-220990E9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DC12F-3ADE-DA9E-0BCC-957DB0B4CA22}"/>
              </a:ext>
            </a:extLst>
          </p:cNvPr>
          <p:cNvSpPr txBox="1"/>
          <p:nvPr/>
        </p:nvSpPr>
        <p:spPr>
          <a:xfrm>
            <a:off x="3969862" y="2328987"/>
            <a:ext cx="6831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0A446-5EA6-C217-C45F-4005F6DF63C0}"/>
              </a:ext>
            </a:extLst>
          </p:cNvPr>
          <p:cNvSpPr txBox="1"/>
          <p:nvPr/>
        </p:nvSpPr>
        <p:spPr>
          <a:xfrm>
            <a:off x="3969861" y="3852987"/>
            <a:ext cx="9355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Armchair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205AE-37FB-2261-164D-373C8CC76D60}"/>
              </a:ext>
            </a:extLst>
          </p:cNvPr>
          <p:cNvSpPr txBox="1"/>
          <p:nvPr/>
        </p:nvSpPr>
        <p:spPr>
          <a:xfrm>
            <a:off x="3969861" y="5619639"/>
            <a:ext cx="9355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Corner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EA8BD-4757-C4DB-0B09-290B3C12A6E2}"/>
              </a:ext>
            </a:extLst>
          </p:cNvPr>
          <p:cNvSpPr txBox="1"/>
          <p:nvPr/>
        </p:nvSpPr>
        <p:spPr>
          <a:xfrm>
            <a:off x="7735411" y="2330272"/>
            <a:ext cx="8791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Shezlong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BE5EF-07BF-D548-B97A-4C2E33E3DBA6}"/>
              </a:ext>
            </a:extLst>
          </p:cNvPr>
          <p:cNvSpPr txBox="1"/>
          <p:nvPr/>
        </p:nvSpPr>
        <p:spPr>
          <a:xfrm>
            <a:off x="7833434" y="3852987"/>
            <a:ext cx="8997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Footstool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A6B7DD-3ED3-B233-AE8C-4951ACA5A808}"/>
              </a:ext>
            </a:extLst>
          </p:cNvPr>
          <p:cNvSpPr txBox="1"/>
          <p:nvPr/>
        </p:nvSpPr>
        <p:spPr>
          <a:xfrm>
            <a:off x="7616741" y="5619638"/>
            <a:ext cx="11164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Armrest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23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080432EC-E2B4-F885-4D97-1952701A3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57196" r="-2328" b="7864"/>
          <a:stretch/>
        </p:blipFill>
        <p:spPr>
          <a:xfrm>
            <a:off x="5386654" y="3429000"/>
            <a:ext cx="5319446" cy="26289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81C96F8-608C-DD53-D3AD-8F938C6F7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56968" r="203" b="-599"/>
          <a:stretch/>
        </p:blipFill>
        <p:spPr>
          <a:xfrm>
            <a:off x="1485900" y="709649"/>
            <a:ext cx="4610100" cy="2986051"/>
          </a:xfrm>
          <a:prstGeom prst="rect">
            <a:avLst/>
          </a:prstGeom>
        </p:spPr>
      </p:pic>
      <p:pic>
        <p:nvPicPr>
          <p:cNvPr id="2" name="Рисунок 1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B27AC4-1417-68EF-83C9-767F6316C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C9F04-E2A5-160A-7FD2-ADEF98DB1D82}"/>
              </a:ext>
            </a:extLst>
          </p:cNvPr>
          <p:cNvSpPr txBox="1"/>
          <p:nvPr/>
        </p:nvSpPr>
        <p:spPr>
          <a:xfrm>
            <a:off x="990600" y="851326"/>
            <a:ext cx="31670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Combination examples and advantages: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individual style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great flexibility in design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possibility of expanding the collection later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3EDB59-4B63-9195-85A0-F11530C9B514}"/>
              </a:ext>
            </a:extLst>
          </p:cNvPr>
          <p:cNvSpPr/>
          <p:nvPr/>
        </p:nvSpPr>
        <p:spPr>
          <a:xfrm>
            <a:off x="990600" y="2420986"/>
            <a:ext cx="3400425" cy="127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8FA374F-5434-70CA-D61C-EA4662C2E4DB}"/>
              </a:ext>
            </a:extLst>
          </p:cNvPr>
          <p:cNvSpPr/>
          <p:nvPr/>
        </p:nvSpPr>
        <p:spPr>
          <a:xfrm>
            <a:off x="4157662" y="1430386"/>
            <a:ext cx="233363" cy="127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8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A30192-B422-FEEE-0928-BACED5D4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86" y="740487"/>
            <a:ext cx="7969027" cy="5377025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Шрифт, черн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D66B6B-A6B6-4F58-B36F-5CB891ACE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58" y="-1194362"/>
            <a:ext cx="5154376" cy="2899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44DE37-30F2-1DD5-DB07-CEEE8B784098}"/>
              </a:ext>
            </a:extLst>
          </p:cNvPr>
          <p:cNvSpPr txBox="1"/>
          <p:nvPr/>
        </p:nvSpPr>
        <p:spPr>
          <a:xfrm>
            <a:off x="2336322" y="1052637"/>
            <a:ext cx="27500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Aurinko – Sofa-bed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F1DDEF-8800-F3CB-7165-8F085200AED6}"/>
              </a:ext>
            </a:extLst>
          </p:cNvPr>
          <p:cNvSpPr/>
          <p:nvPr/>
        </p:nvSpPr>
        <p:spPr>
          <a:xfrm>
            <a:off x="2581276" y="1396653"/>
            <a:ext cx="3009899" cy="104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1801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TM02900743[[fn=Натуральные материалы]]</Template>
  <TotalTime>744</TotalTime>
  <Words>498</Words>
  <Application>Microsoft Office PowerPoint</Application>
  <PresentationFormat>Широкоэкранный</PresentationFormat>
  <Paragraphs>87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ADLaM Display</vt:lpstr>
      <vt:lpstr>Aptos</vt:lpstr>
      <vt:lpstr>Arial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 Pomochtova</dc:creator>
  <cp:lastModifiedBy>Lukasz Stendera</cp:lastModifiedBy>
  <cp:revision>36</cp:revision>
  <dcterms:created xsi:type="dcterms:W3CDTF">2023-09-21T11:59:03Z</dcterms:created>
  <dcterms:modified xsi:type="dcterms:W3CDTF">2025-06-24T06:29:22Z</dcterms:modified>
</cp:coreProperties>
</file>