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416" r:id="rId2"/>
    <p:sldId id="425" r:id="rId3"/>
    <p:sldId id="421" r:id="rId4"/>
    <p:sldId id="422" r:id="rId5"/>
    <p:sldId id="423" r:id="rId6"/>
    <p:sldId id="426" r:id="rId7"/>
    <p:sldId id="438" r:id="rId8"/>
    <p:sldId id="440" r:id="rId9"/>
    <p:sldId id="429" r:id="rId10"/>
    <p:sldId id="441" r:id="rId11"/>
    <p:sldId id="444" r:id="rId12"/>
    <p:sldId id="452" r:id="rId13"/>
    <p:sldId id="446" r:id="rId14"/>
    <p:sldId id="445" r:id="rId15"/>
    <p:sldId id="454" r:id="rId16"/>
    <p:sldId id="442" r:id="rId17"/>
    <p:sldId id="430" r:id="rId18"/>
    <p:sldId id="447" r:id="rId19"/>
    <p:sldId id="448" r:id="rId20"/>
    <p:sldId id="449" r:id="rId21"/>
    <p:sldId id="450" r:id="rId22"/>
    <p:sldId id="39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92FCF-B33C-4414-A931-7C5B09AFA2B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512173-476A-4BC1-942F-5A30C3B6C506}">
      <dgm:prSet phldrT="[Text]" custT="1"/>
      <dgm:spPr/>
      <dgm:t>
        <a:bodyPr/>
        <a:lstStyle/>
        <a:p>
          <a:r>
            <a:rPr lang="en-US" sz="2400" dirty="0" err="1" smtClean="0">
              <a:latin typeface="Tw Cen MT" pitchFamily="34" charset="0"/>
            </a:rPr>
            <a:t>Multicore</a:t>
          </a:r>
          <a:r>
            <a:rPr lang="en-US" sz="2400" dirty="0" smtClean="0">
              <a:latin typeface="Tw Cen MT" pitchFamily="34" charset="0"/>
            </a:rPr>
            <a:t>/</a:t>
          </a:r>
          <a:r>
            <a:rPr lang="en-US" sz="2400" dirty="0" err="1" smtClean="0">
              <a:latin typeface="Tw Cen MT" pitchFamily="34" charset="0"/>
            </a:rPr>
            <a:t>Multipair</a:t>
          </a:r>
          <a:r>
            <a:rPr lang="en-US" sz="2400" dirty="0" smtClean="0">
              <a:latin typeface="Tw Cen MT" pitchFamily="34" charset="0"/>
            </a:rPr>
            <a:t> </a:t>
          </a:r>
          <a:r>
            <a:rPr lang="en-US" sz="2400" dirty="0" err="1" smtClean="0">
              <a:latin typeface="Tw Cen MT" pitchFamily="34" charset="0"/>
            </a:rPr>
            <a:t>Unarmoured</a:t>
          </a:r>
          <a:endParaRPr lang="en-US" sz="2400" dirty="0">
            <a:latin typeface="Tw Cen MT" pitchFamily="34" charset="0"/>
          </a:endParaRPr>
        </a:p>
      </dgm:t>
    </dgm:pt>
    <dgm:pt modelId="{8DD4440E-FDB2-45F7-81E7-6F19BF68E1F2}" type="parTrans" cxnId="{2DB1F9E2-67CF-415A-9C81-7E25D8901A90}">
      <dgm:prSet/>
      <dgm:spPr/>
      <dgm:t>
        <a:bodyPr/>
        <a:lstStyle/>
        <a:p>
          <a:endParaRPr lang="en-US"/>
        </a:p>
      </dgm:t>
    </dgm:pt>
    <dgm:pt modelId="{74AF8F1F-8BDA-451D-82D0-058DDBFF7FB3}" type="sibTrans" cxnId="{2DB1F9E2-67CF-415A-9C81-7E25D8901A90}">
      <dgm:prSet/>
      <dgm:spPr/>
      <dgm:t>
        <a:bodyPr/>
        <a:lstStyle/>
        <a:p>
          <a:endParaRPr lang="en-US"/>
        </a:p>
      </dgm:t>
    </dgm:pt>
    <dgm:pt modelId="{81C6D595-2994-4145-96A0-B24A30A4F7F7}">
      <dgm:prSet phldrT="[Text]" custT="1"/>
      <dgm:spPr/>
      <dgm:t>
        <a:bodyPr/>
        <a:lstStyle/>
        <a:p>
          <a:r>
            <a:rPr lang="en-US" sz="2400" dirty="0" smtClean="0">
              <a:latin typeface="Tw Cen MT" pitchFamily="34" charset="0"/>
            </a:rPr>
            <a:t>Multicore/Multipair Shielded Armoured</a:t>
          </a:r>
          <a:endParaRPr lang="en-US" sz="2400" dirty="0">
            <a:latin typeface="Tw Cen MT" pitchFamily="34" charset="0"/>
          </a:endParaRPr>
        </a:p>
      </dgm:t>
    </dgm:pt>
    <dgm:pt modelId="{A82F5D28-A9C4-481F-A67E-1EFEB75ED563}" type="parTrans" cxnId="{78C45653-7934-4646-867F-CA1B3DC93CCD}">
      <dgm:prSet/>
      <dgm:spPr/>
      <dgm:t>
        <a:bodyPr/>
        <a:lstStyle/>
        <a:p>
          <a:endParaRPr lang="en-US"/>
        </a:p>
      </dgm:t>
    </dgm:pt>
    <dgm:pt modelId="{51817552-0D9D-4917-B5B4-038E65C713EC}" type="sibTrans" cxnId="{78C45653-7934-4646-867F-CA1B3DC93CCD}">
      <dgm:prSet/>
      <dgm:spPr/>
      <dgm:t>
        <a:bodyPr/>
        <a:lstStyle/>
        <a:p>
          <a:endParaRPr lang="en-US"/>
        </a:p>
      </dgm:t>
    </dgm:pt>
    <dgm:pt modelId="{0906BD87-E22A-4533-A51E-A4A6842D52C5}">
      <dgm:prSet phldrT="[Text]" custT="1"/>
      <dgm:spPr/>
      <dgm:t>
        <a:bodyPr/>
        <a:lstStyle/>
        <a:p>
          <a:r>
            <a:rPr lang="en-US" sz="2400" dirty="0" smtClean="0">
              <a:latin typeface="Tw Cen MT" pitchFamily="34" charset="0"/>
            </a:rPr>
            <a:t>Multicore/Multipair Shielded Un Armoured</a:t>
          </a:r>
          <a:endParaRPr lang="en-US" sz="2400" dirty="0">
            <a:latin typeface="Tw Cen MT" pitchFamily="34" charset="0"/>
          </a:endParaRPr>
        </a:p>
      </dgm:t>
    </dgm:pt>
    <dgm:pt modelId="{93CEBFFD-6B04-428C-85EC-7D77E3D3B325}" type="parTrans" cxnId="{928FB707-AFD4-40CD-9A43-9EED0143453E}">
      <dgm:prSet/>
      <dgm:spPr/>
      <dgm:t>
        <a:bodyPr/>
        <a:lstStyle/>
        <a:p>
          <a:endParaRPr lang="en-US"/>
        </a:p>
      </dgm:t>
    </dgm:pt>
    <dgm:pt modelId="{E366BE6B-B37C-4331-8889-E2CB4C61ABAB}" type="sibTrans" cxnId="{928FB707-AFD4-40CD-9A43-9EED0143453E}">
      <dgm:prSet/>
      <dgm:spPr/>
      <dgm:t>
        <a:bodyPr/>
        <a:lstStyle/>
        <a:p>
          <a:endParaRPr lang="en-US"/>
        </a:p>
      </dgm:t>
    </dgm:pt>
    <dgm:pt modelId="{CD4D0B39-2FCB-471A-8A14-94B0A642694C}">
      <dgm:prSet phldrT="[Text]" custT="1"/>
      <dgm:spPr/>
      <dgm:t>
        <a:bodyPr/>
        <a:lstStyle/>
        <a:p>
          <a:r>
            <a:rPr lang="en-US" sz="2400" dirty="0" smtClean="0">
              <a:latin typeface="Tw Cen MT" pitchFamily="34" charset="0"/>
            </a:rPr>
            <a:t>Multicore/Multipair Armoured</a:t>
          </a:r>
          <a:endParaRPr lang="en-US" sz="2400" dirty="0">
            <a:latin typeface="Tw Cen MT" pitchFamily="34" charset="0"/>
          </a:endParaRPr>
        </a:p>
      </dgm:t>
    </dgm:pt>
    <dgm:pt modelId="{354D46F6-2558-412B-BDBB-A763206B5B32}" type="parTrans" cxnId="{5D57CC32-F5F0-43D7-94F0-A4D1232CF36F}">
      <dgm:prSet/>
      <dgm:spPr/>
      <dgm:t>
        <a:bodyPr/>
        <a:lstStyle/>
        <a:p>
          <a:endParaRPr lang="en-US"/>
        </a:p>
      </dgm:t>
    </dgm:pt>
    <dgm:pt modelId="{CB11687E-93F9-45C2-9F9C-75633E9668A9}" type="sibTrans" cxnId="{5D57CC32-F5F0-43D7-94F0-A4D1232CF36F}">
      <dgm:prSet/>
      <dgm:spPr/>
      <dgm:t>
        <a:bodyPr/>
        <a:lstStyle/>
        <a:p>
          <a:endParaRPr lang="en-US"/>
        </a:p>
      </dgm:t>
    </dgm:pt>
    <dgm:pt modelId="{B8F034C5-91FD-49F2-8E04-E0B7E809FE87}" type="pres">
      <dgm:prSet presAssocID="{32692FCF-B33C-4414-A931-7C5B09AFA2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51D71A-4E56-48AC-AF37-E46DF60E6E7D}" type="pres">
      <dgm:prSet presAssocID="{74512173-476A-4BC1-942F-5A30C3B6C506}" presName="horFlow" presStyleCnt="0"/>
      <dgm:spPr/>
    </dgm:pt>
    <dgm:pt modelId="{4E248D4D-018B-49E7-85FF-B56AAED61BE0}" type="pres">
      <dgm:prSet presAssocID="{74512173-476A-4BC1-942F-5A30C3B6C506}" presName="bigChev" presStyleLbl="node1" presStyleIdx="0" presStyleCnt="4" custScaleX="268815" custLinFactNeighborX="-88486" custLinFactNeighborY="-22137"/>
      <dgm:spPr/>
      <dgm:t>
        <a:bodyPr/>
        <a:lstStyle/>
        <a:p>
          <a:endParaRPr lang="en-US"/>
        </a:p>
      </dgm:t>
    </dgm:pt>
    <dgm:pt modelId="{95E21D47-47E5-4E13-9C23-A1DFB400933C}" type="pres">
      <dgm:prSet presAssocID="{74512173-476A-4BC1-942F-5A30C3B6C506}" presName="vSp" presStyleCnt="0"/>
      <dgm:spPr/>
    </dgm:pt>
    <dgm:pt modelId="{07515D31-204F-466C-8ED9-BC54EDEC8065}" type="pres">
      <dgm:prSet presAssocID="{81C6D595-2994-4145-96A0-B24A30A4F7F7}" presName="horFlow" presStyleCnt="0"/>
      <dgm:spPr/>
    </dgm:pt>
    <dgm:pt modelId="{760EF1D8-6F9D-4166-823A-AA4737A9D2EF}" type="pres">
      <dgm:prSet presAssocID="{81C6D595-2994-4145-96A0-B24A30A4F7F7}" presName="bigChev" presStyleLbl="node1" presStyleIdx="1" presStyleCnt="4" custScaleX="269474"/>
      <dgm:spPr/>
      <dgm:t>
        <a:bodyPr/>
        <a:lstStyle/>
        <a:p>
          <a:endParaRPr lang="en-US"/>
        </a:p>
      </dgm:t>
    </dgm:pt>
    <dgm:pt modelId="{A2591C6A-3A68-47AD-B347-9D643DEB233D}" type="pres">
      <dgm:prSet presAssocID="{81C6D595-2994-4145-96A0-B24A30A4F7F7}" presName="vSp" presStyleCnt="0"/>
      <dgm:spPr/>
    </dgm:pt>
    <dgm:pt modelId="{DF1AE07A-D6C4-419F-8463-48289D7DDE90}" type="pres">
      <dgm:prSet presAssocID="{0906BD87-E22A-4533-A51E-A4A6842D52C5}" presName="horFlow" presStyleCnt="0"/>
      <dgm:spPr/>
    </dgm:pt>
    <dgm:pt modelId="{AD019457-5072-4BD3-AB8D-9B7DCB4D1C72}" type="pres">
      <dgm:prSet presAssocID="{0906BD87-E22A-4533-A51E-A4A6842D52C5}" presName="bigChev" presStyleLbl="node1" presStyleIdx="2" presStyleCnt="4" custScaleX="269120"/>
      <dgm:spPr/>
      <dgm:t>
        <a:bodyPr/>
        <a:lstStyle/>
        <a:p>
          <a:endParaRPr lang="en-US"/>
        </a:p>
      </dgm:t>
    </dgm:pt>
    <dgm:pt modelId="{E0ABD1A4-A4B9-4B38-A81F-9614946E9BB7}" type="pres">
      <dgm:prSet presAssocID="{0906BD87-E22A-4533-A51E-A4A6842D52C5}" presName="vSp" presStyleCnt="0"/>
      <dgm:spPr/>
    </dgm:pt>
    <dgm:pt modelId="{330A81F2-ADB7-44FA-AF46-5B5BE4E9A3A2}" type="pres">
      <dgm:prSet presAssocID="{CD4D0B39-2FCB-471A-8A14-94B0A642694C}" presName="horFlow" presStyleCnt="0"/>
      <dgm:spPr/>
    </dgm:pt>
    <dgm:pt modelId="{38334F1C-A73E-417A-AFC9-9596D5D5DA5B}" type="pres">
      <dgm:prSet presAssocID="{CD4D0B39-2FCB-471A-8A14-94B0A642694C}" presName="bigChev" presStyleLbl="node1" presStyleIdx="3" presStyleCnt="4" custScaleX="269120"/>
      <dgm:spPr/>
      <dgm:t>
        <a:bodyPr/>
        <a:lstStyle/>
        <a:p>
          <a:endParaRPr lang="en-US"/>
        </a:p>
      </dgm:t>
    </dgm:pt>
  </dgm:ptLst>
  <dgm:cxnLst>
    <dgm:cxn modelId="{F52650FF-FC89-4B52-BAF4-B081D5722DBE}" type="presOf" srcId="{CD4D0B39-2FCB-471A-8A14-94B0A642694C}" destId="{38334F1C-A73E-417A-AFC9-9596D5D5DA5B}" srcOrd="0" destOrd="0" presId="urn:microsoft.com/office/officeart/2005/8/layout/lProcess3"/>
    <dgm:cxn modelId="{5D57CC32-F5F0-43D7-94F0-A4D1232CF36F}" srcId="{32692FCF-B33C-4414-A931-7C5B09AFA2B5}" destId="{CD4D0B39-2FCB-471A-8A14-94B0A642694C}" srcOrd="3" destOrd="0" parTransId="{354D46F6-2558-412B-BDBB-A763206B5B32}" sibTransId="{CB11687E-93F9-45C2-9F9C-75633E9668A9}"/>
    <dgm:cxn modelId="{78C45653-7934-4646-867F-CA1B3DC93CCD}" srcId="{32692FCF-B33C-4414-A931-7C5B09AFA2B5}" destId="{81C6D595-2994-4145-96A0-B24A30A4F7F7}" srcOrd="1" destOrd="0" parTransId="{A82F5D28-A9C4-481F-A67E-1EFEB75ED563}" sibTransId="{51817552-0D9D-4917-B5B4-038E65C713EC}"/>
    <dgm:cxn modelId="{2DB1F9E2-67CF-415A-9C81-7E25D8901A90}" srcId="{32692FCF-B33C-4414-A931-7C5B09AFA2B5}" destId="{74512173-476A-4BC1-942F-5A30C3B6C506}" srcOrd="0" destOrd="0" parTransId="{8DD4440E-FDB2-45F7-81E7-6F19BF68E1F2}" sibTransId="{74AF8F1F-8BDA-451D-82D0-058DDBFF7FB3}"/>
    <dgm:cxn modelId="{928FB707-AFD4-40CD-9A43-9EED0143453E}" srcId="{32692FCF-B33C-4414-A931-7C5B09AFA2B5}" destId="{0906BD87-E22A-4533-A51E-A4A6842D52C5}" srcOrd="2" destOrd="0" parTransId="{93CEBFFD-6B04-428C-85EC-7D77E3D3B325}" sibTransId="{E366BE6B-B37C-4331-8889-E2CB4C61ABAB}"/>
    <dgm:cxn modelId="{9BC75A49-FC30-4DE7-9A6C-2223FCDB8FEF}" type="presOf" srcId="{32692FCF-B33C-4414-A931-7C5B09AFA2B5}" destId="{B8F034C5-91FD-49F2-8E04-E0B7E809FE87}" srcOrd="0" destOrd="0" presId="urn:microsoft.com/office/officeart/2005/8/layout/lProcess3"/>
    <dgm:cxn modelId="{6ABC9AF7-6563-4F46-91D1-DCB9C5D26F10}" type="presOf" srcId="{74512173-476A-4BC1-942F-5A30C3B6C506}" destId="{4E248D4D-018B-49E7-85FF-B56AAED61BE0}" srcOrd="0" destOrd="0" presId="urn:microsoft.com/office/officeart/2005/8/layout/lProcess3"/>
    <dgm:cxn modelId="{E904B4D5-1D34-4562-A0F1-C8158D5CBCE4}" type="presOf" srcId="{81C6D595-2994-4145-96A0-B24A30A4F7F7}" destId="{760EF1D8-6F9D-4166-823A-AA4737A9D2EF}" srcOrd="0" destOrd="0" presId="urn:microsoft.com/office/officeart/2005/8/layout/lProcess3"/>
    <dgm:cxn modelId="{449503AA-E88D-4B87-B8F5-DD27A3D820AA}" type="presOf" srcId="{0906BD87-E22A-4533-A51E-A4A6842D52C5}" destId="{AD019457-5072-4BD3-AB8D-9B7DCB4D1C72}" srcOrd="0" destOrd="0" presId="urn:microsoft.com/office/officeart/2005/8/layout/lProcess3"/>
    <dgm:cxn modelId="{4B36BD5F-938C-4F81-99D0-5202CFB3B4A5}" type="presParOf" srcId="{B8F034C5-91FD-49F2-8E04-E0B7E809FE87}" destId="{BC51D71A-4E56-48AC-AF37-E46DF60E6E7D}" srcOrd="0" destOrd="0" presId="urn:microsoft.com/office/officeart/2005/8/layout/lProcess3"/>
    <dgm:cxn modelId="{6FC75D35-57E1-46B8-BB7E-00FC5E27C0CC}" type="presParOf" srcId="{BC51D71A-4E56-48AC-AF37-E46DF60E6E7D}" destId="{4E248D4D-018B-49E7-85FF-B56AAED61BE0}" srcOrd="0" destOrd="0" presId="urn:microsoft.com/office/officeart/2005/8/layout/lProcess3"/>
    <dgm:cxn modelId="{4BF9CFF4-1056-4245-8F31-94BDCA0BFDC6}" type="presParOf" srcId="{B8F034C5-91FD-49F2-8E04-E0B7E809FE87}" destId="{95E21D47-47E5-4E13-9C23-A1DFB400933C}" srcOrd="1" destOrd="0" presId="urn:microsoft.com/office/officeart/2005/8/layout/lProcess3"/>
    <dgm:cxn modelId="{4CD76D61-03DD-4943-8E7F-CAFD354DF845}" type="presParOf" srcId="{B8F034C5-91FD-49F2-8E04-E0B7E809FE87}" destId="{07515D31-204F-466C-8ED9-BC54EDEC8065}" srcOrd="2" destOrd="0" presId="urn:microsoft.com/office/officeart/2005/8/layout/lProcess3"/>
    <dgm:cxn modelId="{8B6086BD-A985-4A93-AB62-4DB26EC71298}" type="presParOf" srcId="{07515D31-204F-466C-8ED9-BC54EDEC8065}" destId="{760EF1D8-6F9D-4166-823A-AA4737A9D2EF}" srcOrd="0" destOrd="0" presId="urn:microsoft.com/office/officeart/2005/8/layout/lProcess3"/>
    <dgm:cxn modelId="{9573CF7D-DB3B-4FDC-ACEF-391C62EDD46A}" type="presParOf" srcId="{B8F034C5-91FD-49F2-8E04-E0B7E809FE87}" destId="{A2591C6A-3A68-47AD-B347-9D643DEB233D}" srcOrd="3" destOrd="0" presId="urn:microsoft.com/office/officeart/2005/8/layout/lProcess3"/>
    <dgm:cxn modelId="{72168918-2550-486F-8CFD-95AE610E41CF}" type="presParOf" srcId="{B8F034C5-91FD-49F2-8E04-E0B7E809FE87}" destId="{DF1AE07A-D6C4-419F-8463-48289D7DDE90}" srcOrd="4" destOrd="0" presId="urn:microsoft.com/office/officeart/2005/8/layout/lProcess3"/>
    <dgm:cxn modelId="{1ED67EE1-380A-4C95-A702-037E5FBA990D}" type="presParOf" srcId="{DF1AE07A-D6C4-419F-8463-48289D7DDE90}" destId="{AD019457-5072-4BD3-AB8D-9B7DCB4D1C72}" srcOrd="0" destOrd="0" presId="urn:microsoft.com/office/officeart/2005/8/layout/lProcess3"/>
    <dgm:cxn modelId="{DE137133-D448-4379-AD82-CFDCEA1EB002}" type="presParOf" srcId="{B8F034C5-91FD-49F2-8E04-E0B7E809FE87}" destId="{E0ABD1A4-A4B9-4B38-A81F-9614946E9BB7}" srcOrd="5" destOrd="0" presId="urn:microsoft.com/office/officeart/2005/8/layout/lProcess3"/>
    <dgm:cxn modelId="{502D1816-19D5-42D8-9A83-138B00FFCFA8}" type="presParOf" srcId="{B8F034C5-91FD-49F2-8E04-E0B7E809FE87}" destId="{330A81F2-ADB7-44FA-AF46-5B5BE4E9A3A2}" srcOrd="6" destOrd="0" presId="urn:microsoft.com/office/officeart/2005/8/layout/lProcess3"/>
    <dgm:cxn modelId="{529EE450-421A-49DF-AD45-721AB169E8BB}" type="presParOf" srcId="{330A81F2-ADB7-44FA-AF46-5B5BE4E9A3A2}" destId="{38334F1C-A73E-417A-AFC9-9596D5D5DA5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48D4D-018B-49E7-85FF-B56AAED61BE0}">
      <dsp:nvSpPr>
        <dsp:cNvPr id="0" name=""/>
        <dsp:cNvSpPr/>
      </dsp:nvSpPr>
      <dsp:spPr>
        <a:xfrm>
          <a:off x="0" y="0"/>
          <a:ext cx="5088414" cy="757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w Cen MT" pitchFamily="34" charset="0"/>
            </a:rPr>
            <a:t>Multicore</a:t>
          </a:r>
          <a:r>
            <a:rPr lang="en-US" sz="2400" kern="1200" dirty="0" smtClean="0">
              <a:latin typeface="Tw Cen MT" pitchFamily="34" charset="0"/>
            </a:rPr>
            <a:t>/</a:t>
          </a:r>
          <a:r>
            <a:rPr lang="en-US" sz="2400" kern="1200" dirty="0" err="1" smtClean="0">
              <a:latin typeface="Tw Cen MT" pitchFamily="34" charset="0"/>
            </a:rPr>
            <a:t>Multipair</a:t>
          </a:r>
          <a:r>
            <a:rPr lang="en-US" sz="2400" kern="1200" dirty="0" smtClean="0">
              <a:latin typeface="Tw Cen MT" pitchFamily="34" charset="0"/>
            </a:rPr>
            <a:t> </a:t>
          </a:r>
          <a:r>
            <a:rPr lang="en-US" sz="2400" kern="1200" dirty="0" err="1" smtClean="0">
              <a:latin typeface="Tw Cen MT" pitchFamily="34" charset="0"/>
            </a:rPr>
            <a:t>Unarmoured</a:t>
          </a:r>
          <a:endParaRPr lang="en-US" sz="2400" kern="1200" dirty="0">
            <a:latin typeface="Tw Cen MT" pitchFamily="34" charset="0"/>
          </a:endParaRPr>
        </a:p>
      </dsp:txBody>
      <dsp:txXfrm>
        <a:off x="0" y="0"/>
        <a:ext cx="5088414" cy="757162"/>
      </dsp:txXfrm>
    </dsp:sp>
    <dsp:sp modelId="{760EF1D8-6F9D-4166-823A-AA4737A9D2EF}">
      <dsp:nvSpPr>
        <dsp:cNvPr id="0" name=""/>
        <dsp:cNvSpPr/>
      </dsp:nvSpPr>
      <dsp:spPr>
        <a:xfrm>
          <a:off x="68927" y="864658"/>
          <a:ext cx="5100888" cy="757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w Cen MT" pitchFamily="34" charset="0"/>
            </a:rPr>
            <a:t>Multicore/Multipair Shielded Armoured</a:t>
          </a:r>
          <a:endParaRPr lang="en-US" sz="2400" kern="1200" dirty="0">
            <a:latin typeface="Tw Cen MT" pitchFamily="34" charset="0"/>
          </a:endParaRPr>
        </a:p>
      </dsp:txBody>
      <dsp:txXfrm>
        <a:off x="68927" y="864658"/>
        <a:ext cx="5100888" cy="757162"/>
      </dsp:txXfrm>
    </dsp:sp>
    <dsp:sp modelId="{AD019457-5072-4BD3-AB8D-9B7DCB4D1C72}">
      <dsp:nvSpPr>
        <dsp:cNvPr id="0" name=""/>
        <dsp:cNvSpPr/>
      </dsp:nvSpPr>
      <dsp:spPr>
        <a:xfrm>
          <a:off x="68927" y="1727823"/>
          <a:ext cx="5094187" cy="757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w Cen MT" pitchFamily="34" charset="0"/>
            </a:rPr>
            <a:t>Multicore/Multipair Shielded Un Armoured</a:t>
          </a:r>
          <a:endParaRPr lang="en-US" sz="2400" kern="1200" dirty="0">
            <a:latin typeface="Tw Cen MT" pitchFamily="34" charset="0"/>
          </a:endParaRPr>
        </a:p>
      </dsp:txBody>
      <dsp:txXfrm>
        <a:off x="68927" y="1727823"/>
        <a:ext cx="5094187" cy="757162"/>
      </dsp:txXfrm>
    </dsp:sp>
    <dsp:sp modelId="{38334F1C-A73E-417A-AFC9-9596D5D5DA5B}">
      <dsp:nvSpPr>
        <dsp:cNvPr id="0" name=""/>
        <dsp:cNvSpPr/>
      </dsp:nvSpPr>
      <dsp:spPr>
        <a:xfrm>
          <a:off x="68927" y="2590988"/>
          <a:ext cx="5094187" cy="757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w Cen MT" pitchFamily="34" charset="0"/>
            </a:rPr>
            <a:t>Multicore/Multipair Armoured</a:t>
          </a:r>
          <a:endParaRPr lang="en-US" sz="2400" kern="1200" dirty="0">
            <a:latin typeface="Tw Cen MT" pitchFamily="34" charset="0"/>
          </a:endParaRPr>
        </a:p>
      </dsp:txBody>
      <dsp:txXfrm>
        <a:off x="68927" y="2590988"/>
        <a:ext cx="5094187" cy="757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3A0E01-63B1-4DEC-9886-451F74F29DAB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218DA9-20A3-4C3B-9AD7-B169BA82F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43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595F5A-F7AA-4270-9459-D59D141B1856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ED98B9-8D92-4047-9ADB-B274C8F1D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6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Tw Cen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D98B9-8D92-4047-9ADB-B274C8F1D6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BD53B-92C7-4853-8B32-9F7D90A7F9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wyeromega.com/en-us/resources/what-is-mi-cab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jpeg"/><Relationship Id="rId3" Type="http://schemas.openxmlformats.org/officeDocument/2006/relationships/image" Target="../media/image36.jpe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jpeg"/><Relationship Id="rId2" Type="http://schemas.openxmlformats.org/officeDocument/2006/relationships/image" Target="../media/image2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32" Type="http://schemas.openxmlformats.org/officeDocument/2006/relationships/image" Target="../media/image65.jpe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jpeg"/><Relationship Id="rId30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BarDxSLDo0w/Ta8MMZH841I/AAAAAAAAAjk/S6a066rBIs0/s1600/free%20powerpoint%20templates%20background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177058"/>
            <a:ext cx="8077200" cy="323165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COMPANY OVERVIEW</a:t>
            </a:r>
          </a:p>
          <a:p>
            <a:pPr algn="ct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0"/>
            <a:ext cx="4419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228600"/>
            <a:ext cx="7543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Instrumentation Braid Screened Cables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502920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Types of Braid screen cables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Single braid screen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Double braid screen</a:t>
            </a:r>
          </a:p>
          <a:p>
            <a:pPr marL="342900" indent="-342900"/>
            <a:endParaRPr lang="en-US" dirty="0" smtClean="0">
              <a:latin typeface="Tw Cen MT" pitchFamily="34" charset="0"/>
            </a:endParaRP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Of the above mentioned the Double Braid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screen performs the best at is shields the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signal carrying cores from any outward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Interference</a:t>
            </a:r>
          </a:p>
          <a:p>
            <a:pPr marL="342900" indent="-342900"/>
            <a:endParaRPr lang="en-US" dirty="0" smtClean="0">
              <a:latin typeface="Tw Cen MT" pitchFamily="34" charset="0"/>
            </a:endParaRP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But in all such case the screens have to be 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necessarily grounded at the ends 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Coverage provided up to 90% </a:t>
            </a:r>
          </a:p>
          <a:p>
            <a:pPr marL="342900" indent="-342900"/>
            <a:endParaRPr lang="en-US" dirty="0" smtClean="0">
              <a:latin typeface="Tw Cen MT" pitchFamily="34" charset="0"/>
            </a:endParaRP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Construction available </a:t>
            </a:r>
            <a:r>
              <a:rPr lang="en-US" dirty="0" err="1" smtClean="0">
                <a:latin typeface="Tw Cen MT" pitchFamily="34" charset="0"/>
              </a:rPr>
              <a:t>LiYCY</a:t>
            </a:r>
            <a:r>
              <a:rPr lang="en-US" dirty="0" smtClean="0">
                <a:latin typeface="Tw Cen MT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Conductor </a:t>
            </a:r>
            <a:r>
              <a:rPr lang="en-US" dirty="0" err="1" smtClean="0">
                <a:latin typeface="Tw Cen MT" pitchFamily="34" charset="0"/>
              </a:rPr>
              <a:t>Sizw</a:t>
            </a:r>
            <a:r>
              <a:rPr lang="en-US" dirty="0" smtClean="0">
                <a:latin typeface="Tw Cen MT" pitchFamily="34" charset="0"/>
              </a:rPr>
              <a:t> : from 0.50 </a:t>
            </a:r>
            <a:r>
              <a:rPr lang="en-US" dirty="0" err="1" smtClean="0">
                <a:latin typeface="Tw Cen MT" pitchFamily="34" charset="0"/>
              </a:rPr>
              <a:t>Sqmm</a:t>
            </a:r>
            <a:r>
              <a:rPr lang="en-US" dirty="0" smtClean="0">
                <a:latin typeface="Tw Cen MT" pitchFamily="34" charset="0"/>
              </a:rPr>
              <a:t> =&gt;4.0 </a:t>
            </a:r>
            <a:r>
              <a:rPr lang="en-US" dirty="0" err="1" smtClean="0">
                <a:latin typeface="Tw Cen MT" pitchFamily="34" charset="0"/>
              </a:rPr>
              <a:t>Sqmm</a:t>
            </a:r>
            <a:endParaRPr lang="en-US" dirty="0" smtClean="0">
              <a:latin typeface="Tw Cen MT" pitchFamily="34" charset="0"/>
            </a:endParaRP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No of Core : 2 =&gt;48</a:t>
            </a:r>
          </a:p>
          <a:p>
            <a:pPr defTabSz="720000">
              <a:lnSpc>
                <a:spcPts val="1600"/>
              </a:lnSpc>
            </a:pPr>
            <a:r>
              <a:rPr lang="en-US" dirty="0" smtClean="0">
                <a:latin typeface="Tw Cen MT" pitchFamily="34" charset="0"/>
              </a:rPr>
              <a:t>Min Bending radius – 6D</a:t>
            </a:r>
          </a:p>
          <a:p>
            <a:pPr defTabSz="720000">
              <a:lnSpc>
                <a:spcPts val="1600"/>
              </a:lnSpc>
            </a:pPr>
            <a:r>
              <a:rPr lang="en-US" dirty="0" smtClean="0">
                <a:latin typeface="Tw Cen MT" pitchFamily="34" charset="0"/>
              </a:rPr>
              <a:t>Voltage range – 300/500V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0"/>
            <a:ext cx="666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90600"/>
            <a:ext cx="571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58311" y="2699689"/>
            <a:ext cx="4375439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e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228600"/>
            <a:ext cx="7543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Elastomeric Rubber Insulated Cables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457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Types of Cables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EPR Rubber Insulated &amp; PCP Sheathed flexible Cords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EOT Cranes &amp; Festoon Trailing Cables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Silicon Rubber Wires 200 Deg C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Silicon Rubber Insulated </a:t>
            </a:r>
            <a:r>
              <a:rPr lang="en-US" dirty="0" err="1" smtClean="0">
                <a:latin typeface="Tw Cen MT" pitchFamily="34" charset="0"/>
              </a:rPr>
              <a:t>Multicore</a:t>
            </a:r>
            <a:r>
              <a:rPr lang="en-US" dirty="0" smtClean="0">
                <a:latin typeface="Tw Cen MT" pitchFamily="34" charset="0"/>
              </a:rPr>
              <a:t> Shielded/Unshielded Cables 200 Deg C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Neoprene Rubber &amp; TRS Rubber Cables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w Cen MT" pitchFamily="34" charset="0"/>
              </a:rPr>
              <a:t>Welding Cables</a:t>
            </a:r>
          </a:p>
          <a:p>
            <a:pPr marL="342900" indent="-342900"/>
            <a:endParaRPr lang="en-US" dirty="0" smtClean="0">
              <a:latin typeface="Tw Cen MT" pitchFamily="34" charset="0"/>
            </a:endParaRPr>
          </a:p>
          <a:p>
            <a:pPr marL="342900" indent="-342900"/>
            <a:r>
              <a:rPr lang="en-US" b="1" dirty="0" smtClean="0">
                <a:latin typeface="Tw Cen MT" pitchFamily="34" charset="0"/>
              </a:rPr>
              <a:t>Technical Specs :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Voltage Grade : Up to 1100V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Temperature Range : 90 Deg C, 200 Deg C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Bending Radius : 4 X OD</a:t>
            </a:r>
          </a:p>
          <a:p>
            <a:pPr marL="342900" indent="-342900"/>
            <a:r>
              <a:rPr lang="en-US" b="1" dirty="0" smtClean="0">
                <a:latin typeface="Tw Cen MT" pitchFamily="34" charset="0"/>
              </a:rPr>
              <a:t>Application : 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Wire Harness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Steel Plant (EOT Cranes, Festoon applications &amp; Power applications)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Lighting Application</a:t>
            </a:r>
          </a:p>
          <a:p>
            <a:pPr marL="342900" indent="-342900"/>
            <a:r>
              <a:rPr lang="en-US" dirty="0" smtClean="0">
                <a:latin typeface="Tw Cen MT" pitchFamily="34" charset="0"/>
              </a:rPr>
              <a:t>Thermocouple Cable connections wires</a:t>
            </a: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dirty="0" smtClean="0">
              <a:latin typeface="Tw Cen MT" pitchFamily="34" charset="0"/>
            </a:endParaRPr>
          </a:p>
          <a:p>
            <a:pPr marL="342900" indent="-342900"/>
            <a:endParaRPr lang="en-US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</p:txBody>
      </p:sp>
      <p:pic>
        <p:nvPicPr>
          <p:cNvPr id="11" name="Picture 10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2819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</p:txBody>
      </p:sp>
      <p:pic>
        <p:nvPicPr>
          <p:cNvPr id="3075" name="Picture 3" descr="C:\Users\user\Desktop\BEL WORKING\PPT\e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838200"/>
            <a:ext cx="44862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228600"/>
            <a:ext cx="7543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SPECIAL LFH CABLES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4572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manufacture special application LFH cables. These are manufactured with using Limited Fire Hazard (LFH) insulation and sheath materials.</a:t>
            </a:r>
            <a:endParaRPr lang="en-US" sz="1600" b="1" dirty="0" smtClean="0"/>
          </a:p>
          <a:p>
            <a:r>
              <a:rPr lang="en-US" sz="1600" b="1" dirty="0" smtClean="0"/>
              <a:t>TECHNICAL SPECIFICATIONS</a:t>
            </a:r>
          </a:p>
          <a:p>
            <a:pPr marL="342900" indent="-342900"/>
            <a:r>
              <a:rPr lang="en-US" sz="1600" b="1" dirty="0" smtClean="0"/>
              <a:t>Type : </a:t>
            </a:r>
            <a:r>
              <a:rPr lang="en-US" sz="1600" dirty="0" smtClean="0"/>
              <a:t>Screened &amp; Unscreened Cable</a:t>
            </a:r>
          </a:p>
          <a:p>
            <a:pPr marL="342900" indent="-342900"/>
            <a:r>
              <a:rPr lang="en-US" sz="1600" b="1" dirty="0" smtClean="0"/>
              <a:t>Voltage Grade : </a:t>
            </a:r>
            <a:r>
              <a:rPr lang="en-US" sz="1600" dirty="0" smtClean="0"/>
              <a:t>Up to 600V</a:t>
            </a:r>
          </a:p>
          <a:p>
            <a:pPr marL="342900" indent="-342900"/>
            <a:r>
              <a:rPr lang="en-US" sz="1600" b="1" dirty="0" smtClean="0"/>
              <a:t>Insulation &amp; Sheath : </a:t>
            </a:r>
            <a:r>
              <a:rPr lang="en-US" sz="1600" dirty="0" smtClean="0"/>
              <a:t>Special LFH Insulation material (Limited Fire &amp; Low smoke &amp; Zero Halogen Material)</a:t>
            </a:r>
          </a:p>
          <a:p>
            <a:pPr marL="342900" indent="-342900"/>
            <a:r>
              <a:rPr lang="en-US" sz="1600" b="1" dirty="0" smtClean="0"/>
              <a:t>Screening : </a:t>
            </a:r>
            <a:r>
              <a:rPr lang="en-US" sz="1600" dirty="0" smtClean="0"/>
              <a:t>Braided Tinned Copper Screened</a:t>
            </a:r>
          </a:p>
          <a:p>
            <a:r>
              <a:rPr lang="en-US" sz="1600" b="1" dirty="0" smtClean="0"/>
              <a:t>Special Features:</a:t>
            </a:r>
            <a:endParaRPr lang="en-US" sz="1600" dirty="0" smtClean="0"/>
          </a:p>
          <a:p>
            <a:r>
              <a:rPr lang="en-US" sz="1600" dirty="0" smtClean="0"/>
              <a:t>Low smoke Emission</a:t>
            </a:r>
          </a:p>
          <a:p>
            <a:r>
              <a:rPr lang="en-US" sz="1600" dirty="0" smtClean="0"/>
              <a:t>Zero Halogen Free</a:t>
            </a:r>
          </a:p>
          <a:p>
            <a:r>
              <a:rPr lang="en-US" sz="1600" dirty="0" smtClean="0"/>
              <a:t>Lower Weight &amp; Compact Size</a:t>
            </a:r>
          </a:p>
          <a:p>
            <a:r>
              <a:rPr lang="en-US" sz="1600" dirty="0" smtClean="0"/>
              <a:t>Low Toxicity</a:t>
            </a:r>
          </a:p>
          <a:p>
            <a:r>
              <a:rPr lang="en-US" sz="1600" dirty="0" smtClean="0"/>
              <a:t>Voltage Grade up to 600V</a:t>
            </a:r>
          </a:p>
          <a:p>
            <a:r>
              <a:rPr lang="en-US" sz="1600" dirty="0" smtClean="0"/>
              <a:t>Environmental Friendly</a:t>
            </a:r>
          </a:p>
          <a:p>
            <a:r>
              <a:rPr lang="en-US" sz="1600" b="1" dirty="0" smtClean="0"/>
              <a:t>Applications:</a:t>
            </a:r>
            <a:endParaRPr lang="en-US" sz="1600" dirty="0" smtClean="0"/>
          </a:p>
          <a:p>
            <a:r>
              <a:rPr lang="en-US" sz="1600" dirty="0" smtClean="0"/>
              <a:t>Military </a:t>
            </a:r>
          </a:p>
          <a:p>
            <a:r>
              <a:rPr lang="en-US" sz="1600" dirty="0" smtClean="0"/>
              <a:t>Marine Application</a:t>
            </a:r>
          </a:p>
          <a:p>
            <a:r>
              <a:rPr lang="en-US" sz="1600" dirty="0" smtClean="0"/>
              <a:t>Radar </a:t>
            </a:r>
          </a:p>
          <a:p>
            <a:r>
              <a:rPr lang="en-US" sz="1600" dirty="0" smtClean="0"/>
              <a:t>Missile launching system</a:t>
            </a:r>
          </a:p>
          <a:p>
            <a:r>
              <a:rPr lang="en-US" sz="1600" dirty="0" smtClean="0"/>
              <a:t>Naval system</a:t>
            </a:r>
          </a:p>
          <a:p>
            <a:r>
              <a:rPr lang="en-US" sz="1600" dirty="0" smtClean="0"/>
              <a:t> </a:t>
            </a:r>
          </a:p>
          <a:p>
            <a:endParaRPr lang="en-US" sz="1600" dirty="0" smtClean="0"/>
          </a:p>
          <a:p>
            <a:r>
              <a:rPr lang="en-US" sz="1600" dirty="0" smtClean="0"/>
              <a:t> </a:t>
            </a:r>
          </a:p>
          <a:p>
            <a:pPr marL="342900" indent="-342900"/>
            <a:endParaRPr lang="en-US" sz="1600" b="1" dirty="0" smtClean="0"/>
          </a:p>
          <a:p>
            <a:pPr marL="342900" indent="-342900"/>
            <a:endParaRPr lang="en-US" sz="1600" b="1" dirty="0" smtClean="0"/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</p:txBody>
      </p:sp>
      <p:pic>
        <p:nvPicPr>
          <p:cNvPr id="11" name="Picture 10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2819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</p:txBody>
      </p:sp>
      <p:pic>
        <p:nvPicPr>
          <p:cNvPr id="1026" name="Picture 2" descr="C:\Users\user\Desktop\Catalogue\New catalogue data\lfh c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688" y="762000"/>
            <a:ext cx="428931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228600"/>
            <a:ext cx="7315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Halogen free (HFFR / LFH /ZHHR CABLES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Types of Cables:</a:t>
            </a:r>
          </a:p>
          <a:p>
            <a:r>
              <a:rPr lang="en-US" dirty="0" smtClean="0">
                <a:latin typeface="Tw Cen MT" pitchFamily="34" charset="0"/>
              </a:rPr>
              <a:t>Halogen Free &amp; Flame retardant low smoke wire &amp; cables are manufactured for special applications.</a:t>
            </a:r>
          </a:p>
          <a:p>
            <a:r>
              <a:rPr lang="en-US" dirty="0" smtClean="0">
                <a:latin typeface="Tw Cen MT" pitchFamily="34" charset="0"/>
              </a:rPr>
              <a:t>Temperature range : 90°C, 125 °C</a:t>
            </a:r>
          </a:p>
          <a:p>
            <a:r>
              <a:rPr lang="en-US" dirty="0" smtClean="0">
                <a:latin typeface="Tw Cen MT" pitchFamily="34" charset="0"/>
              </a:rPr>
              <a:t>Voltage Grade : 300V, 600V &amp; 1000V</a:t>
            </a:r>
          </a:p>
          <a:p>
            <a:r>
              <a:rPr lang="en-US" dirty="0" smtClean="0">
                <a:latin typeface="Tw Cen MT" pitchFamily="34" charset="0"/>
              </a:rPr>
              <a:t>Standards used : IEC 60754-1, IEC 60332-1, IEC 60332-3, ASTM D 2843, ASTM D 2863</a:t>
            </a:r>
          </a:p>
          <a:p>
            <a:r>
              <a:rPr lang="en-US" dirty="0" smtClean="0">
                <a:latin typeface="Tw Cen MT" pitchFamily="34" charset="0"/>
              </a:rPr>
              <a:t>Type of Design : Single / </a:t>
            </a:r>
            <a:r>
              <a:rPr lang="en-US" dirty="0" err="1" smtClean="0">
                <a:latin typeface="Tw Cen MT" pitchFamily="34" charset="0"/>
              </a:rPr>
              <a:t>Multicores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Type : Shielded / Unshielded Type</a:t>
            </a:r>
          </a:p>
          <a:p>
            <a:r>
              <a:rPr lang="en-US" dirty="0" smtClean="0">
                <a:latin typeface="Tw Cen MT" pitchFamily="34" charset="0"/>
              </a:rPr>
              <a:t>Option : Armoring  on request available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Advantage over normal wires 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Very Low toxic gases &amp; halogen gases emits that can help very much to escape under fire conditions.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Fire retardant properties self extinguish the fire after a short period.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Very low smoke generate under fire conditions.</a:t>
            </a:r>
          </a:p>
          <a:p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  <a:p>
            <a:pPr marL="342900" indent="-342900"/>
            <a:endParaRPr lang="en-US" b="1" dirty="0" smtClean="0">
              <a:latin typeface="Tw Cen MT" pitchFamily="34" charset="0"/>
            </a:endParaRPr>
          </a:p>
        </p:txBody>
      </p:sp>
      <p:pic>
        <p:nvPicPr>
          <p:cNvPr id="11" name="Picture 10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  <p:pic>
        <p:nvPicPr>
          <p:cNvPr id="9" name="Picture 2" descr="C:\Users\user\Desktop\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228600"/>
            <a:ext cx="7543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Linear Heat Sensing Cables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11" name="Picture 10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14400"/>
            <a:ext cx="8182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Linear heat sensing cables is used to detect the fire condition in critical applications.</a:t>
            </a:r>
          </a:p>
          <a:p>
            <a:endParaRPr lang="en-US" dirty="0"/>
          </a:p>
        </p:txBody>
      </p:sp>
      <p:pic>
        <p:nvPicPr>
          <p:cNvPr id="4099" name="Picture 3" descr="C:\Users\user\Desktop\BEL WORKING\PPT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334000" cy="5562601"/>
          </a:xfrm>
          <a:prstGeom prst="rect">
            <a:avLst/>
          </a:prstGeom>
          <a:noFill/>
        </p:spPr>
      </p:pic>
      <p:pic>
        <p:nvPicPr>
          <p:cNvPr id="4100" name="Picture 4" descr="C:\Users\user\Desktop\BEL WORKING\PPT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19200"/>
            <a:ext cx="37338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Mineral Insulated Cables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32" y="614400"/>
            <a:ext cx="4271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Mineral insulated cable (</a:t>
            </a:r>
            <a:r>
              <a:rPr lang="en-US" sz="1600" dirty="0" smtClean="0">
                <a:hlinkClick r:id="rId2"/>
              </a:rPr>
              <a:t>MI cable</a:t>
            </a:r>
            <a:r>
              <a:rPr lang="en-US" sz="1600" dirty="0" smtClean="0"/>
              <a:t>) is a specialized type of cable used in high temperatures or harsh environmental conditions because it has low flammability, even when operating at high temperatures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667000" cy="685800"/>
          </a:xfrm>
          <a:prstGeom prst="rect">
            <a:avLst/>
          </a:prstGeom>
        </p:spPr>
      </p:pic>
      <p:pic>
        <p:nvPicPr>
          <p:cNvPr id="1028" name="Picture 4" descr="C:\Users\user\Desktop\mi_cable_4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4419600" cy="4953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133600"/>
            <a:ext cx="426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Specifications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Conductor Wire :  </a:t>
            </a:r>
            <a:r>
              <a:rPr lang="en-US" sz="1600" dirty="0" smtClean="0"/>
              <a:t>Thermocouple alloys, Copper, Nickel &amp; others.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Insulation : </a:t>
            </a:r>
            <a:r>
              <a:rPr lang="en-US" sz="1600" dirty="0" smtClean="0"/>
              <a:t>MGO (Magnesium Oxide)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Metal Sheath : </a:t>
            </a:r>
            <a:r>
              <a:rPr lang="en-US" sz="1600" dirty="0" smtClean="0"/>
              <a:t>SS 304,310,316, </a:t>
            </a:r>
            <a:r>
              <a:rPr lang="en-US" sz="1600" dirty="0" err="1" smtClean="0"/>
              <a:t>Inconel</a:t>
            </a:r>
            <a:r>
              <a:rPr lang="en-US" sz="1600" dirty="0" smtClean="0"/>
              <a:t> 600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Cable Dimensions </a:t>
            </a:r>
            <a:r>
              <a:rPr lang="en-US" sz="1600" dirty="0" smtClean="0"/>
              <a:t>: 2,3,4,6,8 or as required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114800"/>
            <a:ext cx="426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Application: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Thermocouple  (K,T,J,E,N Simplex/Duplex)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RTD MI Cable (with Copper, Nickel copper conductor)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MI Heater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Customized Application  for used in Harsh environment</a:t>
            </a:r>
            <a:endParaRPr lang="en-US" sz="1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Thermocouple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Cables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32" y="614400"/>
            <a:ext cx="4271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w Cen MT" pitchFamily="34" charset="0"/>
              </a:rPr>
              <a:t>Thermocouple cable</a:t>
            </a:r>
            <a:r>
              <a:rPr lang="en-IN" dirty="0" smtClean="0">
                <a:latin typeface="Tw Cen MT" pitchFamily="34" charset="0"/>
              </a:rPr>
              <a:t> is available in thermocouple grade, extension grade &amp; compensating grade. Extension &amp; compensating grade wire is recommended for use in connecting thermocouples to the sensing or control equipment. Whereas thermocouple grade wire is used to measure the temperature directly. </a:t>
            </a:r>
            <a:endParaRPr lang="en-US" dirty="0" smtClean="0">
              <a:latin typeface="Tw Cen MT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C:\Users\admin\Desktop\IMG_20180610_15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143248"/>
            <a:ext cx="4000528" cy="34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dmin\Desktop\DSC_0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9290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:\Users\admin\Desktop\F3630294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9222" y="785794"/>
            <a:ext cx="33218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0"/>
            <a:ext cx="2667000" cy="685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Power Cables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31" y="614401"/>
            <a:ext cx="5057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w Cen MT" pitchFamily="34" charset="0"/>
              </a:rPr>
              <a:t>Power cables are used in connection of power supply in power plant, residential, commercial &amp; industrial units, these are mainly confirming to IS 1554, IS 7098 &amp; IEC 60502-1 standard.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999669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Special Features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57131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Tw Cen MT" pitchFamily="34" charset="0"/>
              </a:rPr>
              <a:t>High temperature option is also available in power cable with PTFE, FEP, Silicon &amp; </a:t>
            </a:r>
            <a:r>
              <a:rPr lang="en-IN" dirty="0" err="1" smtClean="0">
                <a:latin typeface="Tw Cen MT" pitchFamily="34" charset="0"/>
              </a:rPr>
              <a:t>Fiber</a:t>
            </a:r>
            <a:r>
              <a:rPr lang="en-IN" dirty="0" smtClean="0">
                <a:latin typeface="Tw Cen MT" pitchFamily="34" charset="0"/>
              </a:rPr>
              <a:t> glass insulation.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500438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latin typeface="Tw Cen MT" pitchFamily="34" charset="0"/>
              </a:rPr>
              <a:t>Available with Single / </a:t>
            </a:r>
            <a:r>
              <a:rPr lang="en-IN" dirty="0" err="1" smtClean="0">
                <a:latin typeface="Tw Cen MT" pitchFamily="34" charset="0"/>
              </a:rPr>
              <a:t>Multicores</a:t>
            </a:r>
            <a:endParaRPr lang="en-IN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latin typeface="Tw Cen MT" pitchFamily="34" charset="0"/>
              </a:rPr>
              <a:t>Available with Solid / Flexible Bare Aluminium Copper, Silver Plated Copper &amp; Nickel Plated Copper Conductors</a:t>
            </a:r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latin typeface="Tw Cen MT" pitchFamily="34" charset="0"/>
              </a:rPr>
              <a:t>Armoured/</a:t>
            </a:r>
            <a:r>
              <a:rPr lang="en-IN" dirty="0" err="1" smtClean="0">
                <a:latin typeface="Tw Cen MT" pitchFamily="34" charset="0"/>
              </a:rPr>
              <a:t>Unarmoured</a:t>
            </a:r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latin typeface="Tw Cen MT" pitchFamily="34" charset="0"/>
              </a:rPr>
              <a:t>Better selectivity of insulation range up to 600 Deg C as per your application</a:t>
            </a:r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latin typeface="Tw Cen MT" pitchFamily="34" charset="0"/>
              </a:rPr>
              <a:t>Voltage Grade selectivity up to 1100 V.</a:t>
            </a:r>
            <a:endParaRPr lang="en-US" dirty="0" smtClean="0">
              <a:latin typeface="Tw Cen MT" pitchFamily="34" charset="0"/>
            </a:endParaRPr>
          </a:p>
          <a:p>
            <a:r>
              <a:rPr lang="en-IN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C:\Users\admin\Desktop\IMG_20180610_162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30718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667000" cy="685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WIRE HARNESS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31" y="685800"/>
            <a:ext cx="8682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We are providing wiring harness solution to Automotive</a:t>
            </a:r>
          </a:p>
          <a:p>
            <a:r>
              <a:rPr lang="en-US" dirty="0" smtClean="0">
                <a:latin typeface="Tw Cen MT" pitchFamily="34" charset="0"/>
              </a:rPr>
              <a:t> &amp; LED lighting industries.</a:t>
            </a:r>
          </a:p>
          <a:p>
            <a:endParaRPr lang="en-US" dirty="0" smtClean="0"/>
          </a:p>
          <a:p>
            <a:r>
              <a:rPr lang="en-US" sz="2000" b="1" dirty="0" smtClean="0">
                <a:latin typeface="Tw Cen MT" pitchFamily="34" charset="0"/>
              </a:rPr>
              <a:t>Cables Used in wiring harness  (Max 400 Deg C):</a:t>
            </a:r>
          </a:p>
          <a:p>
            <a:r>
              <a:rPr lang="en-US" dirty="0" smtClean="0">
                <a:latin typeface="Tw Cen MT" pitchFamily="34" charset="0"/>
              </a:rPr>
              <a:t> Halogen Free Wires                                                HR PVC 105 Deg C </a:t>
            </a:r>
          </a:p>
          <a:p>
            <a:r>
              <a:rPr lang="en-US" dirty="0" smtClean="0">
                <a:latin typeface="Tw Cen MT" pitchFamily="34" charset="0"/>
              </a:rPr>
              <a:t> Flame retardant wires                                              Silicon Wires</a:t>
            </a:r>
          </a:p>
          <a:p>
            <a:r>
              <a:rPr lang="en-US" dirty="0" smtClean="0">
                <a:latin typeface="Tw Cen MT" pitchFamily="34" charset="0"/>
              </a:rPr>
              <a:t> Cross linked Polyethylene Wires                                Fiber Glass Insulated Wires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user\Desktop\BEL WORKING\PPT\har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3810000" cy="1905000"/>
          </a:xfrm>
          <a:prstGeom prst="rect">
            <a:avLst/>
          </a:prstGeom>
          <a:noFill/>
        </p:spPr>
      </p:pic>
      <p:pic>
        <p:nvPicPr>
          <p:cNvPr id="6147" name="Picture 3" descr="C:\Users\user\Desktop\BEL WORKING\PPT\harnes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876800"/>
            <a:ext cx="4495800" cy="1981200"/>
          </a:xfrm>
          <a:prstGeom prst="rect">
            <a:avLst/>
          </a:prstGeom>
          <a:noFill/>
        </p:spPr>
      </p:pic>
      <p:pic>
        <p:nvPicPr>
          <p:cNvPr id="6148" name="Picture 4" descr="C:\Users\user\Desktop\BEL WORKING\PPT\WhatsApp Image 2024-06-02 at 1.34.03 PM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743200"/>
            <a:ext cx="4419600" cy="2133600"/>
          </a:xfrm>
          <a:prstGeom prst="rect">
            <a:avLst/>
          </a:prstGeom>
          <a:noFill/>
        </p:spPr>
      </p:pic>
      <p:pic>
        <p:nvPicPr>
          <p:cNvPr id="6149" name="Picture 5" descr="C:\Users\user\Desktop\BEL WORKING\PPT\WhatsApp Image 2024-06-02 at 1.34.01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4038600" cy="2133600"/>
          </a:xfrm>
          <a:prstGeom prst="rect">
            <a:avLst/>
          </a:prstGeom>
          <a:noFill/>
        </p:spPr>
      </p:pic>
      <p:pic>
        <p:nvPicPr>
          <p:cNvPr id="14" name="Picture 13" descr="Hea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603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CERTIFICATIONS &amp; APPROVALS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de-DE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</a:t>
            </a:r>
            <a:r>
              <a:rPr kumimoji="0" lang="de-DE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de-DE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9B1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ALLOYS</a:t>
            </a:r>
            <a:br>
              <a:rPr kumimoji="0" lang="de-DE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ISO 9001:2008 CERTIFIED COMPANY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  <p:pic>
        <p:nvPicPr>
          <p:cNvPr id="7173" name="Picture 5" descr="C:\Users\user\Desktop\BEL WORKING\PPT\Udhyam Aadh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2209800" cy="2950055"/>
          </a:xfrm>
          <a:prstGeom prst="rect">
            <a:avLst/>
          </a:prstGeom>
          <a:noFill/>
        </p:spPr>
      </p:pic>
      <p:pic>
        <p:nvPicPr>
          <p:cNvPr id="7174" name="Picture 6" descr="C:\Users\user\Desktop\BEL WORKING\PPT\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0"/>
            <a:ext cx="2066925" cy="2894723"/>
          </a:xfrm>
          <a:prstGeom prst="rect">
            <a:avLst/>
          </a:prstGeom>
          <a:noFill/>
        </p:spPr>
      </p:pic>
      <p:pic>
        <p:nvPicPr>
          <p:cNvPr id="7176" name="Picture 8" descr="C:\Users\user\Desktop\BEL WORKING\PPT\S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28890"/>
            <a:ext cx="2152650" cy="3129110"/>
          </a:xfrm>
          <a:prstGeom prst="rect">
            <a:avLst/>
          </a:prstGeom>
          <a:noFill/>
        </p:spPr>
      </p:pic>
      <p:pic>
        <p:nvPicPr>
          <p:cNvPr id="7177" name="Picture 9" descr="C:\Users\user\Desktop\BEL WORKING\PPT\Phili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762135"/>
            <a:ext cx="2286000" cy="3095865"/>
          </a:xfrm>
          <a:prstGeom prst="rect">
            <a:avLst/>
          </a:prstGeom>
          <a:noFill/>
        </p:spPr>
      </p:pic>
      <p:pic>
        <p:nvPicPr>
          <p:cNvPr id="7178" name="Picture 10" descr="C:\Users\user\Desktop\BEL WORKING\PPT\IEC Lice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57599"/>
            <a:ext cx="2209800" cy="3200401"/>
          </a:xfrm>
          <a:prstGeom prst="rect">
            <a:avLst/>
          </a:prstGeom>
          <a:noFill/>
        </p:spPr>
      </p:pic>
      <p:pic>
        <p:nvPicPr>
          <p:cNvPr id="7179" name="Picture 11" descr="C:\Users\user\Desktop\BEL WORKING\PPT\EEP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657600"/>
            <a:ext cx="2362200" cy="3200400"/>
          </a:xfrm>
          <a:prstGeom prst="rect">
            <a:avLst/>
          </a:prstGeom>
          <a:noFill/>
        </p:spPr>
      </p:pic>
      <p:pic>
        <p:nvPicPr>
          <p:cNvPr id="1026" name="Picture 2" descr="C:\Users\user\Downloads\ISO  9001-2015_page-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762000"/>
            <a:ext cx="2133600" cy="3017488"/>
          </a:xfrm>
          <a:prstGeom prst="rect">
            <a:avLst/>
          </a:prstGeom>
          <a:noFill/>
        </p:spPr>
      </p:pic>
      <p:pic>
        <p:nvPicPr>
          <p:cNvPr id="1027" name="Picture 3" descr="C:\Users\user\Desktop\Captur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5150" y="685800"/>
            <a:ext cx="2228850" cy="290440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0"/>
            <a:ext cx="2895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385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w Cen MT" pitchFamily="34" charset="0"/>
              </a:rPr>
              <a:t>ABOUT THE COMPANY: </a:t>
            </a:r>
            <a:endParaRPr lang="en-US" sz="2800" b="1" dirty="0">
              <a:latin typeface="Tw Cen M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685800"/>
            <a:ext cx="7805560" cy="516095"/>
            <a:chOff x="514554" y="214240"/>
            <a:chExt cx="7805560" cy="516095"/>
          </a:xfrm>
        </p:grpSpPr>
        <p:sp>
          <p:nvSpPr>
            <p:cNvPr id="5" name="Pentagon 4"/>
            <p:cNvSpPr/>
            <p:nvPr/>
          </p:nvSpPr>
          <p:spPr>
            <a:xfrm rot="10800000">
              <a:off x="514554" y="214240"/>
              <a:ext cx="7805560" cy="5160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>
              <a:off x="514554" y="214240"/>
              <a:ext cx="7295533" cy="516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0282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Established in 2003 under the expertise of Mr. Inderjit Sachdeva &amp; Started manufacturing Copper and Aluminum Wires</a:t>
              </a:r>
              <a:endParaRPr lang="en-US" sz="1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1295403"/>
            <a:ext cx="7861820" cy="609596"/>
            <a:chOff x="561860" y="457201"/>
            <a:chExt cx="7771322" cy="300282"/>
          </a:xfrm>
        </p:grpSpPr>
        <p:sp>
          <p:nvSpPr>
            <p:cNvPr id="8" name="Pentagon 7"/>
            <p:cNvSpPr/>
            <p:nvPr/>
          </p:nvSpPr>
          <p:spPr>
            <a:xfrm rot="10800000">
              <a:off x="561860" y="457201"/>
              <a:ext cx="7758254" cy="24900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>
              <a:off x="637183" y="569806"/>
              <a:ext cx="7695999" cy="187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7483" tIns="60960" rIns="113792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In 2007 started to manufacture Nickel Plated Wires with the involvement of Mr. Ashish Sachdeva &amp; </a:t>
              </a:r>
              <a:r>
                <a:rPr lang="en-US" sz="1400" dirty="0" smtClean="0"/>
                <a:t>In 2008 Registered under MSME Company 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1981201"/>
            <a:ext cx="7848599" cy="381000"/>
            <a:chOff x="533394" y="759417"/>
            <a:chExt cx="8005614" cy="268846"/>
          </a:xfrm>
        </p:grpSpPr>
        <p:sp>
          <p:nvSpPr>
            <p:cNvPr id="14" name="Pentagon 13"/>
            <p:cNvSpPr/>
            <p:nvPr/>
          </p:nvSpPr>
          <p:spPr>
            <a:xfrm rot="10800000">
              <a:off x="533394" y="759417"/>
              <a:ext cx="8005614" cy="26884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/>
            <p:nvPr/>
          </p:nvSpPr>
          <p:spPr>
            <a:xfrm>
              <a:off x="684415" y="797824"/>
              <a:ext cx="7700641" cy="230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4295" tIns="60960" rIns="113792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In 2010 we became a certified vendor for Philips India Ltd.(VLF &amp; MLF)</a:t>
              </a:r>
              <a:endParaRPr lang="en-US" sz="1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5029200"/>
            <a:ext cx="8216673" cy="609600"/>
            <a:chOff x="184624" y="3200401"/>
            <a:chExt cx="8135490" cy="381000"/>
          </a:xfrm>
        </p:grpSpPr>
        <p:sp>
          <p:nvSpPr>
            <p:cNvPr id="17" name="Pentagon 16"/>
            <p:cNvSpPr/>
            <p:nvPr/>
          </p:nvSpPr>
          <p:spPr>
            <a:xfrm rot="10800000">
              <a:off x="561860" y="3200401"/>
              <a:ext cx="7758254" cy="35326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agon 4"/>
            <p:cNvSpPr/>
            <p:nvPr/>
          </p:nvSpPr>
          <p:spPr>
            <a:xfrm>
              <a:off x="184624" y="3200401"/>
              <a:ext cx="7997394" cy="38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931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In 2022 Developed Linear </a:t>
              </a:r>
              <a:r>
                <a:rPr lang="en-US" sz="1400" dirty="0" smtClean="0"/>
                <a:t>Heat </a:t>
              </a:r>
              <a:r>
                <a:rPr lang="en-US" sz="1400" dirty="0" smtClean="0"/>
                <a:t>Sensing  &amp; started supply to various Indian Steel, Cement &amp; other industries</a:t>
              </a:r>
              <a:endParaRPr lang="en-US" sz="1400" kern="1200" dirty="0"/>
            </a:p>
          </p:txBody>
        </p:sp>
      </p:grpSp>
      <p:sp>
        <p:nvSpPr>
          <p:cNvPr id="22" name="Pentagon 4"/>
          <p:cNvSpPr/>
          <p:nvPr/>
        </p:nvSpPr>
        <p:spPr>
          <a:xfrm>
            <a:off x="609600" y="4267200"/>
            <a:ext cx="7553890" cy="457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90990" tIns="53340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In 2013 developed HID Frames with the in-house development of its machine )</a:t>
            </a:r>
            <a:endParaRPr lang="en-US" sz="1400" kern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2514600"/>
            <a:ext cx="8229600" cy="457199"/>
            <a:chOff x="304795" y="1219195"/>
            <a:chExt cx="7986854" cy="817443"/>
          </a:xfrm>
        </p:grpSpPr>
        <p:sp>
          <p:nvSpPr>
            <p:cNvPr id="24" name="Pentagon 23"/>
            <p:cNvSpPr/>
            <p:nvPr/>
          </p:nvSpPr>
          <p:spPr>
            <a:xfrm rot="10800000">
              <a:off x="533395" y="1219195"/>
              <a:ext cx="7758254" cy="81744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entagon 4"/>
            <p:cNvSpPr/>
            <p:nvPr/>
          </p:nvSpPr>
          <p:spPr>
            <a:xfrm>
              <a:off x="304795" y="1219195"/>
              <a:ext cx="7924800" cy="817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0990" tIns="53340" rIns="99568" bIns="53340" numCol="1" spcCol="1270" anchor="ctr" anchorCtr="0">
              <a:noAutofit/>
            </a:bodyPr>
            <a:lstStyle/>
            <a:p>
              <a:pPr lvl="0"/>
              <a:r>
                <a:rPr lang="en-US" sz="1400" dirty="0" smtClean="0"/>
                <a:t>In 2017 became certified and sole supplier for Surya </a:t>
              </a:r>
              <a:r>
                <a:rPr lang="en-US" sz="1400" dirty="0" err="1" smtClean="0"/>
                <a:t>Roshni</a:t>
              </a:r>
              <a:r>
                <a:rPr lang="en-US" sz="1400" dirty="0" smtClean="0"/>
                <a:t> ltd(KSP) for Special Alloy &amp; Strand wires.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3124200"/>
            <a:ext cx="7805560" cy="516095"/>
            <a:chOff x="514554" y="214240"/>
            <a:chExt cx="7805560" cy="516095"/>
          </a:xfrm>
        </p:grpSpPr>
        <p:sp>
          <p:nvSpPr>
            <p:cNvPr id="28" name="Pentagon 27"/>
            <p:cNvSpPr/>
            <p:nvPr/>
          </p:nvSpPr>
          <p:spPr>
            <a:xfrm rot="10800000">
              <a:off x="514554" y="214240"/>
              <a:ext cx="7805560" cy="5160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entagon 4"/>
            <p:cNvSpPr/>
            <p:nvPr/>
          </p:nvSpPr>
          <p:spPr>
            <a:xfrm>
              <a:off x="666954" y="214240"/>
              <a:ext cx="6457333" cy="516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0282" tIns="60960" rIns="113792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 smtClean="0"/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In 2018 installed manufacturing  unit of  Wire Harness  and Wires &amp; Cable along with In house Lab testing facilities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" y="3733800"/>
            <a:ext cx="7805560" cy="516095"/>
            <a:chOff x="438354" y="214240"/>
            <a:chExt cx="7805560" cy="516095"/>
          </a:xfrm>
        </p:grpSpPr>
        <p:sp>
          <p:nvSpPr>
            <p:cNvPr id="31" name="Pentagon 30"/>
            <p:cNvSpPr/>
            <p:nvPr/>
          </p:nvSpPr>
          <p:spPr>
            <a:xfrm rot="10800000">
              <a:off x="438354" y="214240"/>
              <a:ext cx="7805560" cy="5160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entagon 4"/>
            <p:cNvSpPr/>
            <p:nvPr/>
          </p:nvSpPr>
          <p:spPr>
            <a:xfrm>
              <a:off x="666954" y="214240"/>
              <a:ext cx="6533533" cy="516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0282" tIns="60960" rIns="113792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 smtClean="0"/>
            </a:p>
            <a:p>
              <a:pPr lvl="0"/>
              <a:r>
                <a:rPr lang="en-US" sz="1400" dirty="0" smtClean="0"/>
                <a:t>In 2019  company became ISO 9001:2015 Certified company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4419599"/>
            <a:ext cx="7848600" cy="516096"/>
            <a:chOff x="513407" y="214239"/>
            <a:chExt cx="7730507" cy="516096"/>
          </a:xfrm>
        </p:grpSpPr>
        <p:sp>
          <p:nvSpPr>
            <p:cNvPr id="34" name="Pentagon 33"/>
            <p:cNvSpPr/>
            <p:nvPr/>
          </p:nvSpPr>
          <p:spPr>
            <a:xfrm rot="10800000">
              <a:off x="513407" y="214239"/>
              <a:ext cx="7730507" cy="5160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entagon 4"/>
            <p:cNvSpPr/>
            <p:nvPr/>
          </p:nvSpPr>
          <p:spPr>
            <a:xfrm>
              <a:off x="663514" y="214240"/>
              <a:ext cx="5328796" cy="516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0282" tIns="60960" rIns="113792" bIns="60960" numCol="1" spcCol="1270" anchor="ctr" anchorCtr="0">
              <a:noAutofit/>
            </a:bodyPr>
            <a:lstStyle/>
            <a:p>
              <a:pPr lvl="0"/>
              <a:r>
                <a:rPr lang="en-US" sz="1400" dirty="0" smtClean="0"/>
                <a:t>In 2021 Added more advanced Wire &amp; Cables Manufacturing facilities  &amp; taken BIS </a:t>
              </a:r>
              <a:r>
                <a:rPr lang="en-US" sz="1400" dirty="0" smtClean="0"/>
                <a:t>License </a:t>
              </a:r>
              <a:r>
                <a:rPr lang="en-US" sz="1400" dirty="0" smtClean="0"/>
                <a:t>for manufacturing of wires</a:t>
              </a:r>
              <a:endParaRPr lang="en-US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5715000"/>
            <a:ext cx="7805560" cy="533400"/>
            <a:chOff x="514554" y="214240"/>
            <a:chExt cx="7805560" cy="533400"/>
          </a:xfrm>
        </p:grpSpPr>
        <p:sp>
          <p:nvSpPr>
            <p:cNvPr id="40" name="Pentagon 39"/>
            <p:cNvSpPr/>
            <p:nvPr/>
          </p:nvSpPr>
          <p:spPr>
            <a:xfrm rot="10800000">
              <a:off x="514554" y="214240"/>
              <a:ext cx="7805560" cy="5160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entagon 4"/>
            <p:cNvSpPr/>
            <p:nvPr/>
          </p:nvSpPr>
          <p:spPr>
            <a:xfrm>
              <a:off x="514554" y="366640"/>
              <a:ext cx="6838333" cy="38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0282" tIns="60960" rIns="113792" bIns="60960" numCol="1" spcCol="1270" anchor="ctr" anchorCtr="0">
              <a:noAutofit/>
            </a:bodyPr>
            <a:lstStyle/>
            <a:p>
              <a:pPr lvl="0"/>
              <a:r>
                <a:rPr lang="en-US" sz="1400" dirty="0" smtClean="0"/>
                <a:t>In 2024 Expand our business to </a:t>
              </a:r>
              <a:r>
                <a:rPr lang="en-US" sz="1400" dirty="0" smtClean="0"/>
                <a:t>Indian </a:t>
              </a:r>
              <a:r>
                <a:rPr lang="en-US" sz="1400" dirty="0" smtClean="0"/>
                <a:t>&amp; Overseas market in multiple Industries Steel, Cement, </a:t>
              </a:r>
              <a:r>
                <a:rPr lang="en-US" sz="1400" dirty="0" err="1" smtClean="0"/>
                <a:t>Pharma</a:t>
              </a:r>
              <a:r>
                <a:rPr lang="en-US" sz="1400" dirty="0" smtClean="0"/>
                <a:t>, Lighting, Automobile , Govt. Organizations. &amp; many more sectors.</a:t>
              </a:r>
            </a:p>
            <a:p>
              <a:endParaRPr lang="en-US" sz="1400" dirty="0" smtClean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2" y="6248400"/>
            <a:ext cx="8077197" cy="609600"/>
            <a:chOff x="260073" y="3200401"/>
            <a:chExt cx="7997391" cy="381000"/>
          </a:xfrm>
        </p:grpSpPr>
        <p:sp>
          <p:nvSpPr>
            <p:cNvPr id="44" name="Pentagon 43"/>
            <p:cNvSpPr/>
            <p:nvPr/>
          </p:nvSpPr>
          <p:spPr>
            <a:xfrm rot="10800000">
              <a:off x="486411" y="3228137"/>
              <a:ext cx="7771053" cy="35326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entagon 4"/>
            <p:cNvSpPr/>
            <p:nvPr/>
          </p:nvSpPr>
          <p:spPr>
            <a:xfrm>
              <a:off x="260073" y="3200401"/>
              <a:ext cx="7921789" cy="38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931" tIns="60960" rIns="113792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In 2025 Applied for UL certification  for our special wire, </a:t>
              </a:r>
              <a:endParaRPr lang="en-US" sz="1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CLIENTELE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0"/>
            <a:ext cx="2362200" cy="726831"/>
          </a:xfrm>
          <a:prstGeom prst="rect">
            <a:avLst/>
          </a:prstGeom>
        </p:spPr>
      </p:pic>
      <p:pic>
        <p:nvPicPr>
          <p:cNvPr id="8235" name="Picture 43" descr="C:\Users\user\Desktop\BEL WORKING\PPT\Clientele\T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1524000" cy="981456"/>
          </a:xfrm>
          <a:prstGeom prst="rect">
            <a:avLst/>
          </a:prstGeom>
          <a:noFill/>
        </p:spPr>
      </p:pic>
      <p:pic>
        <p:nvPicPr>
          <p:cNvPr id="8236" name="Picture 44" descr="C:\Users\user\Desktop\BEL WORKING\PPT\Clientele\JS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1752600" cy="825383"/>
          </a:xfrm>
          <a:prstGeom prst="rect">
            <a:avLst/>
          </a:prstGeom>
          <a:noFill/>
        </p:spPr>
      </p:pic>
      <p:pic>
        <p:nvPicPr>
          <p:cNvPr id="8237" name="Picture 45" descr="C:\Users\user\Desktop\BEL WORKING\PPT\Clientele\S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1600200" cy="1022093"/>
          </a:xfrm>
          <a:prstGeom prst="rect">
            <a:avLst/>
          </a:prstGeom>
          <a:noFill/>
        </p:spPr>
      </p:pic>
      <p:pic>
        <p:nvPicPr>
          <p:cNvPr id="8239" name="Picture 47" descr="C:\Users\user\Desktop\BEL WORKING\PPT\Clientele\JSP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905000"/>
            <a:ext cx="1803542" cy="838200"/>
          </a:xfrm>
          <a:prstGeom prst="rect">
            <a:avLst/>
          </a:prstGeom>
          <a:noFill/>
        </p:spPr>
      </p:pic>
      <p:pic>
        <p:nvPicPr>
          <p:cNvPr id="8241" name="Picture 49" descr="C:\Users\user\Desktop\BEL WORKING\PPT\Clientele\Mahindra Aerosp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990600"/>
            <a:ext cx="2123242" cy="762000"/>
          </a:xfrm>
          <a:prstGeom prst="rect">
            <a:avLst/>
          </a:prstGeom>
          <a:noFill/>
        </p:spPr>
      </p:pic>
      <p:pic>
        <p:nvPicPr>
          <p:cNvPr id="8242" name="Picture 50" descr="C:\Users\user\Desktop\BEL WORKING\PPT\Clientele\L&amp;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581400"/>
            <a:ext cx="1752600" cy="822737"/>
          </a:xfrm>
          <a:prstGeom prst="rect">
            <a:avLst/>
          </a:prstGeom>
          <a:noFill/>
        </p:spPr>
      </p:pic>
      <p:pic>
        <p:nvPicPr>
          <p:cNvPr id="8243" name="Picture 51" descr="C:\Users\user\Desktop\BEL WORKING\PPT\Clientele\HINDALC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638800"/>
            <a:ext cx="1288716" cy="990600"/>
          </a:xfrm>
          <a:prstGeom prst="rect">
            <a:avLst/>
          </a:prstGeom>
          <a:noFill/>
        </p:spPr>
      </p:pic>
      <p:pic>
        <p:nvPicPr>
          <p:cNvPr id="8244" name="Picture 52" descr="C:\Users\user\Desktop\BEL WORKING\PPT\Clientele\JINDAL THERMAL &amp; POW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505200"/>
            <a:ext cx="1219200" cy="1219200"/>
          </a:xfrm>
          <a:prstGeom prst="rect">
            <a:avLst/>
          </a:prstGeom>
          <a:noFill/>
        </p:spPr>
      </p:pic>
      <p:pic>
        <p:nvPicPr>
          <p:cNvPr id="8245" name="Picture 53" descr="C:\Users\user\Desktop\BEL WORKING\PPT\Clientele\RELAINC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1981200"/>
            <a:ext cx="1828800" cy="689212"/>
          </a:xfrm>
          <a:prstGeom prst="rect">
            <a:avLst/>
          </a:prstGeom>
          <a:noFill/>
        </p:spPr>
      </p:pic>
      <p:pic>
        <p:nvPicPr>
          <p:cNvPr id="8248" name="Picture 56" descr="C:\Users\user\Desktop\BEL WORKING\PPT\Clientele\jHABHU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1828800"/>
            <a:ext cx="1905000" cy="990600"/>
          </a:xfrm>
          <a:prstGeom prst="rect">
            <a:avLst/>
          </a:prstGeom>
          <a:noFill/>
        </p:spPr>
      </p:pic>
      <p:pic>
        <p:nvPicPr>
          <p:cNvPr id="8249" name="Picture 57" descr="C:\Users\user\Desktop\BEL WORKING\PPT\Clientele\PHILIP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048000"/>
            <a:ext cx="1752599" cy="533400"/>
          </a:xfrm>
          <a:prstGeom prst="rect">
            <a:avLst/>
          </a:prstGeom>
          <a:noFill/>
        </p:spPr>
      </p:pic>
      <p:pic>
        <p:nvPicPr>
          <p:cNvPr id="8250" name="Picture 58" descr="C:\Users\user\Desktop\BEL WORKING\PPT\Clientele\SIGNIF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971800"/>
            <a:ext cx="1716505" cy="679450"/>
          </a:xfrm>
          <a:prstGeom prst="rect">
            <a:avLst/>
          </a:prstGeom>
          <a:noFill/>
        </p:spPr>
      </p:pic>
      <p:pic>
        <p:nvPicPr>
          <p:cNvPr id="8251" name="Picture 59" descr="C:\Users\user\Desktop\BEL WORKING\PPT\Clientele\DIX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3048000"/>
            <a:ext cx="1103661" cy="533400"/>
          </a:xfrm>
          <a:prstGeom prst="rect">
            <a:avLst/>
          </a:prstGeom>
          <a:noFill/>
        </p:spPr>
      </p:pic>
      <p:pic>
        <p:nvPicPr>
          <p:cNvPr id="8252" name="Picture 60" descr="C:\Users\user\Desktop\BEL WORKING\PPT\Clientele\Surya-Roshni-Limited-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05400" y="2819400"/>
            <a:ext cx="1234440" cy="685800"/>
          </a:xfrm>
          <a:prstGeom prst="rect">
            <a:avLst/>
          </a:prstGeom>
          <a:noFill/>
        </p:spPr>
      </p:pic>
      <p:pic>
        <p:nvPicPr>
          <p:cNvPr id="8253" name="Picture 61" descr="C:\Users\user\Desktop\BEL WORKING\PPT\Clientele\PHEONIX LAMP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000" y="2819400"/>
            <a:ext cx="2476247" cy="528637"/>
          </a:xfrm>
          <a:prstGeom prst="rect">
            <a:avLst/>
          </a:prstGeom>
          <a:noFill/>
        </p:spPr>
      </p:pic>
      <p:pic>
        <p:nvPicPr>
          <p:cNvPr id="8255" name="Picture 63" descr="C:\Users\user\Desktop\BEL WORKING\PPT\Clientele\AMNS-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5200" y="1905000"/>
            <a:ext cx="1676400" cy="914400"/>
          </a:xfrm>
          <a:prstGeom prst="rect">
            <a:avLst/>
          </a:prstGeom>
          <a:noFill/>
        </p:spPr>
      </p:pic>
      <p:pic>
        <p:nvPicPr>
          <p:cNvPr id="8256" name="Picture 64" descr="C:\Users\user\Desktop\BEL WORKING\PPT\Clientele\ARJA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57400" y="3657600"/>
            <a:ext cx="1085612" cy="882650"/>
          </a:xfrm>
          <a:prstGeom prst="rect">
            <a:avLst/>
          </a:prstGeom>
          <a:noFill/>
        </p:spPr>
      </p:pic>
      <p:pic>
        <p:nvPicPr>
          <p:cNvPr id="8257" name="Picture 65" descr="C:\Users\user\Desktop\BEL WORKING\PPT\Clientele\BMM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29000" y="3733801"/>
            <a:ext cx="1371600" cy="845702"/>
          </a:xfrm>
          <a:prstGeom prst="rect">
            <a:avLst/>
          </a:prstGeom>
          <a:noFill/>
        </p:spPr>
      </p:pic>
      <p:pic>
        <p:nvPicPr>
          <p:cNvPr id="8258" name="Picture 66" descr="C:\Users\user\Desktop\BEL WORKING\PPT\Clientele\Zydus-Cadil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00600" y="3657600"/>
            <a:ext cx="1375506" cy="838200"/>
          </a:xfrm>
          <a:prstGeom prst="rect">
            <a:avLst/>
          </a:prstGeom>
          <a:noFill/>
        </p:spPr>
      </p:pic>
      <p:pic>
        <p:nvPicPr>
          <p:cNvPr id="8259" name="Picture 67" descr="C:\Users\user\Desktop\BEL WORKING\PPT\Clientele\EID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95890" y="3505200"/>
            <a:ext cx="1648110" cy="914400"/>
          </a:xfrm>
          <a:prstGeom prst="rect">
            <a:avLst/>
          </a:prstGeom>
          <a:noFill/>
        </p:spPr>
      </p:pic>
      <p:pic>
        <p:nvPicPr>
          <p:cNvPr id="8260" name="Picture 68" descr="C:\Users\user\Desktop\BEL WORKING\PPT\Clientele\MURUGAPP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4495800"/>
            <a:ext cx="1752600" cy="914400"/>
          </a:xfrm>
          <a:prstGeom prst="rect">
            <a:avLst/>
          </a:prstGeom>
          <a:noFill/>
        </p:spPr>
      </p:pic>
      <p:pic>
        <p:nvPicPr>
          <p:cNvPr id="8262" name="Picture 70" descr="C:\Users\user\Desktop\BEL WORKING\PPT\Clientele\Crompton Greaves Consumer Electricals Ltd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81200" y="4495800"/>
            <a:ext cx="1184836" cy="990600"/>
          </a:xfrm>
          <a:prstGeom prst="rect">
            <a:avLst/>
          </a:prstGeom>
          <a:noFill/>
        </p:spPr>
      </p:pic>
      <p:pic>
        <p:nvPicPr>
          <p:cNvPr id="8263" name="Picture 71" descr="C:\Users\user\Desktop\BEL WORKING\PPT\Clientele\RASHMI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52800" y="4648200"/>
            <a:ext cx="1295400" cy="838200"/>
          </a:xfrm>
          <a:prstGeom prst="rect">
            <a:avLst/>
          </a:prstGeom>
          <a:noFill/>
        </p:spPr>
      </p:pic>
      <p:pic>
        <p:nvPicPr>
          <p:cNvPr id="8264" name="Picture 72" descr="C:\Users\user\Desktop\BEL WORKING\PPT\Clientele\RUNGTA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24400" y="4572000"/>
            <a:ext cx="1219200" cy="990600"/>
          </a:xfrm>
          <a:prstGeom prst="rect">
            <a:avLst/>
          </a:prstGeom>
          <a:noFill/>
        </p:spPr>
      </p:pic>
      <p:pic>
        <p:nvPicPr>
          <p:cNvPr id="8268" name="Picture 76" descr="C:\Users\user\Desktop\BEL WORKING\PPT\Clientele\LUMINUOUS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43800" y="4724400"/>
            <a:ext cx="1600200" cy="556591"/>
          </a:xfrm>
          <a:prstGeom prst="rect">
            <a:avLst/>
          </a:prstGeom>
          <a:noFill/>
        </p:spPr>
      </p:pic>
      <p:pic>
        <p:nvPicPr>
          <p:cNvPr id="8270" name="Picture 78" descr="C:\Users\user\Desktop\BEL WORKING\PPT\Clientele\ROOTS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38400" y="5562600"/>
            <a:ext cx="914400" cy="914400"/>
          </a:xfrm>
          <a:prstGeom prst="rect">
            <a:avLst/>
          </a:prstGeom>
          <a:noFill/>
        </p:spPr>
      </p:pic>
      <p:pic>
        <p:nvPicPr>
          <p:cNvPr id="8272" name="Picture 80" descr="C:\Users\user\Desktop\BEL WORKING\PPT\Clientele\KEMPSTON CONTROL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76800" y="5638800"/>
            <a:ext cx="1467946" cy="1062037"/>
          </a:xfrm>
          <a:prstGeom prst="rect">
            <a:avLst/>
          </a:prstGeom>
          <a:noFill/>
        </p:spPr>
      </p:pic>
      <p:pic>
        <p:nvPicPr>
          <p:cNvPr id="8273" name="Picture 81" descr="C:\Users\user\Desktop\BEL WORKING\PPT\Clientele\ALMEER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172200" y="5562600"/>
            <a:ext cx="1371600" cy="1074600"/>
          </a:xfrm>
          <a:prstGeom prst="rect">
            <a:avLst/>
          </a:prstGeom>
          <a:noFill/>
        </p:spPr>
      </p:pic>
      <p:pic>
        <p:nvPicPr>
          <p:cNvPr id="8276" name="Picture 84" descr="C:\Users\user\Desktop\BEL WORKING\PPT\Clientele\VICAT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696200" y="5638800"/>
            <a:ext cx="1152525" cy="952500"/>
          </a:xfrm>
          <a:prstGeom prst="rect">
            <a:avLst/>
          </a:prstGeom>
          <a:noFill/>
        </p:spPr>
      </p:pic>
      <p:pic>
        <p:nvPicPr>
          <p:cNvPr id="8277" name="Picture 85" descr="C:\Users\user\Desktop\BEL WORKING\PPT\Clientele\SPANDAN MI CABLES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29000" y="5562600"/>
            <a:ext cx="1295400" cy="1295400"/>
          </a:xfrm>
          <a:prstGeom prst="rect">
            <a:avLst/>
          </a:prstGeom>
          <a:noFill/>
        </p:spPr>
      </p:pic>
      <p:pic>
        <p:nvPicPr>
          <p:cNvPr id="8278" name="Picture 86" descr="C:\Users\user\Desktop\BEL WORKING\PPT\Clientele\RDP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19800" y="4648200"/>
            <a:ext cx="1524000" cy="752475"/>
          </a:xfrm>
          <a:prstGeom prst="rect">
            <a:avLst/>
          </a:prstGeom>
          <a:noFill/>
        </p:spPr>
      </p:pic>
      <p:pic>
        <p:nvPicPr>
          <p:cNvPr id="2050" name="Picture 2" descr="C:\Users\user\Desktop\BEL.NS_BIG-b2d0690e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09800" y="990600"/>
            <a:ext cx="2280464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OUR VISION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9144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To develop the special cables  &amp; promote Make in India products which are imported &amp; used in defense as well as other sectors.</a:t>
            </a:r>
          </a:p>
          <a:p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To serve Indian defense  sectors for special Light weight wires, Polyimide wires, Linear heat detection cables etc.</a:t>
            </a:r>
          </a:p>
          <a:p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To develop special wires &amp; cables for Indian defense, which has only fewer or single supplier such as colored polyimide cables, Fire detector cables etc.</a:t>
            </a:r>
          </a:p>
          <a:p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To develop &amp; explore the Wire Harness products among all the industries.</a:t>
            </a:r>
          </a:p>
          <a:p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Increase the export of our products up to 50 % of total  sales.</a:t>
            </a:r>
          </a:p>
          <a:p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Innovation of new products as per customer requirements &amp; market demand</a:t>
            </a:r>
          </a:p>
          <a:p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w Cen MT" pitchFamily="34" charset="0"/>
              </a:rPr>
              <a:t> Recognize us as a Top Brand for special cable solution for special applications.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raphicsgrotto.com/clipartpictures/comments/thankyou/images/cacthankyo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181225"/>
            <a:ext cx="30956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4840288"/>
            <a:ext cx="5927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Bradley Hand ITC" pitchFamily="66" charset="0"/>
              </a:rPr>
              <a:t>…and we look forward to see you again soon.</a:t>
            </a:r>
            <a:endParaRPr lang="en-IN" sz="2400" b="1">
              <a:solidFill>
                <a:srgbClr val="002060"/>
              </a:solidFill>
              <a:latin typeface="Bradley Hand ITC" pitchFamily="66" charset="0"/>
            </a:endParaRPr>
          </a:p>
        </p:txBody>
      </p:sp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0"/>
            <a:ext cx="2743200" cy="8440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7674"/>
            <a:ext cx="85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w Cen MT" pitchFamily="34" charset="0"/>
              </a:rPr>
              <a:t>PRODUCT RANGE:</a:t>
            </a:r>
            <a:endParaRPr lang="en-US" sz="2800" b="1" dirty="0">
              <a:latin typeface="Tw Cen MT" pitchFamily="34" charset="0"/>
            </a:endParaRPr>
          </a:p>
        </p:txBody>
      </p:sp>
      <p:pic>
        <p:nvPicPr>
          <p:cNvPr id="1029" name="Picture 5" descr="C:\Users\admin\Desktop\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36712" cy="585216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667000" cy="68579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94817"/>
            <a:ext cx="8182004" cy="609906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43702" y="0"/>
            <a:ext cx="2464610" cy="55933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667000" cy="60959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671994"/>
            <a:ext cx="8501123" cy="618600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43702" y="0"/>
            <a:ext cx="2464610" cy="67199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667000" cy="60959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High Temperature Cables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155126"/>
            <a:ext cx="4929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Choosing the right high temp cable for high-heat environments reduces unnecessary replacements and avoids downtime. We offer a variety of products with woven glass-braid jackets, ceramic yarn, alumina yarn and </a:t>
            </a:r>
            <a:r>
              <a:rPr lang="en-IN" dirty="0" err="1" smtClean="0"/>
              <a:t>fluoropolymer</a:t>
            </a:r>
            <a:r>
              <a:rPr lang="en-IN" dirty="0" smtClean="0"/>
              <a:t> insulation to handle continuous temperatures from +150 °C to 1100°C. The high temperature products from A&amp;A Alloy include instrumentation &amp; control cable, thermocouple extension wire, heat resistance power cable and variety of high temperature sleeves.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785794"/>
            <a:ext cx="3733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C:\Users\admin\Desktop\IMG_20180610_144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29" y="4571446"/>
            <a:ext cx="3529019" cy="207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A&amp;A\New Data AK\Jpeg\CAN_0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361" y="4482442"/>
            <a:ext cx="3790951" cy="21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0"/>
            <a:ext cx="2667000" cy="762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29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PTFE &amp; Polyimide Wires &amp; Cables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62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w Cen MT" pitchFamily="34" charset="0"/>
              </a:rPr>
              <a:t>We offer variety of standard and custom PTFE/Polyimide insulated wires and cables as per Indian defence &amp; Military standard. </a:t>
            </a:r>
            <a:endParaRPr lang="en-US" sz="1600" dirty="0"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524000"/>
          <a:ext cx="8712775" cy="4936736"/>
        </p:xfrm>
        <a:graphic>
          <a:graphicData uri="http://schemas.openxmlformats.org/drawingml/2006/table">
            <a:tbl>
              <a:tblPr/>
              <a:tblGrid>
                <a:gridCol w="1980177"/>
                <a:gridCol w="4599119"/>
                <a:gridCol w="907048"/>
                <a:gridCol w="1226431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Style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Cable Design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Conductor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Material 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Temp.Range (°C)</a:t>
                      </a:r>
                    </a:p>
                  </a:txBody>
                  <a:tcPr marL="8947" marR="8947" marT="8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MIL-27500-H / JSS 51038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Multicore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Multipair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Shieled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&amp; Unshielded Cables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MIL-16878 / JSS 51034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 LEAD WIRE, 250V/600V/1000V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MIL-JSS 51038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Polyimide Wires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200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PTFE/polyimide/PTFE tape and PTFE tape (light weight)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TPC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150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MIL-DTL-22759/81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PTFE/polyimide/PTFE tape and PTFE tape (light weight)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200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MIL-DTL-22759/82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PTFE/polyimide/PTFE tape and PTFE tape (light weight)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NPC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MIL-DTL-22759/83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200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MIL-DTL-22759/84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NPC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MIL-DTL-22759/85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TPC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150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MIL-DTL-22759/86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200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MIL-DTL-22759/87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NPC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MIL-DTL-22759/88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TPC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150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MIL-DTL-22759/89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200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MIL-DTL-22759/90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NPC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MIL-DTL-22759/91 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 (light weight)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200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MIL-DTL-22759/92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PTFE/polyimide/PTFE tape and PTFE tape (light weight)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NPC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260</a:t>
                      </a:r>
                    </a:p>
                  </a:txBody>
                  <a:tcPr marL="8947" marR="8947" marT="8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0"/>
            <a:ext cx="2667000" cy="762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BEL WORKING\PPT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529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PTFE &amp; Polyimide Wires &amp; Cables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5" name="Picture 4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667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95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Control &amp; Instrumentation Cables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31" y="614401"/>
            <a:ext cx="5057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w Cen MT" pitchFamily="34" charset="0"/>
              </a:rPr>
              <a:t>Control cables are used for encoder/resolvers, flow meters, pressure meters, instrumentation, programmable limit switches, programmable controllers, load cell monitors and much more. Instrumentation cables are used in data acquisition systems, computer networking, PA systems, digital control / measuring &amp; communication systems.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3702" y="0"/>
            <a:ext cx="246461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214282" y="3508356"/>
          <a:ext cx="5238744" cy="334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289560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Category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17" name="Picture 16" descr="C:\Users\admin\Desktop\DSC_00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3026" y="992546"/>
            <a:ext cx="3655286" cy="58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0"/>
            <a:ext cx="2667000" cy="685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1434</Words>
  <Application>Microsoft Office PowerPoint</Application>
  <PresentationFormat>On-screen Show (4:3)</PresentationFormat>
  <Paragraphs>238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 Thomas</dc:creator>
  <cp:lastModifiedBy>user</cp:lastModifiedBy>
  <cp:revision>201</cp:revision>
  <dcterms:created xsi:type="dcterms:W3CDTF">2006-08-16T00:00:00Z</dcterms:created>
  <dcterms:modified xsi:type="dcterms:W3CDTF">2025-06-06T02:49:26Z</dcterms:modified>
</cp:coreProperties>
</file>