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420" r:id="rId5"/>
    <p:sldId id="402" r:id="rId6"/>
    <p:sldId id="450" r:id="rId7"/>
    <p:sldId id="485" r:id="rId8"/>
    <p:sldId id="488" r:id="rId9"/>
    <p:sldId id="451" r:id="rId10"/>
    <p:sldId id="333" r:id="rId11"/>
    <p:sldId id="489" r:id="rId12"/>
    <p:sldId id="373" r:id="rId13"/>
    <p:sldId id="339" r:id="rId14"/>
    <p:sldId id="423" r:id="rId15"/>
    <p:sldId id="424" r:id="rId16"/>
    <p:sldId id="425" r:id="rId17"/>
    <p:sldId id="426" r:id="rId18"/>
    <p:sldId id="427" r:id="rId19"/>
    <p:sldId id="490" r:id="rId20"/>
    <p:sldId id="455" r:id="rId21"/>
    <p:sldId id="457" r:id="rId22"/>
    <p:sldId id="486" r:id="rId23"/>
    <p:sldId id="487" r:id="rId24"/>
    <p:sldId id="369" r:id="rId25"/>
  </p:sldIdLst>
  <p:sldSz cx="12192000" cy="6858000"/>
  <p:notesSz cx="7099300" cy="10234295"/>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E73B19"/>
    <a:srgbClr val="E16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76886" autoAdjust="0"/>
  </p:normalViewPr>
  <p:slideViewPr>
    <p:cSldViewPr snapToGrid="0">
      <p:cViewPr varScale="1">
        <p:scale>
          <a:sx n="109" d="100"/>
          <a:sy n="109" d="100"/>
        </p:scale>
        <p:origin x="5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3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4747" tIns="47372" rIns="94747" bIns="47372" rtlCol="0"/>
          <a:lstStyle>
            <a:lvl1pPr algn="l">
              <a:defRPr sz="1200"/>
            </a:lvl1pPr>
          </a:lstStyle>
          <a:p>
            <a:endParaRPr lang="zh-CN" altLang="en-US"/>
          </a:p>
        </p:txBody>
      </p:sp>
      <p:sp>
        <p:nvSpPr>
          <p:cNvPr id="3" name="日期占位符 2"/>
          <p:cNvSpPr>
            <a:spLocks noGrp="1"/>
          </p:cNvSpPr>
          <p:nvPr>
            <p:ph type="dt" idx="1"/>
          </p:nvPr>
        </p:nvSpPr>
        <p:spPr>
          <a:xfrm>
            <a:off x="4021296" y="0"/>
            <a:ext cx="3076363" cy="513508"/>
          </a:xfrm>
          <a:prstGeom prst="rect">
            <a:avLst/>
          </a:prstGeom>
        </p:spPr>
        <p:txBody>
          <a:bodyPr vert="horz" lIns="94747" tIns="47372" rIns="94747" bIns="47372" rtlCol="0"/>
          <a:lstStyle>
            <a:lvl1pPr algn="r">
              <a:defRPr sz="1200"/>
            </a:lvl1pPr>
          </a:lstStyle>
          <a:p>
            <a:fld id="{CE068DEC-E580-4A83-BF54-E6190C85F1C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013" y="1281113"/>
            <a:ext cx="6137275" cy="3452812"/>
          </a:xfrm>
          <a:prstGeom prst="rect">
            <a:avLst/>
          </a:prstGeom>
          <a:noFill/>
          <a:ln w="12700">
            <a:solidFill>
              <a:prstClr val="black"/>
            </a:solidFill>
          </a:ln>
        </p:spPr>
        <p:txBody>
          <a:bodyPr vert="horz" lIns="94747" tIns="47372" rIns="94747" bIns="47372" rtlCol="0" anchor="ctr"/>
          <a:lstStyle/>
          <a:p>
            <a:endParaRPr lang="zh-CN" altLang="en-US"/>
          </a:p>
        </p:txBody>
      </p:sp>
      <p:sp>
        <p:nvSpPr>
          <p:cNvPr id="5" name="备注占位符 4"/>
          <p:cNvSpPr>
            <a:spLocks noGrp="1"/>
          </p:cNvSpPr>
          <p:nvPr>
            <p:ph type="body" sz="quarter" idx="3"/>
          </p:nvPr>
        </p:nvSpPr>
        <p:spPr>
          <a:xfrm>
            <a:off x="709931" y="4925408"/>
            <a:ext cx="5679440" cy="4029879"/>
          </a:xfrm>
          <a:prstGeom prst="rect">
            <a:avLst/>
          </a:prstGeom>
        </p:spPr>
        <p:txBody>
          <a:bodyPr vert="horz" lIns="94747" tIns="47372" rIns="94747" bIns="47372"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107"/>
            <a:ext cx="3076363" cy="513507"/>
          </a:xfrm>
          <a:prstGeom prst="rect">
            <a:avLst/>
          </a:prstGeom>
        </p:spPr>
        <p:txBody>
          <a:bodyPr vert="horz" lIns="94747" tIns="47372" rIns="94747" bIns="47372"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1296" y="9721107"/>
            <a:ext cx="3076363" cy="513507"/>
          </a:xfrm>
          <a:prstGeom prst="rect">
            <a:avLst/>
          </a:prstGeom>
        </p:spPr>
        <p:txBody>
          <a:bodyPr vert="horz" lIns="94747" tIns="47372" rIns="94747" bIns="47372" rtlCol="0" anchor="b"/>
          <a:lstStyle>
            <a:lvl1pPr algn="r">
              <a:defRPr sz="1200"/>
            </a:lvl1pPr>
          </a:lstStyle>
          <a:p>
            <a:fld id="{A96DACAF-DC66-4B09-8A2F-1C90305975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37275" cy="345281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6DACAF-DC66-4B09-8A2F-1C90305975F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6DACAF-DC66-4B09-8A2F-1C90305975F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6DACAF-DC66-4B09-8A2F-1C90305975F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6DACAF-DC66-4B09-8A2F-1C90305975F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6DACAF-DC66-4B09-8A2F-1C90305975F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6DACAF-DC66-4B09-8A2F-1C90305975F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6DACAF-DC66-4B09-8A2F-1C90305975F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13" name="图片 14" descr="封面 移到中间一点 16；9.jpg"/>
          <p:cNvPicPr>
            <a:picLocks noChangeAspect="1"/>
          </p:cNvPicPr>
          <p:nvPr/>
        </p:nvPicPr>
        <p:blipFill>
          <a:blip r:embed="rId2">
            <a:extLst>
              <a:ext uri="{28A0092B-C50C-407E-A947-70E740481C1C}">
                <a14:useLocalDpi xmlns:a14="http://schemas.microsoft.com/office/drawing/2010/main" val="0"/>
              </a:ext>
            </a:extLst>
          </a:blip>
          <a:srcRect l="1176" t="1001"/>
          <a:stretch>
            <a:fillRect/>
          </a:stretch>
        </p:blipFill>
        <p:spPr bwMode="auto">
          <a:xfrm>
            <a:off x="-15181" y="-1587"/>
            <a:ext cx="12207180"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E6104013-1DD8-4215-A95B-C335D02FDE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A67A69-8593-4EB6-821F-6A3E4D8FBDB2}" type="slidenum">
              <a:rPr lang="zh-CN" altLang="en-US" smtClean="0"/>
            </a:fld>
            <a:endParaRPr lang="zh-CN" altLang="en-US"/>
          </a:p>
        </p:txBody>
      </p:sp>
      <p:sp>
        <p:nvSpPr>
          <p:cNvPr id="2" name="Title 1"/>
          <p:cNvSpPr>
            <a:spLocks noGrp="1"/>
          </p:cNvSpPr>
          <p:nvPr>
            <p:ph type="ctrTitle"/>
          </p:nvPr>
        </p:nvSpPr>
        <p:spPr>
          <a:xfrm>
            <a:off x="4546600" y="2311400"/>
            <a:ext cx="7200900" cy="1595841"/>
          </a:xfrm>
        </p:spPr>
        <p:txBody>
          <a:bodyPr anchor="b">
            <a:noAutofit/>
          </a:bodyPr>
          <a:lstStyle>
            <a:lvl1pPr algn="ctr">
              <a:lnSpc>
                <a:spcPct val="100000"/>
              </a:lnSpc>
              <a:defRPr sz="4000" b="1" i="0">
                <a:solidFill>
                  <a:schemeClr val="accent1"/>
                </a:solidFill>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4558648" y="3990864"/>
            <a:ext cx="7200900" cy="449926"/>
          </a:xfrm>
        </p:spPr>
        <p:txBody>
          <a:bodyPr>
            <a:normAutofit/>
          </a:bodyPr>
          <a:lstStyle>
            <a:lvl1pPr marL="0" indent="0" algn="ctr">
              <a:buNone/>
              <a:defRPr sz="2000">
                <a:solidFill>
                  <a:schemeClr val="accent2">
                    <a:lumMod val="75000"/>
                  </a:schemeClr>
                </a:solidFill>
              </a:defRPr>
            </a:lvl1pPr>
            <a:lvl2pPr marL="193040" indent="0" algn="ctr">
              <a:buNone/>
              <a:defRPr sz="845"/>
            </a:lvl2pPr>
            <a:lvl3pPr marL="386080" indent="0" algn="ctr">
              <a:buNone/>
              <a:defRPr sz="760"/>
            </a:lvl3pPr>
            <a:lvl4pPr marL="578485" indent="0" algn="ctr">
              <a:buNone/>
              <a:defRPr sz="675"/>
            </a:lvl4pPr>
            <a:lvl5pPr marL="771525" indent="0" algn="ctr">
              <a:buNone/>
              <a:defRPr sz="675"/>
            </a:lvl5pPr>
            <a:lvl6pPr marL="964565" indent="0" algn="ctr">
              <a:buNone/>
              <a:defRPr sz="675"/>
            </a:lvl6pPr>
            <a:lvl7pPr marL="1157605" indent="0" algn="ctr">
              <a:buNone/>
              <a:defRPr sz="675"/>
            </a:lvl7pPr>
            <a:lvl8pPr marL="1350010" indent="0" algn="ctr">
              <a:buNone/>
              <a:defRPr sz="675"/>
            </a:lvl8pPr>
            <a:lvl9pPr marL="1543050" indent="0" algn="ctr">
              <a:buNone/>
              <a:defRPr sz="675"/>
            </a:lvl9pPr>
          </a:lstStyle>
          <a:p>
            <a:r>
              <a:rPr lang="zh-CN" altLang="en-US" smtClean="0"/>
              <a:t>单击此处编辑母版副标题样式</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6104013-1DD8-4215-A95B-C335D02FDE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A67A69-8593-4EB6-821F-6A3E4D8FBDB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6104013-1DD8-4215-A95B-C335D02FDE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A67A69-8593-4EB6-821F-6A3E4D8FBDB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标题和内容 拷贝">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2pPr>
              <a:defRPr>
                <a:solidFill>
                  <a:schemeClr val="tx1"/>
                </a:solidFill>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Date Placeholder 3"/>
          <p:cNvSpPr>
            <a:spLocks noGrp="1"/>
          </p:cNvSpPr>
          <p:nvPr>
            <p:ph type="dt" sz="half" idx="10"/>
          </p:nvPr>
        </p:nvSpPr>
        <p:spPr/>
        <p:txBody>
          <a:bodyPr/>
          <a:lstStyle/>
          <a:p>
            <a:fld id="{E6104013-1DD8-4215-A95B-C335D02FDE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A67A69-8593-4EB6-821F-6A3E4D8FBDB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2786749"/>
            <a:ext cx="10515600" cy="1070339"/>
          </a:xfrm>
        </p:spPr>
        <p:txBody>
          <a:bodyPr anchor="b"/>
          <a:lstStyle>
            <a:lvl1pPr>
              <a:defRPr sz="2800">
                <a:solidFill>
                  <a:schemeClr val="tx1"/>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3884069"/>
            <a:ext cx="10515600" cy="611731"/>
          </a:xfrm>
        </p:spPr>
        <p:txBody>
          <a:bodyPr>
            <a:normAutofit/>
          </a:bodyPr>
          <a:lstStyle>
            <a:lvl1pPr marL="0" indent="0">
              <a:buNone/>
              <a:defRPr sz="1100">
                <a:solidFill>
                  <a:schemeClr val="tx1"/>
                </a:solidFill>
              </a:defRPr>
            </a:lvl1pPr>
            <a:lvl2pPr marL="193040" indent="0">
              <a:buNone/>
              <a:defRPr sz="845">
                <a:solidFill>
                  <a:schemeClr val="tx1">
                    <a:tint val="75000"/>
                  </a:schemeClr>
                </a:solidFill>
              </a:defRPr>
            </a:lvl2pPr>
            <a:lvl3pPr marL="386080" indent="0">
              <a:buNone/>
              <a:defRPr sz="760">
                <a:solidFill>
                  <a:schemeClr val="tx1">
                    <a:tint val="75000"/>
                  </a:schemeClr>
                </a:solidFill>
              </a:defRPr>
            </a:lvl3pPr>
            <a:lvl4pPr marL="578485" indent="0">
              <a:buNone/>
              <a:defRPr sz="675">
                <a:solidFill>
                  <a:schemeClr val="tx1">
                    <a:tint val="75000"/>
                  </a:schemeClr>
                </a:solidFill>
              </a:defRPr>
            </a:lvl4pPr>
            <a:lvl5pPr marL="771525" indent="0">
              <a:buNone/>
              <a:defRPr sz="675">
                <a:solidFill>
                  <a:schemeClr val="tx1">
                    <a:tint val="75000"/>
                  </a:schemeClr>
                </a:solidFill>
              </a:defRPr>
            </a:lvl5pPr>
            <a:lvl6pPr marL="964565" indent="0">
              <a:buNone/>
              <a:defRPr sz="675">
                <a:solidFill>
                  <a:schemeClr val="tx1">
                    <a:tint val="75000"/>
                  </a:schemeClr>
                </a:solidFill>
              </a:defRPr>
            </a:lvl6pPr>
            <a:lvl7pPr marL="1157605" indent="0">
              <a:buNone/>
              <a:defRPr sz="675">
                <a:solidFill>
                  <a:schemeClr val="tx1">
                    <a:tint val="75000"/>
                  </a:schemeClr>
                </a:solidFill>
              </a:defRPr>
            </a:lvl7pPr>
            <a:lvl8pPr marL="1350010"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E6104013-1DD8-4215-A95B-C335D02FDE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0A67A69-8593-4EB6-821F-6A3E4D8FBDB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6104013-1DD8-4215-A95B-C335D02FDE5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0A67A69-8593-4EB6-821F-6A3E4D8FBDB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solidFill>
                  <a:schemeClr val="tx1"/>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015" b="1"/>
            </a:lvl1pPr>
            <a:lvl2pPr marL="193040" indent="0">
              <a:buNone/>
              <a:defRPr sz="845" b="1"/>
            </a:lvl2pPr>
            <a:lvl3pPr marL="386080" indent="0">
              <a:buNone/>
              <a:defRPr sz="760" b="1"/>
            </a:lvl3pPr>
            <a:lvl4pPr marL="578485" indent="0">
              <a:buNone/>
              <a:defRPr sz="675" b="1"/>
            </a:lvl4pPr>
            <a:lvl5pPr marL="771525" indent="0">
              <a:buNone/>
              <a:defRPr sz="675" b="1"/>
            </a:lvl5pPr>
            <a:lvl6pPr marL="964565" indent="0">
              <a:buNone/>
              <a:defRPr sz="675" b="1"/>
            </a:lvl6pPr>
            <a:lvl7pPr marL="1157605" indent="0">
              <a:buNone/>
              <a:defRPr sz="675" b="1"/>
            </a:lvl7pPr>
            <a:lvl8pPr marL="1350010" indent="0">
              <a:buNone/>
              <a:defRPr sz="675" b="1"/>
            </a:lvl8pPr>
            <a:lvl9pPr marL="1543050" indent="0">
              <a:buNone/>
              <a:defRPr sz="675"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9"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015" b="1"/>
            </a:lvl1pPr>
            <a:lvl2pPr marL="193040" indent="0">
              <a:buNone/>
              <a:defRPr sz="845" b="1"/>
            </a:lvl2pPr>
            <a:lvl3pPr marL="386080" indent="0">
              <a:buNone/>
              <a:defRPr sz="760" b="1"/>
            </a:lvl3pPr>
            <a:lvl4pPr marL="578485" indent="0">
              <a:buNone/>
              <a:defRPr sz="675" b="1"/>
            </a:lvl4pPr>
            <a:lvl5pPr marL="771525" indent="0">
              <a:buNone/>
              <a:defRPr sz="675" b="1"/>
            </a:lvl5pPr>
            <a:lvl6pPr marL="964565" indent="0">
              <a:buNone/>
              <a:defRPr sz="675" b="1"/>
            </a:lvl6pPr>
            <a:lvl7pPr marL="1157605" indent="0">
              <a:buNone/>
              <a:defRPr sz="675" b="1"/>
            </a:lvl7pPr>
            <a:lvl8pPr marL="1350010" indent="0">
              <a:buNone/>
              <a:defRPr sz="675" b="1"/>
            </a:lvl8pPr>
            <a:lvl9pPr marL="1543050" indent="0">
              <a:buNone/>
              <a:defRPr sz="675"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3"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6104013-1DD8-4215-A95B-C335D02FDE54}"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0A67A69-8593-4EB6-821F-6A3E4D8FBDB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6104013-1DD8-4215-A95B-C335D02FDE54}"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0A67A69-8593-4EB6-821F-6A3E4D8FBDB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04013-1DD8-4215-A95B-C335D02FDE5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0A67A69-8593-4EB6-821F-6A3E4D8FBDB2}" type="slidenum">
              <a:rPr lang="zh-CN" altLang="en-US" smtClean="0"/>
            </a:fld>
            <a:endParaRPr lang="zh-CN" altLang="en-US"/>
          </a:p>
        </p:txBody>
      </p:sp>
      <p:sp>
        <p:nvSpPr>
          <p:cNvPr id="7" name="Slide Number Placeholder 5"/>
          <p:cNvSpPr txBox="1"/>
          <p:nvPr/>
        </p:nvSpPr>
        <p:spPr>
          <a:xfrm>
            <a:off x="8763000" y="6508758"/>
            <a:ext cx="2743200" cy="365125"/>
          </a:xfrm>
          <a:prstGeom prst="rect">
            <a:avLst/>
          </a:prstGeom>
        </p:spPr>
        <p:txBody>
          <a:bodyPr vert="horz" lIns="38576" tIns="19289" rIns="38576" bIns="19289" rtlCol="0" anchor="ctr"/>
          <a:lstStyle>
            <a:defPPr>
              <a:defRPr lang="zh-CN"/>
            </a:defPPr>
            <a:lvl1pPr marL="0" algn="r" defTabSz="1218565" rtl="0" eaLnBrk="1" latinLnBrk="0" hangingPunct="1">
              <a:defRPr sz="1200" kern="1200">
                <a:solidFill>
                  <a:schemeClr val="bg1">
                    <a:lumMod val="65000"/>
                  </a:schemeClr>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fld id="{EF906490-237C-474C-BA2E-D98840BC1F8F}" type="slidenum">
              <a:rPr lang="zh-CN" altLang="en-US" sz="505" smtClean="0"/>
            </a:fld>
            <a:endParaRPr lang="zh-CN" altLang="en-US" sz="505"/>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35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33"/>
            <a:ext cx="6172200" cy="4873625"/>
          </a:xfrm>
        </p:spPr>
        <p:txBody>
          <a:bodyPr/>
          <a:lstStyle>
            <a:lvl1pPr>
              <a:defRPr sz="1350"/>
            </a:lvl1pPr>
            <a:lvl2pPr>
              <a:defRPr sz="1180"/>
            </a:lvl2pPr>
            <a:lvl3pPr>
              <a:defRPr sz="1015"/>
            </a:lvl3pPr>
            <a:lvl4pPr>
              <a:defRPr sz="845"/>
            </a:lvl4pPr>
            <a:lvl5pPr>
              <a:defRPr sz="845"/>
            </a:lvl5pPr>
            <a:lvl6pPr>
              <a:defRPr sz="845"/>
            </a:lvl6pPr>
            <a:lvl7pPr>
              <a:defRPr sz="845"/>
            </a:lvl7pPr>
            <a:lvl8pPr>
              <a:defRPr sz="845"/>
            </a:lvl8pPr>
            <a:lvl9pPr>
              <a:defRPr sz="84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675"/>
            </a:lvl1pPr>
            <a:lvl2pPr marL="193040" indent="0">
              <a:buNone/>
              <a:defRPr sz="590"/>
            </a:lvl2pPr>
            <a:lvl3pPr marL="386080" indent="0">
              <a:buNone/>
              <a:defRPr sz="505"/>
            </a:lvl3pPr>
            <a:lvl4pPr marL="578485" indent="0">
              <a:buNone/>
              <a:defRPr sz="420"/>
            </a:lvl4pPr>
            <a:lvl5pPr marL="771525" indent="0">
              <a:buNone/>
              <a:defRPr sz="420"/>
            </a:lvl5pPr>
            <a:lvl6pPr marL="964565" indent="0">
              <a:buNone/>
              <a:defRPr sz="420"/>
            </a:lvl6pPr>
            <a:lvl7pPr marL="1157605" indent="0">
              <a:buNone/>
              <a:defRPr sz="420"/>
            </a:lvl7pPr>
            <a:lvl8pPr marL="1350010" indent="0">
              <a:buNone/>
              <a:defRPr sz="420"/>
            </a:lvl8pPr>
            <a:lvl9pPr marL="1543050" indent="0">
              <a:buNone/>
              <a:defRPr sz="42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104013-1DD8-4215-A95B-C335D02FDE5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0A67A69-8593-4EB6-821F-6A3E4D8FBDB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35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33"/>
            <a:ext cx="6172200" cy="4873625"/>
          </a:xfrm>
        </p:spPr>
        <p:txBody>
          <a:bodyPr anchor="t"/>
          <a:lstStyle>
            <a:lvl1pPr marL="0" indent="0">
              <a:buNone/>
              <a:defRPr sz="1350"/>
            </a:lvl1pPr>
            <a:lvl2pPr marL="193040" indent="0">
              <a:buNone/>
              <a:defRPr sz="1180"/>
            </a:lvl2pPr>
            <a:lvl3pPr marL="386080" indent="0">
              <a:buNone/>
              <a:defRPr sz="1015"/>
            </a:lvl3pPr>
            <a:lvl4pPr marL="578485" indent="0">
              <a:buNone/>
              <a:defRPr sz="845"/>
            </a:lvl4pPr>
            <a:lvl5pPr marL="771525" indent="0">
              <a:buNone/>
              <a:defRPr sz="845"/>
            </a:lvl5pPr>
            <a:lvl6pPr marL="964565" indent="0">
              <a:buNone/>
              <a:defRPr sz="845"/>
            </a:lvl6pPr>
            <a:lvl7pPr marL="1157605" indent="0">
              <a:buNone/>
              <a:defRPr sz="845"/>
            </a:lvl7pPr>
            <a:lvl8pPr marL="1350010" indent="0">
              <a:buNone/>
              <a:defRPr sz="845"/>
            </a:lvl8pPr>
            <a:lvl9pPr marL="1543050" indent="0">
              <a:buNone/>
              <a:defRPr sz="845"/>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675"/>
            </a:lvl1pPr>
            <a:lvl2pPr marL="193040" indent="0">
              <a:buNone/>
              <a:defRPr sz="590"/>
            </a:lvl2pPr>
            <a:lvl3pPr marL="386080" indent="0">
              <a:buNone/>
              <a:defRPr sz="505"/>
            </a:lvl3pPr>
            <a:lvl4pPr marL="578485" indent="0">
              <a:buNone/>
              <a:defRPr sz="420"/>
            </a:lvl4pPr>
            <a:lvl5pPr marL="771525" indent="0">
              <a:buNone/>
              <a:defRPr sz="420"/>
            </a:lvl5pPr>
            <a:lvl6pPr marL="964565" indent="0">
              <a:buNone/>
              <a:defRPr sz="420"/>
            </a:lvl6pPr>
            <a:lvl7pPr marL="1157605" indent="0">
              <a:buNone/>
              <a:defRPr sz="420"/>
            </a:lvl7pPr>
            <a:lvl8pPr marL="1350010" indent="0">
              <a:buNone/>
              <a:defRPr sz="420"/>
            </a:lvl8pPr>
            <a:lvl9pPr marL="1543050" indent="0">
              <a:buNone/>
              <a:defRPr sz="42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104013-1DD8-4215-A95B-C335D02FDE5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0A67A69-8593-4EB6-821F-6A3E4D8FBDB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6461125"/>
            <a:ext cx="12192000" cy="396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9144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42612" y="1193800"/>
            <a:ext cx="11053186" cy="5267325"/>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505">
                <a:solidFill>
                  <a:schemeClr val="bg1">
                    <a:lumMod val="65000"/>
                  </a:schemeClr>
                </a:solidFill>
              </a:defRPr>
            </a:lvl1pPr>
          </a:lstStyle>
          <a:p>
            <a:fld id="{E6104013-1DD8-4215-A95B-C335D02FDE54}" type="datetimeFigureOut">
              <a:rPr lang="zh-CN" altLang="en-US" smtClean="0"/>
            </a:fld>
            <a:endParaRPr lang="zh-CN" altLang="en-US"/>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505">
                <a:solidFill>
                  <a:schemeClr val="bg1">
                    <a:lumMod val="65000"/>
                  </a:schemeClr>
                </a:solidFill>
              </a:defRPr>
            </a:lvl1pPr>
          </a:lstStyle>
          <a:p>
            <a:endParaRPr lang="zh-CN" altLang="en-US"/>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505">
                <a:solidFill>
                  <a:schemeClr val="bg1">
                    <a:lumMod val="65000"/>
                  </a:schemeClr>
                </a:solidFill>
              </a:defRPr>
            </a:lvl1pPr>
          </a:lstStyle>
          <a:p>
            <a:fld id="{B0A67A69-8593-4EB6-821F-6A3E4D8FBDB2}" type="slidenum">
              <a:rPr lang="zh-CN" altLang="en-US" smtClean="0"/>
            </a:fld>
            <a:endParaRPr lang="zh-CN" altLang="en-US"/>
          </a:p>
        </p:txBody>
      </p:sp>
      <p:sp>
        <p:nvSpPr>
          <p:cNvPr id="2" name="Title Placeholder 1"/>
          <p:cNvSpPr>
            <a:spLocks noGrp="1"/>
          </p:cNvSpPr>
          <p:nvPr>
            <p:ph type="title"/>
          </p:nvPr>
        </p:nvSpPr>
        <p:spPr>
          <a:xfrm>
            <a:off x="542612" y="59154"/>
            <a:ext cx="11053186" cy="756787"/>
          </a:xfrm>
          <a:prstGeom prst="rect">
            <a:avLst/>
          </a:prstGeom>
        </p:spPr>
        <p:txBody>
          <a:bodyPr vert="horz" lIns="91440" tIns="45720" rIns="91440" bIns="45720" rtlCol="0" anchor="b">
            <a:noAutofit/>
          </a:bodyPr>
          <a:lstStyle/>
          <a:p>
            <a:r>
              <a:rPr lang="zh-CN" altLang="en-US" dirty="0" smtClean="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385445" rtl="0" eaLnBrk="1" latinLnBrk="0" hangingPunct="1">
        <a:lnSpc>
          <a:spcPct val="90000"/>
        </a:lnSpc>
        <a:spcBef>
          <a:spcPct val="0"/>
        </a:spcBef>
        <a:buNone/>
        <a:defRPr sz="3600" b="1" kern="1200">
          <a:solidFill>
            <a:schemeClr val="accent1"/>
          </a:solidFill>
          <a:effectLst/>
          <a:latin typeface="+mj-lt"/>
          <a:ea typeface="+mj-ea"/>
          <a:cs typeface="+mj-cs"/>
        </a:defRPr>
      </a:lvl1pPr>
    </p:titleStyle>
    <p:bodyStyle>
      <a:lvl1pPr marL="355600" indent="-355600" algn="l" defTabSz="385445" rtl="0" eaLnBrk="1" latinLnBrk="0" hangingPunct="1">
        <a:lnSpc>
          <a:spcPct val="90000"/>
        </a:lnSpc>
        <a:spcBef>
          <a:spcPts val="1200"/>
        </a:spcBef>
        <a:buClr>
          <a:schemeClr val="accent1"/>
        </a:buClr>
        <a:buSzPct val="60000"/>
        <a:buFont typeface="Wingdings" panose="05000000000000000000" pitchFamily="2" charset="2"/>
        <a:buChar char=""/>
        <a:defRPr sz="2800" kern="1200">
          <a:solidFill>
            <a:schemeClr val="accent1"/>
          </a:solidFill>
          <a:latin typeface="+mn-lt"/>
          <a:ea typeface="+mn-ea"/>
          <a:cs typeface="+mn-cs"/>
        </a:defRPr>
      </a:lvl1pPr>
      <a:lvl2pPr marL="355600" indent="-355600" algn="l" defTabSz="385445" rtl="0" eaLnBrk="1" latinLnBrk="0" hangingPunct="1">
        <a:lnSpc>
          <a:spcPct val="130000"/>
        </a:lnSpc>
        <a:spcBef>
          <a:spcPts val="0"/>
        </a:spcBef>
        <a:buFont typeface="Calibri" panose="020F0502020204030204" pitchFamily="34" charset="0"/>
        <a:buChar char=" "/>
        <a:defRPr sz="1800" kern="1200">
          <a:solidFill>
            <a:schemeClr val="tx1"/>
          </a:solidFill>
          <a:latin typeface="+mn-lt"/>
          <a:ea typeface="+mn-ea"/>
          <a:cs typeface="+mn-cs"/>
        </a:defRPr>
      </a:lvl2pPr>
      <a:lvl3pPr marL="481965" indent="-96520" algn="l" defTabSz="385445" rtl="0" eaLnBrk="1" latinLnBrk="0" hangingPunct="1">
        <a:lnSpc>
          <a:spcPct val="90000"/>
        </a:lnSpc>
        <a:spcBef>
          <a:spcPts val="210"/>
        </a:spcBef>
        <a:buFont typeface="Arial" panose="020B0604020202020204" pitchFamily="34" charset="0"/>
        <a:buChar char="•"/>
        <a:defRPr sz="845" kern="1200">
          <a:solidFill>
            <a:schemeClr val="bg1">
              <a:lumMod val="50000"/>
            </a:schemeClr>
          </a:solidFill>
          <a:latin typeface="+mn-lt"/>
          <a:ea typeface="+mn-ea"/>
          <a:cs typeface="+mn-cs"/>
        </a:defRPr>
      </a:lvl3pPr>
      <a:lvl4pPr marL="675005" indent="-96520" algn="l" defTabSz="385445" rtl="0" eaLnBrk="1" latinLnBrk="0" hangingPunct="1">
        <a:lnSpc>
          <a:spcPct val="90000"/>
        </a:lnSpc>
        <a:spcBef>
          <a:spcPts val="210"/>
        </a:spcBef>
        <a:buFont typeface="Arial" panose="020B0604020202020204" pitchFamily="34" charset="0"/>
        <a:buChar char="•"/>
        <a:defRPr sz="760" kern="1200">
          <a:solidFill>
            <a:schemeClr val="bg1">
              <a:lumMod val="50000"/>
            </a:schemeClr>
          </a:solidFill>
          <a:latin typeface="+mn-lt"/>
          <a:ea typeface="+mn-ea"/>
          <a:cs typeface="+mn-cs"/>
        </a:defRPr>
      </a:lvl4pPr>
      <a:lvl5pPr marL="868045" indent="-96520" algn="l" defTabSz="385445" rtl="0" eaLnBrk="1" latinLnBrk="0" hangingPunct="1">
        <a:lnSpc>
          <a:spcPct val="90000"/>
        </a:lnSpc>
        <a:spcBef>
          <a:spcPts val="210"/>
        </a:spcBef>
        <a:buFont typeface="Arial" panose="020B0604020202020204" pitchFamily="34" charset="0"/>
        <a:buChar char="•"/>
        <a:defRPr sz="760" kern="1200">
          <a:solidFill>
            <a:schemeClr val="bg1">
              <a:lumMod val="50000"/>
            </a:schemeClr>
          </a:solidFill>
          <a:latin typeface="+mn-lt"/>
          <a:ea typeface="+mn-ea"/>
          <a:cs typeface="+mn-cs"/>
        </a:defRPr>
      </a:lvl5pPr>
      <a:lvl6pPr marL="1061085" indent="-96520" algn="l" defTabSz="385445" rtl="0" eaLnBrk="1" latinLnBrk="0" hangingPunct="1">
        <a:lnSpc>
          <a:spcPct val="90000"/>
        </a:lnSpc>
        <a:spcBef>
          <a:spcPts val="210"/>
        </a:spcBef>
        <a:buFont typeface="Arial" panose="020B0604020202020204" pitchFamily="34" charset="0"/>
        <a:buChar char="•"/>
        <a:defRPr sz="760" kern="1200">
          <a:solidFill>
            <a:schemeClr val="tx1"/>
          </a:solidFill>
          <a:latin typeface="+mn-lt"/>
          <a:ea typeface="+mn-ea"/>
          <a:cs typeface="+mn-cs"/>
        </a:defRPr>
      </a:lvl6pPr>
      <a:lvl7pPr marL="1253490" indent="-96520" algn="l" defTabSz="385445" rtl="0" eaLnBrk="1" latinLnBrk="0" hangingPunct="1">
        <a:lnSpc>
          <a:spcPct val="90000"/>
        </a:lnSpc>
        <a:spcBef>
          <a:spcPts val="210"/>
        </a:spcBef>
        <a:buFont typeface="Arial" panose="020B0604020202020204" pitchFamily="34" charset="0"/>
        <a:buChar char="•"/>
        <a:defRPr sz="760" kern="1200">
          <a:solidFill>
            <a:schemeClr val="tx1"/>
          </a:solidFill>
          <a:latin typeface="+mn-lt"/>
          <a:ea typeface="+mn-ea"/>
          <a:cs typeface="+mn-cs"/>
        </a:defRPr>
      </a:lvl7pPr>
      <a:lvl8pPr marL="1446530" indent="-96520" algn="l" defTabSz="385445" rtl="0" eaLnBrk="1" latinLnBrk="0" hangingPunct="1">
        <a:lnSpc>
          <a:spcPct val="90000"/>
        </a:lnSpc>
        <a:spcBef>
          <a:spcPts val="210"/>
        </a:spcBef>
        <a:buFont typeface="Arial" panose="020B0604020202020204" pitchFamily="34" charset="0"/>
        <a:buChar char="•"/>
        <a:defRPr sz="760" kern="1200">
          <a:solidFill>
            <a:schemeClr val="tx1"/>
          </a:solidFill>
          <a:latin typeface="+mn-lt"/>
          <a:ea typeface="+mn-ea"/>
          <a:cs typeface="+mn-cs"/>
        </a:defRPr>
      </a:lvl8pPr>
      <a:lvl9pPr marL="1639570" indent="-96520" algn="l" defTabSz="385445" rtl="0" eaLnBrk="1" latinLnBrk="0" hangingPunct="1">
        <a:lnSpc>
          <a:spcPct val="90000"/>
        </a:lnSpc>
        <a:spcBef>
          <a:spcPts val="210"/>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445" rtl="0" eaLnBrk="1" latinLnBrk="0" hangingPunct="1">
        <a:defRPr sz="760" kern="1200">
          <a:solidFill>
            <a:schemeClr val="tx1"/>
          </a:solidFill>
          <a:latin typeface="+mn-lt"/>
          <a:ea typeface="+mn-ea"/>
          <a:cs typeface="+mn-cs"/>
        </a:defRPr>
      </a:lvl1pPr>
      <a:lvl2pPr marL="193040" algn="l" defTabSz="385445" rtl="0" eaLnBrk="1" latinLnBrk="0" hangingPunct="1">
        <a:defRPr sz="760" kern="1200">
          <a:solidFill>
            <a:schemeClr val="tx1"/>
          </a:solidFill>
          <a:latin typeface="+mn-lt"/>
          <a:ea typeface="+mn-ea"/>
          <a:cs typeface="+mn-cs"/>
        </a:defRPr>
      </a:lvl2pPr>
      <a:lvl3pPr marL="386080" algn="l" defTabSz="385445" rtl="0" eaLnBrk="1" latinLnBrk="0" hangingPunct="1">
        <a:defRPr sz="760" kern="1200">
          <a:solidFill>
            <a:schemeClr val="tx1"/>
          </a:solidFill>
          <a:latin typeface="+mn-lt"/>
          <a:ea typeface="+mn-ea"/>
          <a:cs typeface="+mn-cs"/>
        </a:defRPr>
      </a:lvl3pPr>
      <a:lvl4pPr marL="578485" algn="l" defTabSz="385445" rtl="0" eaLnBrk="1" latinLnBrk="0" hangingPunct="1">
        <a:defRPr sz="760" kern="1200">
          <a:solidFill>
            <a:schemeClr val="tx1"/>
          </a:solidFill>
          <a:latin typeface="+mn-lt"/>
          <a:ea typeface="+mn-ea"/>
          <a:cs typeface="+mn-cs"/>
        </a:defRPr>
      </a:lvl4pPr>
      <a:lvl5pPr marL="771525" algn="l" defTabSz="385445" rtl="0" eaLnBrk="1" latinLnBrk="0" hangingPunct="1">
        <a:defRPr sz="760" kern="1200">
          <a:solidFill>
            <a:schemeClr val="tx1"/>
          </a:solidFill>
          <a:latin typeface="+mn-lt"/>
          <a:ea typeface="+mn-ea"/>
          <a:cs typeface="+mn-cs"/>
        </a:defRPr>
      </a:lvl5pPr>
      <a:lvl6pPr marL="964565" algn="l" defTabSz="385445" rtl="0" eaLnBrk="1" latinLnBrk="0" hangingPunct="1">
        <a:defRPr sz="760" kern="1200">
          <a:solidFill>
            <a:schemeClr val="tx1"/>
          </a:solidFill>
          <a:latin typeface="+mn-lt"/>
          <a:ea typeface="+mn-ea"/>
          <a:cs typeface="+mn-cs"/>
        </a:defRPr>
      </a:lvl6pPr>
      <a:lvl7pPr marL="1157605" algn="l" defTabSz="385445" rtl="0" eaLnBrk="1" latinLnBrk="0" hangingPunct="1">
        <a:defRPr sz="760" kern="1200">
          <a:solidFill>
            <a:schemeClr val="tx1"/>
          </a:solidFill>
          <a:latin typeface="+mn-lt"/>
          <a:ea typeface="+mn-ea"/>
          <a:cs typeface="+mn-cs"/>
        </a:defRPr>
      </a:lvl7pPr>
      <a:lvl8pPr marL="1350010" algn="l" defTabSz="385445" rtl="0" eaLnBrk="1" latinLnBrk="0" hangingPunct="1">
        <a:defRPr sz="760" kern="1200">
          <a:solidFill>
            <a:schemeClr val="tx1"/>
          </a:solidFill>
          <a:latin typeface="+mn-lt"/>
          <a:ea typeface="+mn-ea"/>
          <a:cs typeface="+mn-cs"/>
        </a:defRPr>
      </a:lvl8pPr>
      <a:lvl9pPr marL="1543050" algn="l" defTabSz="385445"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5" Type="http://schemas.openxmlformats.org/officeDocument/2006/relationships/notesSlide" Target="../notesSlides/notesSlide3.xml"/><Relationship Id="rId24" Type="http://schemas.openxmlformats.org/officeDocument/2006/relationships/slideLayout" Target="../slideLayouts/slideLayout12.xml"/><Relationship Id="rId23" Type="http://schemas.openxmlformats.org/officeDocument/2006/relationships/image" Target="../media/image16.jpeg"/><Relationship Id="rId22" Type="http://schemas.openxmlformats.org/officeDocument/2006/relationships/image" Target="../media/image15.jpeg"/><Relationship Id="rId21" Type="http://schemas.openxmlformats.org/officeDocument/2006/relationships/image" Target="../media/image14.jpeg"/><Relationship Id="rId20" Type="http://schemas.openxmlformats.org/officeDocument/2006/relationships/image" Target="../media/image13.jpeg"/><Relationship Id="rId2" Type="http://schemas.openxmlformats.org/officeDocument/2006/relationships/tags" Target="../tags/tag12.xml"/><Relationship Id="rId19" Type="http://schemas.openxmlformats.org/officeDocument/2006/relationships/image" Target="../media/image12.jpeg"/><Relationship Id="rId18" Type="http://schemas.openxmlformats.org/officeDocument/2006/relationships/image" Target="../media/image11.jpeg"/><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slide" Target="slide8.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slide" Target="slide2.xml"/><Relationship Id="rId14" Type="http://schemas.openxmlformats.org/officeDocument/2006/relationships/slideLayout" Target="../slideLayouts/slideLayout7.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slide" Target="slide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2" Type="http://schemas.openxmlformats.org/officeDocument/2006/relationships/slideLayout" Target="../slideLayouts/slideLayout6.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nvPr>
        </p:nvSpPr>
        <p:spPr>
          <a:xfrm>
            <a:off x="896620" y="4090670"/>
            <a:ext cx="10887075" cy="1403350"/>
          </a:xfrm>
        </p:spPr>
        <p:txBody>
          <a:bodyPr>
            <a:normAutofit/>
            <a:scene3d>
              <a:camera prst="orthographicFront"/>
              <a:lightRig rig="threePt" dir="t"/>
            </a:scene3d>
          </a:bodyPr>
          <a:lstStyle/>
          <a:p>
            <a:r>
              <a:rPr lang="en-US" altLang="zh-CN" sz="2800" b="1" i="1" dirty="0" smtClean="0">
                <a:solidFill>
                  <a:schemeClr val="accent1"/>
                </a:solidFill>
                <a:effectLst>
                  <a:outerShdw blurRad="38100" dist="25400" dir="5400000" algn="ctr" rotWithShape="0">
                    <a:srgbClr val="6E747A">
                      <a:alpha val="43000"/>
                    </a:srgbClr>
                  </a:outerShdw>
                  <a:reflection blurRad="6350" stA="55000" endA="50" endPos="85000" dir="5400000" sy="-100000" algn="bl" rotWithShape="0"/>
                </a:effectLst>
                <a:latin typeface="Arial" panose="020B0604020202020204" pitchFamily="34" charset="0"/>
                <a:ea typeface="黑体" panose="02010609060101010101" pitchFamily="49" charset="-122"/>
                <a:cs typeface="Arial" panose="020B0604020202020204" pitchFamily="34" charset="0"/>
              </a:rPr>
              <a:t>Jiangxi Zhongbo Intelligent Equipment Manufacturing Co., Ltd</a:t>
            </a:r>
            <a:endParaRPr lang="en-US" altLang="zh-CN" sz="2800" b="1" i="1" dirty="0" smtClean="0">
              <a:solidFill>
                <a:schemeClr val="accent1"/>
              </a:solidFill>
              <a:effectLst>
                <a:outerShdw blurRad="38100" dist="25400" dir="5400000" algn="ctr" rotWithShape="0">
                  <a:srgbClr val="6E747A">
                    <a:alpha val="43000"/>
                  </a:srgbClr>
                </a:outerShdw>
                <a:reflection blurRad="6350" stA="55000" endA="50" endPos="85000" dir="5400000" sy="-100000" algn="bl" rotWithShape="0"/>
              </a:effectLst>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6590" t="24508" r="13537" b="18349"/>
          <a:stretch>
            <a:fillRect/>
          </a:stretch>
        </p:blipFill>
        <p:spPr>
          <a:xfrm>
            <a:off x="9647465" y="426720"/>
            <a:ext cx="1046401" cy="12104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43685" y="399761"/>
            <a:ext cx="4522573" cy="6091189"/>
          </a:xfrm>
          <a:prstGeom prst="rect">
            <a:avLst/>
          </a:prstGeom>
        </p:spPr>
      </p:pic>
      <p:sp>
        <p:nvSpPr>
          <p:cNvPr id="2" name="标题 1"/>
          <p:cNvSpPr>
            <a:spLocks noGrp="1"/>
          </p:cNvSpPr>
          <p:nvPr>
            <p:ph type="title"/>
          </p:nvPr>
        </p:nvSpPr>
        <p:spPr>
          <a:xfrm>
            <a:off x="484756" y="96568"/>
            <a:ext cx="10954459" cy="796011"/>
          </a:xfrm>
        </p:spPr>
        <p:txBody>
          <a:bodyPr/>
          <a:lstStyle/>
          <a:p>
            <a:r>
              <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sym typeface="+mn-ea"/>
              </a:rPr>
              <a:t>Product Technology</a:t>
            </a:r>
            <a:endPar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endParaRPr>
          </a:p>
        </p:txBody>
      </p:sp>
      <p:sp>
        <p:nvSpPr>
          <p:cNvPr id="18" name="文本框 17"/>
          <p:cNvSpPr txBox="1"/>
          <p:nvPr/>
        </p:nvSpPr>
        <p:spPr>
          <a:xfrm>
            <a:off x="8702319" y="2955305"/>
            <a:ext cx="3535680" cy="810260"/>
          </a:xfrm>
          <a:prstGeom prst="rect">
            <a:avLst/>
          </a:prstGeom>
          <a:noFill/>
        </p:spPr>
        <p:txBody>
          <a:bodyPr wrap="none" rtlCol="0">
            <a:spAutoFit/>
          </a:bodyPr>
          <a:lstStyle/>
          <a:p>
            <a:pPr algn="l">
              <a:lnSpc>
                <a:spcPct val="130000"/>
              </a:lnSpc>
            </a:pPr>
            <a:r>
              <a:rPr lang="en-US" altLang="zh-CN" b="1" dirty="0">
                <a:latin typeface="Arial" panose="020B0604020202020204" pitchFamily="34" charset="0"/>
                <a:ea typeface="微软雅黑" panose="020B0503020204020204" charset="-122"/>
                <a:cs typeface="Arial" panose="020B0604020202020204" pitchFamily="34" charset="0"/>
                <a:sym typeface="+mn-ea"/>
              </a:rPr>
              <a:t>Intelligent Feilong </a:t>
            </a:r>
            <a:r>
              <a:rPr lang="en-US" altLang="zh-CN" b="1" dirty="0" smtClean="0">
                <a:latin typeface="Arial" panose="020B0604020202020204" pitchFamily="34" charset="0"/>
                <a:ea typeface="微软雅黑" panose="020B0503020204020204" charset="-122"/>
                <a:cs typeface="Arial" panose="020B0604020202020204" pitchFamily="34" charset="0"/>
              </a:rPr>
              <a:t>88 model</a:t>
            </a:r>
            <a:endParaRPr lang="en-US" altLang="zh-CN" b="1" dirty="0" smtClean="0">
              <a:latin typeface="Arial" panose="020B0604020202020204" pitchFamily="34" charset="0"/>
              <a:ea typeface="微软雅黑" panose="020B0503020204020204" charset="-122"/>
              <a:cs typeface="Arial" panose="020B0604020202020204" pitchFamily="34" charset="0"/>
            </a:endParaRPr>
          </a:p>
          <a:p>
            <a:pPr algn="l">
              <a:lnSpc>
                <a:spcPct val="130000"/>
              </a:lnSpc>
            </a:pPr>
            <a:r>
              <a:rPr lang="en-US" altLang="zh-CN" b="1" dirty="0">
                <a:latin typeface="Arial" panose="020B0604020202020204" pitchFamily="34" charset="0"/>
                <a:ea typeface="微软雅黑" panose="020B0503020204020204" charset="-122"/>
                <a:cs typeface="Arial" panose="020B0604020202020204" pitchFamily="34" charset="0"/>
                <a:sym typeface="+mn-ea"/>
              </a:rPr>
              <a:t>Intelligent Feilong</a:t>
            </a:r>
            <a:r>
              <a:rPr lang="en-US" altLang="zh-CN" b="1" dirty="0" smtClean="0">
                <a:latin typeface="Arial" panose="020B0604020202020204" pitchFamily="34" charset="0"/>
                <a:ea typeface="微软雅黑" panose="020B0503020204020204" charset="-122"/>
                <a:cs typeface="Arial" panose="020B0604020202020204" pitchFamily="34" charset="0"/>
              </a:rPr>
              <a:t>88J </a:t>
            </a:r>
            <a:r>
              <a:rPr lang="en-US" altLang="zh-CN" b="1" dirty="0" smtClean="0">
                <a:solidFill>
                  <a:srgbClr val="53585F"/>
                </a:solidFill>
                <a:latin typeface="Arial" panose="020B0604020202020204" pitchFamily="34" charset="0"/>
                <a:ea typeface="黑体" panose="02010609060101010101" pitchFamily="49" charset="-122"/>
                <a:cs typeface="Arial" panose="020B0604020202020204" pitchFamily="34" charset="0"/>
                <a:sym typeface="Adobe 黑体 Std R" panose="020B0400000000000000" pitchFamily="34" charset="-122"/>
              </a:rPr>
              <a:t>jacquard</a:t>
            </a:r>
            <a:endParaRPr lang="en-US" altLang="zh-CN" b="1" dirty="0" smtClean="0">
              <a:latin typeface="Arial" panose="020B0604020202020204" pitchFamily="34" charset="0"/>
              <a:ea typeface="微软雅黑" panose="020B0503020204020204" charset="-122"/>
              <a:cs typeface="Arial" panose="020B0604020202020204" pitchFamily="34" charset="0"/>
            </a:endParaRPr>
          </a:p>
        </p:txBody>
      </p:sp>
      <p:sp>
        <p:nvSpPr>
          <p:cNvPr id="23" name="矩形 22"/>
          <p:cNvSpPr/>
          <p:nvPr/>
        </p:nvSpPr>
        <p:spPr>
          <a:xfrm>
            <a:off x="911816" y="2183478"/>
            <a:ext cx="2710180" cy="810260"/>
          </a:xfrm>
          <a:prstGeom prst="rect">
            <a:avLst/>
          </a:prstGeom>
        </p:spPr>
        <p:txBody>
          <a:bodyPr wrap="none">
            <a:spAutoFit/>
          </a:bodyPr>
          <a:lstStyle/>
          <a:p>
            <a:pPr algn="l">
              <a:lnSpc>
                <a:spcPct val="130000"/>
              </a:lnSpc>
            </a:pPr>
            <a:r>
              <a:rPr lang="en-US" altLang="zh-CN" b="1" dirty="0">
                <a:latin typeface="Arial" panose="020B0604020202020204" pitchFamily="34" charset="0"/>
                <a:ea typeface="微软雅黑" panose="020B0503020204020204" charset="-122"/>
                <a:sym typeface="+mn-ea"/>
              </a:rPr>
              <a:t>Intelligent Feilong </a:t>
            </a:r>
            <a:r>
              <a:rPr lang="en-US" altLang="zh-CN" b="1" dirty="0" smtClean="0">
                <a:latin typeface="Arial" panose="020B0604020202020204" pitchFamily="34" charset="0"/>
                <a:ea typeface="微软雅黑" panose="020B0503020204020204" charset="-122"/>
              </a:rPr>
              <a:t>92M </a:t>
            </a:r>
            <a:endParaRPr lang="en-US" altLang="zh-CN" b="1" dirty="0" smtClean="0">
              <a:latin typeface="Arial" panose="020B0604020202020204" pitchFamily="34" charset="0"/>
              <a:ea typeface="微软雅黑" panose="020B0503020204020204" charset="-122"/>
            </a:endParaRPr>
          </a:p>
          <a:p>
            <a:pPr algn="l">
              <a:lnSpc>
                <a:spcPct val="130000"/>
              </a:lnSpc>
            </a:pPr>
            <a:r>
              <a:rPr lang="en-US" altLang="zh-CN" b="1" dirty="0">
                <a:latin typeface="Arial" panose="020B0604020202020204" pitchFamily="34" charset="0"/>
                <a:ea typeface="微软雅黑" panose="020B0503020204020204" charset="-122"/>
                <a:sym typeface="+mn-ea"/>
              </a:rPr>
              <a:t>Intelligent Feilong</a:t>
            </a:r>
            <a:r>
              <a:rPr lang="en-US" altLang="zh-CN" b="1" dirty="0" smtClean="0">
                <a:latin typeface="Arial" panose="020B0604020202020204" pitchFamily="34" charset="0"/>
                <a:ea typeface="微软雅黑" panose="020B0503020204020204" charset="-122"/>
              </a:rPr>
              <a:t>92J</a:t>
            </a:r>
            <a:endParaRPr lang="en-US" altLang="zh-CN" b="1" dirty="0" smtClean="0">
              <a:latin typeface="Arial" panose="020B0604020202020204" pitchFamily="34" charset="0"/>
              <a:ea typeface="微软雅黑" panose="020B0503020204020204" charset="-122"/>
            </a:endParaRPr>
          </a:p>
        </p:txBody>
      </p:sp>
      <p:sp>
        <p:nvSpPr>
          <p:cNvPr id="24" name="文本框 23"/>
          <p:cNvSpPr txBox="1"/>
          <p:nvPr/>
        </p:nvSpPr>
        <p:spPr>
          <a:xfrm>
            <a:off x="7509517" y="1063139"/>
            <a:ext cx="3776980" cy="730885"/>
          </a:xfrm>
          <a:prstGeom prst="rect">
            <a:avLst/>
          </a:prstGeom>
          <a:noFill/>
        </p:spPr>
        <p:txBody>
          <a:bodyPr wrap="none" rtlCol="0">
            <a:spAutoFit/>
          </a:bodyPr>
          <a:lstStyle/>
          <a:p>
            <a:pPr>
              <a:lnSpc>
                <a:spcPct val="130000"/>
              </a:lnSpc>
            </a:pPr>
            <a:r>
              <a:rPr lang="en-US" altLang="zh-CN" sz="1600" b="1" dirty="0">
                <a:latin typeface="Arial" panose="020B0604020202020204" pitchFamily="34" charset="0"/>
                <a:ea typeface="黑体" panose="02010609060101010101" pitchFamily="49" charset="-122"/>
                <a:cs typeface="Arial" panose="020B0604020202020204" pitchFamily="34" charset="0"/>
              </a:rPr>
              <a:t>reed width</a:t>
            </a:r>
            <a:r>
              <a:rPr lang="zh-CN" altLang="en-US" sz="1600" b="1" dirty="0" smtClean="0">
                <a:latin typeface="Arial" panose="020B0604020202020204" pitchFamily="34" charset="0"/>
                <a:ea typeface="黑体" panose="02010609060101010101" pitchFamily="49" charset="-122"/>
                <a:cs typeface="Arial" panose="020B0604020202020204" pitchFamily="34" charset="0"/>
              </a:rPr>
              <a:t>：</a:t>
            </a:r>
            <a:r>
              <a:rPr lang="en-US" altLang="zh-CN" sz="1600" b="1" dirty="0" smtClean="0">
                <a:latin typeface="Arial" panose="020B0604020202020204" pitchFamily="34" charset="0"/>
                <a:ea typeface="黑体" panose="02010609060101010101" pitchFamily="49" charset="-122"/>
                <a:cs typeface="Arial" panose="020B0604020202020204" pitchFamily="34" charset="0"/>
              </a:rPr>
              <a:t>190.210.220.230.250.280.</a:t>
            </a:r>
            <a:endParaRPr lang="en-US" altLang="zh-CN" sz="1600" b="1" dirty="0" smtClean="0">
              <a:latin typeface="Arial" panose="020B0604020202020204" pitchFamily="34" charset="0"/>
              <a:ea typeface="黑体" panose="02010609060101010101" pitchFamily="49" charset="-122"/>
              <a:cs typeface="Arial" panose="020B0604020202020204" pitchFamily="34" charset="0"/>
            </a:endParaRPr>
          </a:p>
          <a:p>
            <a:pPr>
              <a:lnSpc>
                <a:spcPct val="130000"/>
              </a:lnSpc>
            </a:pPr>
            <a:r>
              <a:rPr lang="en-US" altLang="zh-CN" sz="1600" b="1" dirty="0" smtClean="0">
                <a:latin typeface="Arial" panose="020B0604020202020204" pitchFamily="34" charset="0"/>
                <a:ea typeface="黑体" panose="02010609060101010101" pitchFamily="49" charset="-122"/>
                <a:cs typeface="Arial" panose="020B0604020202020204" pitchFamily="34" charset="0"/>
              </a:rPr>
              <a:t>            300.320.340.360.420.580,600</a:t>
            </a:r>
            <a:endParaRPr lang="zh-CN" altLang="en-US" sz="1600" b="1" dirty="0" smtClean="0">
              <a:latin typeface="Arial" panose="020B0604020202020204" pitchFamily="34" charset="0"/>
              <a:ea typeface="黑体" panose="02010609060101010101" pitchFamily="49" charset="-122"/>
              <a:cs typeface="Arial" panose="020B0604020202020204" pitchFamily="34" charset="0"/>
            </a:endParaRPr>
          </a:p>
        </p:txBody>
      </p:sp>
      <p:sp>
        <p:nvSpPr>
          <p:cNvPr id="25" name="矩形 24"/>
          <p:cNvSpPr/>
          <p:nvPr/>
        </p:nvSpPr>
        <p:spPr>
          <a:xfrm>
            <a:off x="347888" y="4810753"/>
            <a:ext cx="2795784" cy="1529715"/>
          </a:xfrm>
          <a:prstGeom prst="rect">
            <a:avLst/>
          </a:prstGeom>
        </p:spPr>
        <p:txBody>
          <a:bodyPr wrap="square">
            <a:spAutoFit/>
          </a:bodyPr>
          <a:lstStyle/>
          <a:p>
            <a:pPr>
              <a:lnSpc>
                <a:spcPct val="130000"/>
              </a:lnSpc>
            </a:pPr>
            <a:r>
              <a:rPr lang="en-US" altLang="zh-CN" b="1" dirty="0">
                <a:latin typeface="Arial" panose="020B0604020202020204" pitchFamily="34" charset="0"/>
                <a:ea typeface="微软雅黑" panose="020B0503020204020204" charset="-122"/>
                <a:sym typeface="+mn-ea"/>
              </a:rPr>
              <a:t>Intelligent Feilong </a:t>
            </a:r>
            <a:r>
              <a:rPr lang="en-US" altLang="zh-CN" b="1" dirty="0" smtClean="0">
                <a:latin typeface="Arial" panose="020B0604020202020204" pitchFamily="34" charset="0"/>
                <a:ea typeface="微软雅黑" panose="020B0503020204020204" charset="-122"/>
              </a:rPr>
              <a:t>90</a:t>
            </a:r>
            <a:r>
              <a:rPr lang="en-US" b="1" dirty="0" smtClean="0">
                <a:latin typeface="Arial" panose="020B0604020202020204" pitchFamily="34" charset="0"/>
                <a:ea typeface="微软雅黑" panose="020B0503020204020204" charset="-122"/>
              </a:rPr>
              <a:t>model airjet loom</a:t>
            </a:r>
            <a:endParaRPr lang="en-US" b="1" dirty="0" smtClean="0">
              <a:latin typeface="Arial" panose="020B0604020202020204" pitchFamily="34" charset="0"/>
              <a:ea typeface="微软雅黑" panose="020B0503020204020204" charset="-122"/>
            </a:endParaRPr>
          </a:p>
          <a:p>
            <a:pPr>
              <a:lnSpc>
                <a:spcPct val="130000"/>
              </a:lnSpc>
            </a:pPr>
            <a:r>
              <a:rPr lang="en-US" altLang="zh-CN" b="1" dirty="0">
                <a:latin typeface="Arial" panose="020B0604020202020204" pitchFamily="34" charset="0"/>
                <a:ea typeface="微软雅黑" panose="020B0503020204020204" charset="-122"/>
                <a:sym typeface="+mn-ea"/>
              </a:rPr>
              <a:t>Intelligent Feilong </a:t>
            </a:r>
            <a:r>
              <a:rPr lang="en-US" altLang="zh-CN" b="1" dirty="0" smtClean="0">
                <a:latin typeface="Arial" panose="020B0604020202020204" pitchFamily="34" charset="0"/>
                <a:ea typeface="微软雅黑" panose="020B0503020204020204" charset="-122"/>
              </a:rPr>
              <a:t>95</a:t>
            </a:r>
            <a:r>
              <a:rPr lang="en-US" b="1" dirty="0" smtClean="0">
                <a:latin typeface="Arial" panose="020B0604020202020204" pitchFamily="34" charset="0"/>
                <a:ea typeface="微软雅黑" panose="020B0503020204020204" charset="-122"/>
              </a:rPr>
              <a:t>model rapierloom</a:t>
            </a:r>
            <a:endParaRPr lang="en-US" b="1" dirty="0">
              <a:latin typeface="Arial" panose="020B0604020202020204" pitchFamily="34" charset="0"/>
              <a:ea typeface="微软雅黑" panose="020B0503020204020204"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9903" y="866409"/>
            <a:ext cx="2739674" cy="1217633"/>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55" y="3626588"/>
            <a:ext cx="2727720" cy="1084094"/>
          </a:xfrm>
          <a:prstGeom prst="rect">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2180" y="1964269"/>
            <a:ext cx="2720167" cy="910131"/>
          </a:xfrm>
          <a:prstGeom prst="rect">
            <a:avLst/>
          </a:prstGeom>
        </p:spPr>
      </p:pic>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30961" t="44952" r="24494" b="45524"/>
          <a:stretch>
            <a:fillRect/>
          </a:stretch>
        </p:blipFill>
        <p:spPr>
          <a:xfrm>
            <a:off x="8582180" y="4482288"/>
            <a:ext cx="2882657" cy="871771"/>
          </a:xfrm>
          <a:prstGeom prst="rect">
            <a:avLst/>
          </a:prstGeom>
        </p:spPr>
      </p:pic>
      <p:sp>
        <p:nvSpPr>
          <p:cNvPr id="30" name="文本框 29"/>
          <p:cNvSpPr txBox="1"/>
          <p:nvPr/>
        </p:nvSpPr>
        <p:spPr>
          <a:xfrm>
            <a:off x="8666272" y="5354059"/>
            <a:ext cx="3571240" cy="810260"/>
          </a:xfrm>
          <a:prstGeom prst="rect">
            <a:avLst/>
          </a:prstGeom>
          <a:noFill/>
        </p:spPr>
        <p:txBody>
          <a:bodyPr wrap="none" rtlCol="0">
            <a:spAutoFit/>
          </a:bodyPr>
          <a:lstStyle/>
          <a:p>
            <a:pPr algn="l">
              <a:lnSpc>
                <a:spcPct val="130000"/>
              </a:lnSpc>
            </a:pPr>
            <a:r>
              <a:rPr lang="en-US" altLang="zh-CN" b="1" dirty="0">
                <a:latin typeface="Arial" panose="020B0604020202020204" pitchFamily="34" charset="0"/>
                <a:ea typeface="微软雅黑" panose="020B0503020204020204" charset="-122"/>
                <a:sym typeface="+mn-ea"/>
              </a:rPr>
              <a:t>Intelligent Feilong </a:t>
            </a:r>
            <a:r>
              <a:rPr lang="en-US" altLang="zh-CN" b="1" dirty="0" smtClean="0">
                <a:latin typeface="Arial" panose="020B0604020202020204" pitchFamily="34" charset="0"/>
                <a:ea typeface="微软雅黑" panose="020B0503020204020204" charset="-122"/>
              </a:rPr>
              <a:t>68 model</a:t>
            </a:r>
            <a:endParaRPr lang="en-US" altLang="zh-CN" b="1" dirty="0" smtClean="0">
              <a:latin typeface="Arial" panose="020B0604020202020204" pitchFamily="34" charset="0"/>
              <a:ea typeface="微软雅黑" panose="020B0503020204020204" charset="-122"/>
            </a:endParaRPr>
          </a:p>
          <a:p>
            <a:pPr algn="l">
              <a:lnSpc>
                <a:spcPct val="130000"/>
              </a:lnSpc>
            </a:pPr>
            <a:r>
              <a:rPr lang="en-US" altLang="zh-CN" b="1" dirty="0">
                <a:latin typeface="Arial" panose="020B0604020202020204" pitchFamily="34" charset="0"/>
                <a:ea typeface="微软雅黑" panose="020B0503020204020204" charset="-122"/>
                <a:sym typeface="+mn-ea"/>
              </a:rPr>
              <a:t>Intelligent Feilong </a:t>
            </a:r>
            <a:r>
              <a:rPr lang="en-US" altLang="zh-CN" b="1" dirty="0" smtClean="0">
                <a:latin typeface="Arial" panose="020B0604020202020204" pitchFamily="34" charset="0"/>
                <a:ea typeface="微软雅黑" panose="020B0503020204020204" charset="-122"/>
              </a:rPr>
              <a:t>68J </a:t>
            </a:r>
            <a:r>
              <a:rPr lang="en-US" altLang="zh-CN" b="1" dirty="0" smtClean="0">
                <a:solidFill>
                  <a:srgbClr val="53585F"/>
                </a:solidFill>
                <a:latin typeface="黑体" panose="02010609060101010101" pitchFamily="49" charset="-122"/>
                <a:ea typeface="黑体" panose="02010609060101010101" pitchFamily="49" charset="-122"/>
                <a:cs typeface="Helvetica Light"/>
                <a:sym typeface="Adobe 黑体 Std R" panose="020B0400000000000000" pitchFamily="34" charset="-122"/>
              </a:rPr>
              <a:t>jacquard</a:t>
            </a:r>
            <a:endParaRPr lang="zh-CN" altLang="en-US" b="1" dirty="0">
              <a:latin typeface="Arial" panose="020B0604020202020204" pitchFamily="34" charset="0"/>
              <a:ea typeface="微软雅黑" panose="020B0503020204020204" charset="-122"/>
            </a:endParaRPr>
          </a:p>
        </p:txBody>
      </p:sp>
      <p:sp>
        <p:nvSpPr>
          <p:cNvPr id="4" name="矩形 3"/>
          <p:cNvSpPr/>
          <p:nvPr/>
        </p:nvSpPr>
        <p:spPr>
          <a:xfrm>
            <a:off x="2811386" y="5724255"/>
            <a:ext cx="5770880" cy="450850"/>
          </a:xfrm>
          <a:prstGeom prst="rect">
            <a:avLst/>
          </a:prstGeom>
        </p:spPr>
        <p:txBody>
          <a:bodyPr wrap="none">
            <a:spAutoFit/>
          </a:bodyPr>
          <a:lstStyle/>
          <a:p>
            <a:pPr>
              <a:lnSpc>
                <a:spcPct val="130000"/>
              </a:lnSpc>
            </a:pPr>
            <a:r>
              <a:rPr lang="en-US" altLang="zh-CN" b="1" dirty="0">
                <a:latin typeface="Arial" panose="020B0604020202020204" pitchFamily="34" charset="0"/>
                <a:ea typeface="微软雅黑" panose="020B0503020204020204" charset="-122"/>
              </a:rPr>
              <a:t>Intelligent Feilong 98 model high speed rapier loom</a:t>
            </a:r>
            <a:endParaRPr lang="en-US" b="1" dirty="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custDataLst>
              <p:tags r:id="rId1"/>
            </p:custDataLst>
          </p:nvPr>
        </p:nvSpPr>
        <p:spPr>
          <a:xfrm>
            <a:off x="631825" y="1178171"/>
            <a:ext cx="616744" cy="617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767D7"/>
          </a:solidFill>
          <a:ln w="12700">
            <a:miter lim="400000"/>
          </a:ln>
          <a:effectLst>
            <a:outerShdw blurRad="25400" dist="38100" dir="5249647" rotWithShape="0">
              <a:srgbClr val="000000">
                <a:alpha val="50000"/>
              </a:srgbClr>
            </a:outerShdw>
          </a:effectLst>
        </p:spPr>
        <p:txBody>
          <a:bodyPr tIns="45720" bIns="45720" anchor="ctr"/>
          <a:lstStyle/>
          <a:p>
            <a:pPr algn="ctr" defTabSz="457200">
              <a:defRPr/>
            </a:pPr>
            <a:endParaRPr lang="zh-CN" altLang="en-US">
              <a:solidFill>
                <a:srgbClr val="FFFFFF"/>
              </a:solidFill>
              <a:latin typeface="Calibri" panose="020F0502020204030204" pitchFamily="34" charset="0"/>
              <a:ea typeface="Helvetica Light"/>
              <a:sym typeface="Calibri" panose="020F0502020204030204" pitchFamily="34" charset="0"/>
            </a:endParaRPr>
          </a:p>
        </p:txBody>
      </p:sp>
      <p:sp>
        <p:nvSpPr>
          <p:cNvPr id="18436" name="Shape 188"/>
          <p:cNvSpPr>
            <a:spLocks noChangeArrowheads="1"/>
          </p:cNvSpPr>
          <p:nvPr>
            <p:custDataLst>
              <p:tags r:id="rId2"/>
            </p:custDataLst>
          </p:nvPr>
        </p:nvSpPr>
        <p:spPr bwMode="auto">
          <a:xfrm>
            <a:off x="767478" y="1268932"/>
            <a:ext cx="344646"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r>
              <a:rPr lang="en-US" altLang="zh-CN" sz="2500">
                <a:solidFill>
                  <a:srgbClr val="FFFFFF"/>
                </a:solidFill>
                <a:latin typeface="Impact" panose="020B0806030902050204" pitchFamily="34" charset="0"/>
                <a:ea typeface="Helvetica Light"/>
                <a:cs typeface="Helvetica Light"/>
                <a:sym typeface="Impact" panose="020B0806030902050204" pitchFamily="34" charset="0"/>
              </a:rPr>
              <a:t>01</a:t>
            </a:r>
            <a:endParaRPr lang="en-US" altLang="zh-CN" sz="2500">
              <a:solidFill>
                <a:srgbClr val="FFFFFF"/>
              </a:solidFill>
              <a:latin typeface="Impact" panose="020B0806030902050204" pitchFamily="34" charset="0"/>
              <a:ea typeface="Helvetica Light"/>
              <a:cs typeface="Helvetica Light"/>
              <a:sym typeface="Impact" panose="020B0806030902050204" pitchFamily="34" charset="0"/>
            </a:endParaRPr>
          </a:p>
        </p:txBody>
      </p:sp>
      <p:sp>
        <p:nvSpPr>
          <p:cNvPr id="18437" name="Shape 189"/>
          <p:cNvSpPr>
            <a:spLocks noChangeArrowheads="1"/>
          </p:cNvSpPr>
          <p:nvPr>
            <p:custDataLst>
              <p:tags r:id="rId3"/>
            </p:custDataLst>
          </p:nvPr>
        </p:nvSpPr>
        <p:spPr bwMode="auto">
          <a:xfrm>
            <a:off x="1355490" y="1189768"/>
            <a:ext cx="384175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l" eaLnBrk="1" hangingPunct="1">
              <a:lnSpc>
                <a:spcPct val="100000"/>
              </a:lnSpc>
              <a:spcBef>
                <a:spcPct val="0"/>
              </a:spcBef>
              <a:buSzTx/>
              <a:buFontTx/>
              <a:buNone/>
            </a:pPr>
            <a:r>
              <a:rPr lang="en-US" altLang="zh-CN" sz="2000" b="1" dirty="0">
                <a:latin typeface="Arial" panose="020B0604020202020204" pitchFamily="34" charset="0"/>
                <a:ea typeface="微软雅黑" panose="020B0503020204020204" charset="-122"/>
                <a:cs typeface="Arial" panose="020B0604020202020204" pitchFamily="34" charset="0"/>
                <a:sym typeface="+mn-ea"/>
              </a:rPr>
              <a:t>Intelligent Feilong </a:t>
            </a:r>
            <a:r>
              <a:rPr lang="en-US" altLang="zh-CN" sz="2000" b="1" dirty="0" smtClean="0">
                <a:solidFill>
                  <a:srgbClr val="53585F"/>
                </a:solidFill>
                <a:latin typeface="Arial" panose="020B0604020202020204" pitchFamily="34" charset="0"/>
                <a:ea typeface="黑体" panose="02010609060101010101" pitchFamily="49" charset="-122"/>
                <a:cs typeface="Arial" panose="020B0604020202020204" pitchFamily="34" charset="0"/>
                <a:sym typeface="Adobe 黑体 Std R" panose="020B0400000000000000" pitchFamily="34" charset="-122"/>
              </a:rPr>
              <a:t>68 model</a:t>
            </a:r>
            <a:endParaRPr lang="en-US" altLang="zh-CN" sz="2000" b="1" dirty="0" smtClean="0">
              <a:solidFill>
                <a:srgbClr val="53585F"/>
              </a:solidFill>
              <a:latin typeface="Arial" panose="020B0604020202020204" pitchFamily="34" charset="0"/>
              <a:ea typeface="黑体" panose="02010609060101010101" pitchFamily="49" charset="-122"/>
              <a:cs typeface="Arial" panose="020B0604020202020204" pitchFamily="34" charset="0"/>
              <a:sym typeface="Adobe 黑体 Std R" panose="020B0400000000000000" pitchFamily="34" charset="-122"/>
            </a:endParaRPr>
          </a:p>
          <a:p>
            <a:pPr algn="l" eaLnBrk="1" hangingPunct="1">
              <a:lnSpc>
                <a:spcPct val="100000"/>
              </a:lnSpc>
              <a:spcBef>
                <a:spcPct val="0"/>
              </a:spcBef>
              <a:buSzTx/>
              <a:buFontTx/>
              <a:buNone/>
            </a:pPr>
            <a:r>
              <a:rPr lang="en-US" altLang="zh-CN" sz="2000" b="1" dirty="0">
                <a:latin typeface="Arial" panose="020B0604020202020204" pitchFamily="34" charset="0"/>
                <a:ea typeface="微软雅黑" panose="020B0503020204020204" charset="-122"/>
                <a:cs typeface="Arial" panose="020B0604020202020204" pitchFamily="34" charset="0"/>
                <a:sym typeface="+mn-ea"/>
              </a:rPr>
              <a:t>Intelligent Feilong </a:t>
            </a:r>
            <a:r>
              <a:rPr lang="en-US" altLang="zh-CN" sz="2000" b="1" dirty="0" smtClean="0">
                <a:solidFill>
                  <a:srgbClr val="53585F"/>
                </a:solidFill>
                <a:latin typeface="Arial" panose="020B0604020202020204" pitchFamily="34" charset="0"/>
                <a:ea typeface="黑体" panose="02010609060101010101" pitchFamily="49" charset="-122"/>
                <a:cs typeface="Arial" panose="020B0604020202020204" pitchFamily="34" charset="0"/>
                <a:sym typeface="Adobe 黑体 Std R" panose="020B0400000000000000" pitchFamily="34" charset="-122"/>
              </a:rPr>
              <a:t>68J </a:t>
            </a:r>
            <a:r>
              <a:rPr lang="en-US" altLang="zh-CN" sz="2000" b="1" dirty="0" smtClean="0">
                <a:solidFill>
                  <a:srgbClr val="53585F"/>
                </a:solidFill>
                <a:latin typeface="Arial" panose="020B0604020202020204" pitchFamily="34" charset="0"/>
                <a:ea typeface="黑体" panose="02010609060101010101" pitchFamily="49" charset="-122"/>
                <a:cs typeface="Arial" panose="020B0604020202020204" pitchFamily="34" charset="0"/>
                <a:sym typeface="Adobe 黑体 Std R" panose="020B0400000000000000" pitchFamily="34" charset="-122"/>
              </a:rPr>
              <a:t>jacquard</a:t>
            </a:r>
            <a:endParaRPr lang="zh-CN" altLang="en-US" sz="2000" b="1" dirty="0">
              <a:solidFill>
                <a:srgbClr val="53585F"/>
              </a:solidFill>
              <a:latin typeface="Arial" panose="020B0604020202020204" pitchFamily="34" charset="0"/>
              <a:ea typeface="黑体" panose="02010609060101010101" pitchFamily="49" charset="-122"/>
              <a:cs typeface="Arial" panose="020B0604020202020204" pitchFamily="34" charset="0"/>
              <a:sym typeface="Adobe 黑体 Std R" panose="020B0400000000000000" pitchFamily="34" charset="-122"/>
            </a:endParaRPr>
          </a:p>
        </p:txBody>
      </p:sp>
      <p:sp>
        <p:nvSpPr>
          <p:cNvPr id="18438" name="Shape 191"/>
          <p:cNvSpPr>
            <a:spLocks noChangeShapeType="1"/>
          </p:cNvSpPr>
          <p:nvPr/>
        </p:nvSpPr>
        <p:spPr bwMode="auto">
          <a:xfrm flipH="1" flipV="1">
            <a:off x="5140325" y="1276222"/>
            <a:ext cx="0" cy="611188"/>
          </a:xfrm>
          <a:prstGeom prst="line">
            <a:avLst/>
          </a:prstGeom>
          <a:noFill/>
          <a:ln w="25400">
            <a:solidFill>
              <a:srgbClr val="53585F"/>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p>
        </p:txBody>
      </p:sp>
      <p:sp>
        <p:nvSpPr>
          <p:cNvPr id="199" name="Shape 199"/>
          <p:cNvSpPr/>
          <p:nvPr>
            <p:custDataLst>
              <p:tags r:id="rId4"/>
            </p:custDataLst>
          </p:nvPr>
        </p:nvSpPr>
        <p:spPr>
          <a:xfrm>
            <a:off x="644129" y="2520487"/>
            <a:ext cx="616744" cy="617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767D7"/>
          </a:solidFill>
          <a:ln w="12700">
            <a:miter lim="400000"/>
          </a:ln>
          <a:effectLst>
            <a:outerShdw blurRad="25400" dist="38100" dir="5249647" rotWithShape="0">
              <a:srgbClr val="000000">
                <a:alpha val="50000"/>
              </a:srgbClr>
            </a:outerShdw>
          </a:effectLst>
        </p:spPr>
        <p:txBody>
          <a:bodyPr tIns="45720" bIns="45720" anchor="ctr"/>
          <a:lstStyle/>
          <a:p>
            <a:pPr algn="ctr" defTabSz="457200">
              <a:defRPr/>
            </a:pPr>
            <a:endParaRPr lang="zh-CN" altLang="en-US">
              <a:solidFill>
                <a:srgbClr val="FFFFFF"/>
              </a:solidFill>
              <a:latin typeface="Calibri" panose="020F0502020204030204" pitchFamily="34" charset="0"/>
              <a:ea typeface="Helvetica Light"/>
              <a:sym typeface="Calibri" panose="020F0502020204030204" pitchFamily="34" charset="0"/>
            </a:endParaRPr>
          </a:p>
        </p:txBody>
      </p:sp>
      <p:sp>
        <p:nvSpPr>
          <p:cNvPr id="18441" name="Shape 200"/>
          <p:cNvSpPr>
            <a:spLocks noChangeArrowheads="1"/>
          </p:cNvSpPr>
          <p:nvPr>
            <p:custDataLst>
              <p:tags r:id="rId5"/>
            </p:custDataLst>
          </p:nvPr>
        </p:nvSpPr>
        <p:spPr bwMode="auto">
          <a:xfrm>
            <a:off x="760149" y="2611247"/>
            <a:ext cx="383118"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r>
              <a:rPr lang="en-US" altLang="zh-CN" sz="2500">
                <a:solidFill>
                  <a:srgbClr val="FFFFFF"/>
                </a:solidFill>
                <a:latin typeface="Impact" panose="020B0806030902050204" pitchFamily="34" charset="0"/>
                <a:ea typeface="Helvetica Light"/>
                <a:cs typeface="Helvetica Light"/>
                <a:sym typeface="Impact" panose="020B0806030902050204" pitchFamily="34" charset="0"/>
              </a:rPr>
              <a:t>02</a:t>
            </a:r>
            <a:endParaRPr lang="en-US" altLang="zh-CN" sz="2500">
              <a:solidFill>
                <a:srgbClr val="FFFFFF"/>
              </a:solidFill>
              <a:latin typeface="Impact" panose="020B0806030902050204" pitchFamily="34" charset="0"/>
              <a:ea typeface="Helvetica Light"/>
              <a:cs typeface="Helvetica Light"/>
              <a:sym typeface="Impact" panose="020B0806030902050204" pitchFamily="34" charset="0"/>
            </a:endParaRPr>
          </a:p>
        </p:txBody>
      </p:sp>
      <p:sp>
        <p:nvSpPr>
          <p:cNvPr id="18442" name="Shape 201"/>
          <p:cNvSpPr>
            <a:spLocks noChangeArrowheads="1"/>
          </p:cNvSpPr>
          <p:nvPr>
            <p:custDataLst>
              <p:tags r:id="rId6"/>
            </p:custDataLst>
          </p:nvPr>
        </p:nvSpPr>
        <p:spPr bwMode="auto">
          <a:xfrm>
            <a:off x="1340644" y="2682480"/>
            <a:ext cx="3660618" cy="35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l">
              <a:lnSpc>
                <a:spcPct val="100000"/>
              </a:lnSpc>
              <a:buClrTx/>
              <a:buSzTx/>
              <a:buFontTx/>
              <a:buNone/>
            </a:pPr>
            <a:r>
              <a:rPr lang="en-US" altLang="zh-CN" sz="2000" b="1" dirty="0">
                <a:latin typeface="Arial" panose="020B0604020202020204" pitchFamily="34" charset="0"/>
                <a:ea typeface="微软雅黑" panose="020B0503020204020204" charset="-122"/>
                <a:cs typeface="Arial" panose="020B0604020202020204" pitchFamily="34" charset="0"/>
                <a:sym typeface="+mn-ea"/>
              </a:rPr>
              <a:t>Intelligent Feilong </a:t>
            </a:r>
            <a:r>
              <a:rPr lang="en-US" altLang="zh-CN" sz="2000" b="1" dirty="0">
                <a:latin typeface="Arial" panose="020B0604020202020204" pitchFamily="34" charset="0"/>
                <a:ea typeface="微软雅黑" panose="020B0503020204020204" charset="-122"/>
                <a:cs typeface="Arial" panose="020B0604020202020204" pitchFamily="34" charset="0"/>
                <a:sym typeface="Adobe 黑体 Std R" panose="020B0400000000000000" pitchFamily="34" charset="-122"/>
              </a:rPr>
              <a:t>88 model</a:t>
            </a:r>
            <a:endParaRPr lang="en-US" altLang="zh-CN" sz="2000" b="1" dirty="0">
              <a:latin typeface="Arial" panose="020B0604020202020204" pitchFamily="34" charset="0"/>
              <a:ea typeface="微软雅黑" panose="020B0503020204020204" charset="-122"/>
              <a:cs typeface="Arial" panose="020B0604020202020204" pitchFamily="34" charset="0"/>
              <a:sym typeface="Adobe 黑体 Std R" panose="020B0400000000000000" pitchFamily="34" charset="-122"/>
            </a:endParaRPr>
          </a:p>
        </p:txBody>
      </p:sp>
      <p:sp>
        <p:nvSpPr>
          <p:cNvPr id="18443" name="Shape 203"/>
          <p:cNvSpPr>
            <a:spLocks noChangeShapeType="1"/>
          </p:cNvSpPr>
          <p:nvPr>
            <p:custDataLst>
              <p:tags r:id="rId7"/>
            </p:custDataLst>
          </p:nvPr>
        </p:nvSpPr>
        <p:spPr bwMode="auto">
          <a:xfrm flipV="1">
            <a:off x="5118868" y="2611247"/>
            <a:ext cx="0" cy="611188"/>
          </a:xfrm>
          <a:prstGeom prst="line">
            <a:avLst/>
          </a:prstGeom>
          <a:noFill/>
          <a:ln w="25400">
            <a:solidFill>
              <a:srgbClr val="53585F"/>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p>
        </p:txBody>
      </p:sp>
      <p:sp>
        <p:nvSpPr>
          <p:cNvPr id="18444" name="Shape 210"/>
          <p:cNvSpPr>
            <a:spLocks noChangeArrowheads="1"/>
          </p:cNvSpPr>
          <p:nvPr>
            <p:custDataLst>
              <p:tags r:id="rId8"/>
            </p:custDataLst>
          </p:nvPr>
        </p:nvSpPr>
        <p:spPr bwMode="auto">
          <a:xfrm>
            <a:off x="997744" y="5215395"/>
            <a:ext cx="169863" cy="921544"/>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endParaRPr lang="zh-CN" altLang="en-US" sz="1600">
              <a:solidFill>
                <a:srgbClr val="FFFFFF"/>
              </a:solidFill>
              <a:latin typeface="Helvetica Light"/>
              <a:ea typeface="Helvetica Light"/>
              <a:cs typeface="Helvetica Light"/>
              <a:sym typeface="Helvetica Light"/>
            </a:endParaRPr>
          </a:p>
        </p:txBody>
      </p:sp>
      <p:sp>
        <p:nvSpPr>
          <p:cNvPr id="211" name="Shape 211"/>
          <p:cNvSpPr/>
          <p:nvPr>
            <p:custDataLst>
              <p:tags r:id="rId9"/>
            </p:custDataLst>
          </p:nvPr>
        </p:nvSpPr>
        <p:spPr>
          <a:xfrm>
            <a:off x="631825" y="5405895"/>
            <a:ext cx="616744" cy="617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767D7"/>
          </a:solidFill>
          <a:ln w="12700">
            <a:miter lim="400000"/>
          </a:ln>
          <a:effectLst>
            <a:outerShdw blurRad="25400" dist="38100" dir="5249647" rotWithShape="0">
              <a:srgbClr val="000000">
                <a:alpha val="50000"/>
              </a:srgbClr>
            </a:outerShdw>
          </a:effectLst>
        </p:spPr>
        <p:txBody>
          <a:bodyPr tIns="45720" bIns="45720" anchor="ctr"/>
          <a:lstStyle/>
          <a:p>
            <a:pPr algn="ctr" defTabSz="457200">
              <a:defRPr/>
            </a:pPr>
            <a:endParaRPr lang="zh-CN" altLang="en-US">
              <a:solidFill>
                <a:srgbClr val="FFFFFF"/>
              </a:solidFill>
              <a:latin typeface="Calibri" panose="020F0502020204030204" pitchFamily="34" charset="0"/>
              <a:ea typeface="Helvetica Light"/>
              <a:sym typeface="Calibri" panose="020F0502020204030204" pitchFamily="34" charset="0"/>
            </a:endParaRPr>
          </a:p>
        </p:txBody>
      </p:sp>
      <p:sp>
        <p:nvSpPr>
          <p:cNvPr id="18446" name="Shape 212"/>
          <p:cNvSpPr>
            <a:spLocks noChangeArrowheads="1"/>
          </p:cNvSpPr>
          <p:nvPr>
            <p:custDataLst>
              <p:tags r:id="rId10"/>
            </p:custDataLst>
          </p:nvPr>
        </p:nvSpPr>
        <p:spPr bwMode="auto">
          <a:xfrm>
            <a:off x="748242" y="5496655"/>
            <a:ext cx="383118"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r>
              <a:rPr lang="en-US" altLang="zh-CN" sz="2500">
                <a:solidFill>
                  <a:srgbClr val="FFFFFF"/>
                </a:solidFill>
                <a:latin typeface="Impact" panose="020B0806030902050204" pitchFamily="34" charset="0"/>
                <a:ea typeface="Helvetica Light"/>
                <a:cs typeface="Helvetica Light"/>
                <a:sym typeface="Impact" panose="020B0806030902050204" pitchFamily="34" charset="0"/>
              </a:rPr>
              <a:t>04</a:t>
            </a:r>
            <a:endParaRPr lang="en-US" altLang="zh-CN" sz="2500">
              <a:solidFill>
                <a:srgbClr val="FFFFFF"/>
              </a:solidFill>
              <a:latin typeface="Impact" panose="020B0806030902050204" pitchFamily="34" charset="0"/>
              <a:ea typeface="Helvetica Light"/>
              <a:cs typeface="Helvetica Light"/>
              <a:sym typeface="Impact" panose="020B0806030902050204" pitchFamily="34" charset="0"/>
            </a:endParaRPr>
          </a:p>
        </p:txBody>
      </p:sp>
      <p:sp>
        <p:nvSpPr>
          <p:cNvPr id="18447" name="Shape 213"/>
          <p:cNvSpPr>
            <a:spLocks noChangeArrowheads="1"/>
          </p:cNvSpPr>
          <p:nvPr>
            <p:custDataLst>
              <p:tags r:id="rId11"/>
            </p:custDataLst>
          </p:nvPr>
        </p:nvSpPr>
        <p:spPr bwMode="auto">
          <a:xfrm>
            <a:off x="1281907" y="5319456"/>
            <a:ext cx="4138295"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l">
              <a:lnSpc>
                <a:spcPct val="100000"/>
              </a:lnSpc>
              <a:buClrTx/>
              <a:buSzTx/>
              <a:buFontTx/>
              <a:buNone/>
            </a:pPr>
            <a:r>
              <a:rPr lang="en-US" altLang="zh-CN" sz="2000" b="1" dirty="0">
                <a:latin typeface="Arial" panose="020B0604020202020204" pitchFamily="34" charset="0"/>
                <a:ea typeface="微软雅黑" panose="020B0503020204020204" charset="-122"/>
                <a:cs typeface="Arial" panose="020B0604020202020204" pitchFamily="34" charset="0"/>
                <a:sym typeface="+mn-ea"/>
              </a:rPr>
              <a:t>Intelligent Feilong </a:t>
            </a:r>
            <a:r>
              <a:rPr lang="en-US" altLang="zh-CN" sz="2000" b="1" dirty="0">
                <a:latin typeface="Arial" panose="020B0604020202020204" pitchFamily="34" charset="0"/>
                <a:ea typeface="微软雅黑" panose="020B0503020204020204" charset="-122"/>
                <a:cs typeface="Arial" panose="020B0604020202020204" pitchFamily="34" charset="0"/>
                <a:sym typeface="Adobe 黑体 Std R" panose="020B0400000000000000" pitchFamily="34" charset="-122"/>
              </a:rPr>
              <a:t>92M terry towel</a:t>
            </a:r>
            <a:endParaRPr lang="en-US" altLang="zh-CN" sz="2000" b="1" dirty="0">
              <a:latin typeface="Arial" panose="020B0604020202020204" pitchFamily="34" charset="0"/>
              <a:ea typeface="微软雅黑" panose="020B0503020204020204" charset="-122"/>
              <a:cs typeface="Arial" panose="020B0604020202020204" pitchFamily="34" charset="0"/>
              <a:sym typeface="Adobe 黑体 Std R" panose="020B0400000000000000" pitchFamily="34" charset="-122"/>
            </a:endParaRPr>
          </a:p>
          <a:p>
            <a:pPr algn="l">
              <a:lnSpc>
                <a:spcPct val="100000"/>
              </a:lnSpc>
              <a:buClrTx/>
              <a:buSzTx/>
              <a:buFontTx/>
              <a:buNone/>
            </a:pPr>
            <a:r>
              <a:rPr lang="en-US" altLang="zh-CN" sz="2000" b="1" dirty="0">
                <a:latin typeface="Arial" panose="020B0604020202020204" pitchFamily="34" charset="0"/>
                <a:ea typeface="微软雅黑" panose="020B0503020204020204" charset="-122"/>
                <a:cs typeface="Arial" panose="020B0604020202020204" pitchFamily="34" charset="0"/>
                <a:sym typeface="+mn-ea"/>
              </a:rPr>
              <a:t>Intelligent Feilong </a:t>
            </a:r>
            <a:r>
              <a:rPr lang="en-US" altLang="zh-CN" sz="2000" b="1" dirty="0">
                <a:latin typeface="Arial" panose="020B0604020202020204" pitchFamily="34" charset="0"/>
                <a:ea typeface="微软雅黑" panose="020B0503020204020204" charset="-122"/>
                <a:cs typeface="Arial" panose="020B0604020202020204" pitchFamily="34" charset="0"/>
                <a:sym typeface="Adobe 黑体 Std R" panose="020B0400000000000000" pitchFamily="34" charset="-122"/>
              </a:rPr>
              <a:t>92J jacquard</a:t>
            </a:r>
            <a:endParaRPr lang="en-US" altLang="zh-CN" sz="2000" b="1" dirty="0">
              <a:latin typeface="Arial" panose="020B0604020202020204" pitchFamily="34" charset="0"/>
              <a:ea typeface="微软雅黑" panose="020B0503020204020204" charset="-122"/>
              <a:cs typeface="Arial" panose="020B0604020202020204" pitchFamily="34" charset="0"/>
              <a:sym typeface="Adobe 黑体 Std R" panose="020B0400000000000000" pitchFamily="34" charset="-122"/>
            </a:endParaRPr>
          </a:p>
        </p:txBody>
      </p:sp>
      <p:sp>
        <p:nvSpPr>
          <p:cNvPr id="18448" name="Shape 215"/>
          <p:cNvSpPr>
            <a:spLocks noChangeShapeType="1"/>
          </p:cNvSpPr>
          <p:nvPr>
            <p:custDataLst>
              <p:tags r:id="rId12"/>
            </p:custDataLst>
          </p:nvPr>
        </p:nvSpPr>
        <p:spPr bwMode="auto">
          <a:xfrm flipV="1">
            <a:off x="5133975" y="5409069"/>
            <a:ext cx="0" cy="825363"/>
          </a:xfrm>
          <a:prstGeom prst="line">
            <a:avLst/>
          </a:prstGeom>
          <a:noFill/>
          <a:ln w="25400">
            <a:solidFill>
              <a:srgbClr val="53585F"/>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p>
        </p:txBody>
      </p:sp>
      <p:sp>
        <p:nvSpPr>
          <p:cNvPr id="18449" name="Shape 186"/>
          <p:cNvSpPr>
            <a:spLocks noChangeArrowheads="1"/>
          </p:cNvSpPr>
          <p:nvPr>
            <p:custDataLst>
              <p:tags r:id="rId13"/>
            </p:custDataLst>
          </p:nvPr>
        </p:nvSpPr>
        <p:spPr bwMode="auto">
          <a:xfrm>
            <a:off x="1004094" y="3677786"/>
            <a:ext cx="169863" cy="921544"/>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endParaRPr lang="zh-CN" altLang="en-US" sz="1600">
              <a:solidFill>
                <a:srgbClr val="FFFFFF"/>
              </a:solidFill>
              <a:latin typeface="Helvetica Light"/>
              <a:ea typeface="Helvetica Light"/>
              <a:cs typeface="Helvetica Light"/>
              <a:sym typeface="Helvetica Light"/>
            </a:endParaRPr>
          </a:p>
        </p:txBody>
      </p:sp>
      <p:sp>
        <p:nvSpPr>
          <p:cNvPr id="2" name="Shape 187"/>
          <p:cNvSpPr/>
          <p:nvPr>
            <p:custDataLst>
              <p:tags r:id="rId14"/>
            </p:custDataLst>
          </p:nvPr>
        </p:nvSpPr>
        <p:spPr>
          <a:xfrm>
            <a:off x="638175" y="3825423"/>
            <a:ext cx="616744" cy="617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767D7"/>
          </a:solidFill>
          <a:ln w="12700">
            <a:miter lim="400000"/>
          </a:ln>
          <a:effectLst>
            <a:outerShdw blurRad="25400" dist="38100" dir="5249647" rotWithShape="0">
              <a:srgbClr val="000000">
                <a:alpha val="50000"/>
              </a:srgbClr>
            </a:outerShdw>
          </a:effectLst>
        </p:spPr>
        <p:txBody>
          <a:bodyPr tIns="45720" bIns="45720" anchor="ctr"/>
          <a:lstStyle/>
          <a:p>
            <a:pPr algn="ctr" defTabSz="457200">
              <a:defRPr/>
            </a:pPr>
            <a:endParaRPr lang="zh-CN" altLang="en-US">
              <a:solidFill>
                <a:srgbClr val="FFFFFF"/>
              </a:solidFill>
              <a:latin typeface="Calibri" panose="020F0502020204030204" pitchFamily="34" charset="0"/>
              <a:ea typeface="Helvetica Light"/>
              <a:sym typeface="Calibri" panose="020F0502020204030204" pitchFamily="34" charset="0"/>
            </a:endParaRPr>
          </a:p>
        </p:txBody>
      </p:sp>
      <p:sp>
        <p:nvSpPr>
          <p:cNvPr id="18451" name="Shape 188"/>
          <p:cNvSpPr>
            <a:spLocks noChangeArrowheads="1"/>
          </p:cNvSpPr>
          <p:nvPr>
            <p:custDataLst>
              <p:tags r:id="rId15"/>
            </p:custDataLst>
          </p:nvPr>
        </p:nvSpPr>
        <p:spPr bwMode="auto">
          <a:xfrm>
            <a:off x="749782" y="3916184"/>
            <a:ext cx="392736"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r>
              <a:rPr lang="en-US" altLang="zh-CN" sz="2500">
                <a:solidFill>
                  <a:srgbClr val="FFFFFF"/>
                </a:solidFill>
                <a:latin typeface="Impact" panose="020B0806030902050204" pitchFamily="34" charset="0"/>
                <a:ea typeface="Helvetica Light"/>
                <a:cs typeface="Helvetica Light"/>
                <a:sym typeface="Impact" panose="020B0806030902050204" pitchFamily="34" charset="0"/>
              </a:rPr>
              <a:t>03</a:t>
            </a:r>
            <a:endParaRPr lang="en-US" altLang="zh-CN" sz="2500">
              <a:solidFill>
                <a:srgbClr val="FFFFFF"/>
              </a:solidFill>
              <a:latin typeface="Impact" panose="020B0806030902050204" pitchFamily="34" charset="0"/>
              <a:ea typeface="Helvetica Light"/>
              <a:cs typeface="Helvetica Light"/>
              <a:sym typeface="Impact" panose="020B0806030902050204" pitchFamily="34" charset="0"/>
            </a:endParaRPr>
          </a:p>
        </p:txBody>
      </p:sp>
      <p:sp>
        <p:nvSpPr>
          <p:cNvPr id="18452" name="Shape 189"/>
          <p:cNvSpPr>
            <a:spLocks noChangeArrowheads="1"/>
          </p:cNvSpPr>
          <p:nvPr>
            <p:custDataLst>
              <p:tags r:id="rId16"/>
            </p:custDataLst>
          </p:nvPr>
        </p:nvSpPr>
        <p:spPr bwMode="auto">
          <a:xfrm>
            <a:off x="1340644" y="3953932"/>
            <a:ext cx="3687280" cy="35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l">
              <a:lnSpc>
                <a:spcPct val="100000"/>
              </a:lnSpc>
              <a:buClrTx/>
              <a:buSzTx/>
              <a:buFontTx/>
              <a:buNone/>
            </a:pPr>
            <a:r>
              <a:rPr lang="en-US" altLang="zh-CN" sz="2000" b="1" dirty="0">
                <a:latin typeface="Arial" panose="020B0604020202020204" pitchFamily="34" charset="0"/>
                <a:ea typeface="微软雅黑" panose="020B0503020204020204" charset="-122"/>
                <a:cs typeface="Arial" panose="020B0604020202020204" pitchFamily="34" charset="0"/>
                <a:sym typeface="+mn-ea"/>
              </a:rPr>
              <a:t>Intelligent Feilong </a:t>
            </a:r>
            <a:r>
              <a:rPr lang="en-US" altLang="zh-CN" sz="2000" b="1" dirty="0">
                <a:latin typeface="Arial" panose="020B0604020202020204" pitchFamily="34" charset="0"/>
                <a:ea typeface="微软雅黑" panose="020B0503020204020204" charset="-122"/>
                <a:cs typeface="Arial" panose="020B0604020202020204" pitchFamily="34" charset="0"/>
                <a:sym typeface="Adobe 黑体 Std R" panose="020B0400000000000000" pitchFamily="34" charset="-122"/>
              </a:rPr>
              <a:t>90 model</a:t>
            </a:r>
            <a:endParaRPr lang="en-US" altLang="zh-CN" sz="2000" b="1" dirty="0">
              <a:latin typeface="Arial" panose="020B0604020202020204" pitchFamily="34" charset="0"/>
              <a:ea typeface="微软雅黑" panose="020B0503020204020204" charset="-122"/>
              <a:cs typeface="Arial" panose="020B0604020202020204" pitchFamily="34" charset="0"/>
              <a:sym typeface="Adobe 黑体 Std R" panose="020B0400000000000000" pitchFamily="34" charset="-122"/>
            </a:endParaRPr>
          </a:p>
        </p:txBody>
      </p:sp>
      <p:sp>
        <p:nvSpPr>
          <p:cNvPr id="18453" name="Shape 191"/>
          <p:cNvSpPr>
            <a:spLocks noChangeShapeType="1"/>
          </p:cNvSpPr>
          <p:nvPr>
            <p:custDataLst>
              <p:tags r:id="rId17"/>
            </p:custDataLst>
          </p:nvPr>
        </p:nvSpPr>
        <p:spPr bwMode="auto">
          <a:xfrm flipV="1">
            <a:off x="5133975" y="3828598"/>
            <a:ext cx="6350" cy="770732"/>
          </a:xfrm>
          <a:prstGeom prst="line">
            <a:avLst/>
          </a:prstGeom>
          <a:noFill/>
          <a:ln w="25400">
            <a:solidFill>
              <a:srgbClr val="53585F"/>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p>
        </p:txBody>
      </p:sp>
      <p:sp>
        <p:nvSpPr>
          <p:cNvPr id="35" name="标题 1"/>
          <p:cNvSpPr txBox="1"/>
          <p:nvPr/>
        </p:nvSpPr>
        <p:spPr>
          <a:xfrm>
            <a:off x="407754" y="248999"/>
            <a:ext cx="10954459" cy="796011"/>
          </a:xfrm>
          <a:prstGeom prst="rect">
            <a:avLst/>
          </a:prstGeom>
        </p:spPr>
        <p:txBody>
          <a:bodyPr/>
          <a:lstStyle>
            <a:lvl1pPr algn="l" defTabSz="385445" rtl="0" eaLnBrk="1" latinLnBrk="0" hangingPunct="1">
              <a:lnSpc>
                <a:spcPct val="90000"/>
              </a:lnSpc>
              <a:spcBef>
                <a:spcPct val="0"/>
              </a:spcBef>
              <a:buNone/>
              <a:defRPr sz="3600" b="1" kern="1200">
                <a:solidFill>
                  <a:schemeClr val="accent1"/>
                </a:solidFill>
                <a:effectLst/>
                <a:latin typeface="+mj-lt"/>
                <a:ea typeface="+mj-ea"/>
                <a:cs typeface="+mj-cs"/>
              </a:defRPr>
            </a:lvl1pPr>
          </a:lstStyle>
          <a:p>
            <a:r>
              <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rPr>
              <a:t>Product series</a:t>
            </a:r>
            <a:endPar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endParaRPr>
          </a:p>
        </p:txBody>
      </p:sp>
      <p:pic>
        <p:nvPicPr>
          <p:cNvPr id="5" name="图片 4"/>
          <p:cNvPicPr>
            <a:picLocks noChangeAspect="1"/>
          </p:cNvPicPr>
          <p:nvPr/>
        </p:nvPicPr>
        <p:blipFill rotWithShape="1">
          <a:blip r:embed="rId18" cstate="print">
            <a:extLst>
              <a:ext uri="{28A0092B-C50C-407E-A947-70E740481C1C}">
                <a14:useLocalDpi xmlns:a14="http://schemas.microsoft.com/office/drawing/2010/main" val="0"/>
              </a:ext>
            </a:extLst>
          </a:blip>
          <a:srcRect l="30960" t="45206" r="23416" b="45270"/>
          <a:stretch>
            <a:fillRect/>
          </a:stretch>
        </p:blipFill>
        <p:spPr>
          <a:xfrm>
            <a:off x="5327697" y="1076446"/>
            <a:ext cx="2808786" cy="829367"/>
          </a:xfrm>
          <a:prstGeom prst="rect">
            <a:avLst/>
          </a:prstGeom>
        </p:spPr>
      </p:pic>
      <p:pic>
        <p:nvPicPr>
          <p:cNvPr id="6" name="图片 5"/>
          <p:cNvPicPr>
            <a:picLocks noChangeAspect="1"/>
          </p:cNvPicPr>
          <p:nvPr/>
        </p:nvPicPr>
        <p:blipFill rotWithShape="1">
          <a:blip r:embed="rId19" cstate="print">
            <a:extLst>
              <a:ext uri="{28A0092B-C50C-407E-A947-70E740481C1C}">
                <a14:useLocalDpi xmlns:a14="http://schemas.microsoft.com/office/drawing/2010/main" val="0"/>
              </a:ext>
            </a:extLst>
          </a:blip>
          <a:srcRect l="35990" t="43682" r="36528" b="43746"/>
          <a:stretch>
            <a:fillRect/>
          </a:stretch>
        </p:blipFill>
        <p:spPr>
          <a:xfrm>
            <a:off x="9168656" y="1045181"/>
            <a:ext cx="1786268" cy="1155820"/>
          </a:xfrm>
          <a:prstGeom prst="rect">
            <a:avLst/>
          </a:prstGeom>
        </p:spPr>
      </p:pic>
      <p:pic>
        <p:nvPicPr>
          <p:cNvPr id="7" name="图片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36483" y="2386286"/>
            <a:ext cx="2610034" cy="873282"/>
          </a:xfrm>
          <a:prstGeom prst="rect">
            <a:avLst/>
          </a:prstGeom>
        </p:spPr>
      </p:pic>
      <p:pic>
        <p:nvPicPr>
          <p:cNvPr id="8" name="图片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436483" y="3576672"/>
            <a:ext cx="2573140" cy="1022658"/>
          </a:xfrm>
          <a:prstGeom prst="rect">
            <a:avLst/>
          </a:prstGeom>
        </p:spPr>
      </p:pic>
      <p:pic>
        <p:nvPicPr>
          <p:cNvPr id="9" name="图片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852408" y="5090951"/>
            <a:ext cx="2633472" cy="1170432"/>
          </a:xfrm>
          <a:prstGeom prst="rect">
            <a:avLst/>
          </a:prstGeom>
        </p:spPr>
      </p:pic>
      <p:pic>
        <p:nvPicPr>
          <p:cNvPr id="11" name="图片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347055" y="5216029"/>
            <a:ext cx="1781510" cy="1117857"/>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1"/>
          <p:cNvSpPr txBox="1"/>
          <p:nvPr/>
        </p:nvSpPr>
        <p:spPr>
          <a:xfrm>
            <a:off x="407754" y="248999"/>
            <a:ext cx="10954459" cy="796011"/>
          </a:xfrm>
          <a:prstGeom prst="rect">
            <a:avLst/>
          </a:prstGeom>
        </p:spPr>
        <p:txBody>
          <a:bodyPr/>
          <a:lstStyle>
            <a:lvl1pPr algn="l" defTabSz="385445" rtl="0" eaLnBrk="1" latinLnBrk="0" hangingPunct="1">
              <a:lnSpc>
                <a:spcPct val="90000"/>
              </a:lnSpc>
              <a:spcBef>
                <a:spcPct val="0"/>
              </a:spcBef>
              <a:buNone/>
              <a:defRPr sz="3600" b="1" kern="1200">
                <a:solidFill>
                  <a:schemeClr val="accent1"/>
                </a:solidFill>
                <a:effectLst/>
                <a:latin typeface="+mj-lt"/>
                <a:ea typeface="+mj-ea"/>
                <a:cs typeface="+mj-cs"/>
              </a:defRPr>
            </a:lvl1pPr>
          </a:lstStyle>
          <a:p>
            <a:r>
              <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rPr>
              <a:t>M</a:t>
            </a:r>
            <a:r>
              <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rPr>
              <a:t>ain features of intelligent loom:</a:t>
            </a:r>
            <a:endPar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endParaRPr>
          </a:p>
        </p:txBody>
      </p:sp>
      <p:graphicFrame>
        <p:nvGraphicFramePr>
          <p:cNvPr id="3" name="表格 2"/>
          <p:cNvGraphicFramePr>
            <a:graphicFrameLocks noGrp="1"/>
          </p:cNvGraphicFramePr>
          <p:nvPr/>
        </p:nvGraphicFramePr>
        <p:xfrm>
          <a:off x="591390" y="1367482"/>
          <a:ext cx="11175040" cy="5584190"/>
        </p:xfrm>
        <a:graphic>
          <a:graphicData uri="http://schemas.openxmlformats.org/drawingml/2006/table">
            <a:tbl>
              <a:tblPr firstRow="1" bandRow="1">
                <a:tableStyleId>{5C22544A-7EE6-4342-B048-85BDC9FD1C3A}</a:tableStyleId>
              </a:tblPr>
              <a:tblGrid>
                <a:gridCol w="820420"/>
                <a:gridCol w="1800602"/>
                <a:gridCol w="4122420"/>
                <a:gridCol w="4431598"/>
              </a:tblGrid>
              <a:tr h="453526">
                <a:tc>
                  <a:txBody>
                    <a:bodyPr/>
                    <a:lstStyle/>
                    <a:p>
                      <a:pPr algn="ctr"/>
                      <a:r>
                        <a:rPr lang="en-US" altLang="zh-CN" sz="1600" dirty="0">
                          <a:latin typeface="Arial" panose="020B0604020202020204" pitchFamily="34" charset="0"/>
                          <a:ea typeface="黑体" panose="02010609060101010101" pitchFamily="49" charset="-122"/>
                          <a:cs typeface="Arial" panose="020B0604020202020204" pitchFamily="34" charset="0"/>
                        </a:rPr>
                        <a:t>Seq.</a:t>
                      </a:r>
                      <a:endParaRPr lang="en-US" altLang="zh-CN" sz="16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Item</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Intelligent loom</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Traditional loom</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591820">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1</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driving way</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l"/>
                      <a:r>
                        <a:rPr lang="en-US" altLang="zh-CN" sz="1600" dirty="0" smtClean="0">
                          <a:latin typeface="Arial" panose="020B0604020202020204" pitchFamily="34" charset="0"/>
                          <a:ea typeface="黑体" panose="02010609060101010101" pitchFamily="49" charset="-122"/>
                          <a:cs typeface="Arial" panose="020B0604020202020204" pitchFamily="34" charset="0"/>
                        </a:rPr>
                        <a:t>direct driving</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r>
                        <a:rPr sz="1600" dirty="0" smtClean="0">
                          <a:latin typeface="Arial" panose="020B0604020202020204" pitchFamily="34" charset="0"/>
                          <a:ea typeface="黑体" panose="02010609060101010101" pitchFamily="49" charset="-122"/>
                          <a:cs typeface="Arial" panose="020B0604020202020204" pitchFamily="34" charset="0"/>
                        </a:rPr>
                        <a:t>Asynchronous motors, flywheels, belts, pulleys, main clutches (starting and braking)</a:t>
                      </a:r>
                      <a:endParaRPr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370840">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2</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600" dirty="0" smtClean="0">
                          <a:latin typeface="Arial" panose="020B0604020202020204" pitchFamily="34" charset="0"/>
                          <a:ea typeface="黑体" panose="02010609060101010101" pitchFamily="49" charset="-122"/>
                          <a:cs typeface="Arial" panose="020B0604020202020204" pitchFamily="34" charset="0"/>
                        </a:rPr>
                        <a:t>Energy consumption</a:t>
                      </a:r>
                      <a:endParaRPr lang="zh-CN" altLang="en-US"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marL="0" marR="0" indent="0" algn="l" defTabSz="385445" rtl="0" eaLnBrk="1" fontAlgn="auto" latinLnBrk="0" hangingPunct="1">
                        <a:lnSpc>
                          <a:spcPct val="100000"/>
                        </a:lnSpc>
                        <a:spcBef>
                          <a:spcPts val="0"/>
                        </a:spcBef>
                        <a:spcAft>
                          <a:spcPts val="0"/>
                        </a:spcAft>
                        <a:buClrTx/>
                        <a:buSzTx/>
                        <a:buFontTx/>
                        <a:buNone/>
                        <a:defRPr/>
                      </a:pPr>
                      <a:r>
                        <a:rPr sz="1600" dirty="0" smtClean="0">
                          <a:latin typeface="Arial" panose="020B0604020202020204" pitchFamily="34" charset="0"/>
                          <a:ea typeface="黑体" panose="02010609060101010101" pitchFamily="49" charset="-122"/>
                          <a:cs typeface="Arial" panose="020B0604020202020204" pitchFamily="34" charset="0"/>
                        </a:rPr>
                        <a:t>Energy saving of 20%, output torque according to the actual load</a:t>
                      </a:r>
                      <a:endParaRPr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Energy dissipation, constant torque output</a:t>
                      </a:r>
                      <a:endParaRPr lang="zh-CN" altLang="en-US"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370840">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3</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600" dirty="0" smtClean="0">
                          <a:latin typeface="Arial" panose="020B0604020202020204" pitchFamily="34" charset="0"/>
                          <a:ea typeface="黑体" panose="02010609060101010101" pitchFamily="49" charset="-122"/>
                          <a:cs typeface="Arial" panose="020B0604020202020204" pitchFamily="34" charset="0"/>
                        </a:rPr>
                        <a:t>Brake </a:t>
                      </a:r>
                      <a:r>
                        <a:rPr lang="en-US" altLang="zh-CN" sz="1600" dirty="0" smtClean="0">
                          <a:latin typeface="Arial" panose="020B0604020202020204" pitchFamily="34" charset="0"/>
                          <a:ea typeface="黑体" panose="02010609060101010101" pitchFamily="49" charset="-122"/>
                          <a:cs typeface="Arial" panose="020B0604020202020204" pitchFamily="34" charset="0"/>
                        </a:rPr>
                        <a:t>way</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l"/>
                      <a:r>
                        <a:rPr lang="zh-CN" altLang="en-US" sz="1600" dirty="0" smtClean="0">
                          <a:latin typeface="Arial" panose="020B0604020202020204" pitchFamily="34" charset="0"/>
                          <a:ea typeface="黑体" panose="02010609060101010101" pitchFamily="49" charset="-122"/>
                          <a:cs typeface="Arial" panose="020B0604020202020204" pitchFamily="34" charset="0"/>
                        </a:rPr>
                        <a:t>Cut off the power supply and brake against the electric potential</a:t>
                      </a:r>
                      <a:endParaRPr lang="zh-CN" altLang="en-US"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Clutch brakes</a:t>
                      </a:r>
                      <a:endParaRPr lang="zh-CN" altLang="en-US"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370840">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4</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Speed</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l"/>
                      <a:r>
                        <a:rPr lang="zh-CN" altLang="en-US" sz="1600" dirty="0" smtClean="0">
                          <a:latin typeface="Arial" panose="020B0604020202020204" pitchFamily="34" charset="0"/>
                          <a:ea typeface="黑体" panose="02010609060101010101" pitchFamily="49" charset="-122"/>
                          <a:cs typeface="Arial" panose="020B0604020202020204" pitchFamily="34" charset="0"/>
                        </a:rPr>
                        <a:t>Set the speed digitally</a:t>
                      </a:r>
                      <a:endParaRPr lang="zh-CN" altLang="en-US"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Replace the pulley to change the speed</a:t>
                      </a:r>
                      <a:endParaRPr lang="zh-CN" altLang="en-US"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370840">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5</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Stepping running</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l"/>
                      <a:r>
                        <a:rPr lang="zh-CN" altLang="en-US" sz="1600" dirty="0" smtClean="0">
                          <a:latin typeface="Arial" panose="020B0604020202020204" pitchFamily="34" charset="0"/>
                          <a:ea typeface="黑体" panose="02010609060101010101" pitchFamily="49" charset="-122"/>
                          <a:cs typeface="Arial" panose="020B0604020202020204" pitchFamily="34" charset="0"/>
                        </a:rPr>
                        <a:t>Program setting, automatic slow train</a:t>
                      </a:r>
                      <a:endParaRPr lang="zh-CN" altLang="en-US"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r>
                        <a:rPr sz="1600" dirty="0" smtClean="0">
                          <a:latin typeface="Arial" panose="020B0604020202020204" pitchFamily="34" charset="0"/>
                          <a:ea typeface="黑体" panose="02010609060101010101" pitchFamily="49" charset="-122"/>
                          <a:cs typeface="Arial" panose="020B0604020202020204" pitchFamily="34" charset="0"/>
                        </a:rPr>
                        <a:t>The addition of a slow motor, a slow mechanism, and a slow clutch can be realized</a:t>
                      </a:r>
                      <a:endParaRPr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370840">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6</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weaving way</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l"/>
                      <a:r>
                        <a:rPr lang="zh-CN" altLang="en-US" sz="1600" dirty="0" smtClean="0">
                          <a:latin typeface="Arial" panose="020B0604020202020204" pitchFamily="34" charset="0"/>
                          <a:ea typeface="黑体" panose="02010609060101010101" pitchFamily="49" charset="-122"/>
                          <a:cs typeface="Arial" panose="020B0604020202020204" pitchFamily="34" charset="0"/>
                        </a:rPr>
                        <a:t>Variable speed weaving, different strength of weft yarn with different weaving speed, to reduce the weft break rate to a minimum</a:t>
                      </a:r>
                      <a:endParaRPr lang="zh-CN" altLang="en-US"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For weft yarns of different strengths, only the same speed can be weaved, and the weft break rate is high</a:t>
                      </a:r>
                      <a:endParaRPr lang="zh-CN" altLang="en-US"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370840">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7</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600" dirty="0" smtClean="0">
                          <a:latin typeface="Arial" panose="020B0604020202020204" pitchFamily="34" charset="0"/>
                          <a:ea typeface="黑体" panose="02010609060101010101" pitchFamily="49" charset="-122"/>
                          <a:cs typeface="Arial" panose="020B0604020202020204" pitchFamily="34" charset="0"/>
                        </a:rPr>
                        <a:t>Starting and braking times</a:t>
                      </a:r>
                      <a:endParaRPr lang="zh-CN" altLang="en-US"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l"/>
                      <a:r>
                        <a:rPr sz="1600" dirty="0" smtClean="0">
                          <a:latin typeface="Arial" panose="020B0604020202020204" pitchFamily="34" charset="0"/>
                          <a:ea typeface="黑体" panose="02010609060101010101" pitchFamily="49" charset="-122"/>
                          <a:cs typeface="Arial" panose="020B0604020202020204" pitchFamily="34" charset="0"/>
                        </a:rPr>
                        <a:t>Reach normal speed or from normal speed to stop about 150°</a:t>
                      </a:r>
                      <a:endParaRPr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r>
                        <a:rPr sz="1600" dirty="0" smtClean="0">
                          <a:latin typeface="Arial" panose="020B0604020202020204" pitchFamily="34" charset="0"/>
                          <a:ea typeface="黑体" panose="02010609060101010101" pitchFamily="49" charset="-122"/>
                          <a:cs typeface="Arial" panose="020B0604020202020204" pitchFamily="34" charset="0"/>
                        </a:rPr>
                        <a:t>More than 360°</a:t>
                      </a:r>
                      <a:endParaRPr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370840">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8</a:t>
                      </a:r>
                      <a:endParaRPr lang="en-US" altLang="zh-CN"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600" dirty="0" smtClean="0">
                          <a:latin typeface="Arial" panose="020B0604020202020204" pitchFamily="34" charset="0"/>
                          <a:ea typeface="黑体" panose="02010609060101010101" pitchFamily="49" charset="-122"/>
                          <a:cs typeface="Arial" panose="020B0604020202020204" pitchFamily="34" charset="0"/>
                        </a:rPr>
                        <a:t>Problem</a:t>
                      </a:r>
                      <a:r>
                        <a:rPr lang="zh-CN" altLang="en-US" sz="1600" dirty="0" smtClean="0">
                          <a:latin typeface="Arial" panose="020B0604020202020204" pitchFamily="34" charset="0"/>
                          <a:ea typeface="黑体" panose="02010609060101010101" pitchFamily="49" charset="-122"/>
                          <a:cs typeface="Arial" panose="020B0604020202020204" pitchFamily="34" charset="0"/>
                        </a:rPr>
                        <a:t> rate</a:t>
                      </a:r>
                      <a:endParaRPr lang="zh-CN" altLang="en-US"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l"/>
                      <a:r>
                        <a:rPr lang="zh-CN" altLang="en-US" sz="1600" dirty="0" smtClean="0">
                          <a:latin typeface="Arial" panose="020B0604020202020204" pitchFamily="34" charset="0"/>
                          <a:ea typeface="黑体" panose="02010609060101010101" pitchFamily="49" charset="-122"/>
                          <a:cs typeface="Arial" panose="020B0604020202020204" pitchFamily="34" charset="0"/>
                        </a:rPr>
                        <a:t>Rarely</a:t>
                      </a:r>
                      <a:endParaRPr lang="zh-CN" altLang="en-US"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There are many sources of faults, and it is easy to fail</a:t>
                      </a:r>
                      <a:endParaRPr lang="zh-CN" altLang="en-US" sz="1600" dirty="0" smtClean="0">
                        <a:latin typeface="Arial" panose="020B0604020202020204" pitchFamily="34" charset="0"/>
                        <a:ea typeface="黑体" panose="02010609060101010101" pitchFamily="49" charset="-122"/>
                        <a:cs typeface="Arial" panose="020B0604020202020204" pitchFamily="34" charset="0"/>
                      </a:endParaRPr>
                    </a:p>
                  </a:txBody>
                  <a:tcPr anchor="ctr"/>
                </a:tc>
              </a:tr>
            </a:tbl>
          </a:graphicData>
        </a:graphic>
      </p:graphicFrame>
      <p:sp>
        <p:nvSpPr>
          <p:cNvPr id="4" name="文本框 3"/>
          <p:cNvSpPr txBox="1"/>
          <p:nvPr/>
        </p:nvSpPr>
        <p:spPr>
          <a:xfrm>
            <a:off x="500331" y="967372"/>
            <a:ext cx="7168515" cy="368300"/>
          </a:xfrm>
          <a:prstGeom prst="rect">
            <a:avLst/>
          </a:prstGeom>
          <a:noFill/>
        </p:spPr>
        <p:txBody>
          <a:bodyPr wrap="none" rtlCol="0">
            <a:spAutoFit/>
          </a:bodyPr>
          <a:lstStyle/>
          <a:p>
            <a:pPr algn="l"/>
            <a:r>
              <a:rPr lang="zh-CN" altLang="en-US" sz="1800" b="1" i="1" dirty="0">
                <a:latin typeface="Arial Black" panose="020B0A04020102020204" charset="0"/>
                <a:ea typeface="黑体" panose="02010609060101010101" pitchFamily="49" charset="-122"/>
                <a:cs typeface="Arial Black" panose="020B0A04020102020204" charset="0"/>
              </a:rPr>
              <a:t>1.</a:t>
            </a:r>
            <a:r>
              <a:rPr lang="zh-CN" altLang="en-US" sz="1800" b="1" i="1" dirty="0">
                <a:latin typeface="Arial Black" panose="020B0A04020102020204" charset="0"/>
                <a:ea typeface="黑体" panose="02010609060101010101" pitchFamily="49" charset="-122"/>
                <a:cs typeface="Arial Black" panose="020B0A04020102020204" charset="0"/>
              </a:rPr>
              <a:t>The intelligence of the main transmission mechanism</a:t>
            </a:r>
            <a:endParaRPr lang="zh-CN" altLang="en-US" sz="1800" b="1" i="1" dirty="0">
              <a:latin typeface="Arial Black" panose="020B0A04020102020204" charset="0"/>
              <a:ea typeface="黑体" panose="02010609060101010101" pitchFamily="49" charset="-122"/>
              <a:cs typeface="Arial Black" panose="020B0A04020102020204"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1"/>
          <p:cNvSpPr txBox="1"/>
          <p:nvPr/>
        </p:nvSpPr>
        <p:spPr>
          <a:xfrm>
            <a:off x="407754" y="248999"/>
            <a:ext cx="10954459" cy="796011"/>
          </a:xfrm>
          <a:prstGeom prst="rect">
            <a:avLst/>
          </a:prstGeom>
        </p:spPr>
        <p:txBody>
          <a:bodyPr/>
          <a:lstStyle>
            <a:lvl1pPr algn="l" defTabSz="385445" rtl="0" eaLnBrk="1" latinLnBrk="0" hangingPunct="1">
              <a:lnSpc>
                <a:spcPct val="90000"/>
              </a:lnSpc>
              <a:spcBef>
                <a:spcPct val="0"/>
              </a:spcBef>
              <a:buNone/>
              <a:defRPr sz="3600" b="1" kern="1200">
                <a:solidFill>
                  <a:schemeClr val="accent1"/>
                </a:solidFill>
                <a:effectLst/>
                <a:latin typeface="+mj-lt"/>
                <a:ea typeface="+mj-ea"/>
                <a:cs typeface="+mj-cs"/>
              </a:defRPr>
            </a:lvl1pPr>
          </a:lstStyle>
          <a:p>
            <a:r>
              <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sym typeface="+mn-ea"/>
              </a:rPr>
              <a:t>Main features of intelligent loom:</a:t>
            </a:r>
            <a:endPar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endParaRPr>
          </a:p>
        </p:txBody>
      </p:sp>
      <p:graphicFrame>
        <p:nvGraphicFramePr>
          <p:cNvPr id="3" name="表格 2"/>
          <p:cNvGraphicFramePr>
            <a:graphicFrameLocks noGrp="1"/>
          </p:cNvGraphicFramePr>
          <p:nvPr/>
        </p:nvGraphicFramePr>
        <p:xfrm>
          <a:off x="937671" y="1747044"/>
          <a:ext cx="10773410" cy="3625850"/>
        </p:xfrm>
        <a:graphic>
          <a:graphicData uri="http://schemas.openxmlformats.org/drawingml/2006/table">
            <a:tbl>
              <a:tblPr firstRow="1" bandRow="1">
                <a:tableStyleId>{5C22544A-7EE6-4342-B048-85BDC9FD1C3A}</a:tableStyleId>
              </a:tblPr>
              <a:tblGrid>
                <a:gridCol w="820176"/>
                <a:gridCol w="2046605"/>
                <a:gridCol w="2709716"/>
                <a:gridCol w="5196840"/>
              </a:tblGrid>
              <a:tr h="599341">
                <a:tc>
                  <a:txBody>
                    <a:bodyPr/>
                    <a:lstStyle/>
                    <a:p>
                      <a:pPr algn="ctr"/>
                      <a:r>
                        <a:rPr lang="en-US" altLang="zh-CN" sz="2000" dirty="0">
                          <a:latin typeface="黑体" panose="02010609060101010101" pitchFamily="49" charset="-122"/>
                          <a:ea typeface="黑体" panose="02010609060101010101" pitchFamily="49" charset="-122"/>
                        </a:rPr>
                        <a:t>Seq.</a:t>
                      </a:r>
                      <a:endParaRPr lang="en-US" altLang="zh-CN" sz="2000" dirty="0">
                        <a:latin typeface="黑体" panose="02010609060101010101" pitchFamily="49" charset="-122"/>
                        <a:ea typeface="黑体" panose="02010609060101010101" pitchFamily="49" charset="-122"/>
                      </a:endParaRPr>
                    </a:p>
                  </a:txBody>
                  <a:tcPr anchor="ctr"/>
                </a:tc>
                <a:tc>
                  <a:txBody>
                    <a:bodyPr/>
                    <a:lstStyle/>
                    <a:p>
                      <a:pPr algn="ctr"/>
                      <a:r>
                        <a:rPr lang="en-US" altLang="zh-CN" sz="2000" dirty="0" smtClean="0">
                          <a:latin typeface="黑体" panose="02010609060101010101" pitchFamily="49" charset="-122"/>
                          <a:ea typeface="黑体" panose="02010609060101010101" pitchFamily="49" charset="-122"/>
                        </a:rPr>
                        <a:t>Item</a:t>
                      </a:r>
                      <a:endParaRPr lang="en-US" altLang="zh-CN" sz="2000" dirty="0" smtClean="0">
                        <a:latin typeface="黑体" panose="02010609060101010101" pitchFamily="49" charset="-122"/>
                        <a:ea typeface="黑体" panose="02010609060101010101" pitchFamily="49" charset="-122"/>
                      </a:endParaRPr>
                    </a:p>
                  </a:txBody>
                  <a:tcPr anchor="ctr"/>
                </a:tc>
                <a:tc>
                  <a:txBody>
                    <a:bodyPr/>
                    <a:lstStyle/>
                    <a:p>
                      <a:pPr algn="ctr"/>
                      <a:r>
                        <a:rPr lang="en-US" altLang="zh-CN" sz="2000" dirty="0" smtClean="0">
                          <a:latin typeface="黑体" panose="02010609060101010101" pitchFamily="49" charset="-122"/>
                          <a:ea typeface="黑体" panose="02010609060101010101" pitchFamily="49" charset="-122"/>
                          <a:sym typeface="+mn-ea"/>
                        </a:rPr>
                        <a:t>Intelligent loom</a:t>
                      </a:r>
                      <a:endParaRPr lang="zh-CN" altLang="en-US" sz="2000" dirty="0">
                        <a:latin typeface="黑体" panose="02010609060101010101" pitchFamily="49" charset="-122"/>
                        <a:ea typeface="黑体" panose="02010609060101010101" pitchFamily="49" charset="-122"/>
                      </a:endParaRPr>
                    </a:p>
                  </a:txBody>
                  <a:tcPr anchor="ctr"/>
                </a:tc>
                <a:tc>
                  <a:txBody>
                    <a:bodyPr/>
                    <a:lstStyle/>
                    <a:p>
                      <a:pPr algn="ctr"/>
                      <a:r>
                        <a:rPr lang="en-US" altLang="zh-CN" sz="2000" dirty="0" smtClean="0">
                          <a:latin typeface="黑体" panose="02010609060101010101" pitchFamily="49" charset="-122"/>
                          <a:ea typeface="黑体" panose="02010609060101010101" pitchFamily="49" charset="-122"/>
                          <a:sym typeface="+mn-ea"/>
                        </a:rPr>
                        <a:t>Traditional loom</a:t>
                      </a:r>
                      <a:endParaRPr lang="zh-CN" altLang="en-US" sz="2000" dirty="0">
                        <a:latin typeface="黑体" panose="02010609060101010101" pitchFamily="49" charset="-122"/>
                        <a:ea typeface="黑体" panose="02010609060101010101" pitchFamily="49" charset="-122"/>
                      </a:endParaRPr>
                    </a:p>
                  </a:txBody>
                  <a:tcPr anchor="ctr"/>
                </a:tc>
              </a:tr>
              <a:tr h="598789">
                <a:tc>
                  <a:txBody>
                    <a:bodyPr/>
                    <a:lstStyle/>
                    <a:p>
                      <a:pPr algn="ctr"/>
                      <a:endParaRPr lang="zh-CN" altLang="en-US" sz="18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endParaRPr lang="zh-CN" altLang="en-US" sz="18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Electronic take-up</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Mechanical coiling</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1071334">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1</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Weft density setting</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Digital settings</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l"/>
                      <a:r>
                        <a:rPr lang="zh-CN" altLang="en-US" sz="1800" dirty="0" smtClean="0">
                          <a:latin typeface="Arial" panose="020B0604020202020204" pitchFamily="34" charset="0"/>
                          <a:ea typeface="黑体" panose="02010609060101010101" pitchFamily="49" charset="-122"/>
                          <a:cs typeface="Arial" panose="020B0604020202020204" pitchFamily="34" charset="0"/>
                        </a:rPr>
                        <a:t>First, calculate the transmission ratio, the number of teeth, check the table, and replace the number of teeth to determine the approximate weft density</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598789">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2</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Weaving characteristics</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marL="0" marR="0" indent="0" algn="ctr" defTabSz="385445" rtl="0" eaLnBrk="1" fontAlgn="auto" latinLnBrk="0" hangingPunct="1">
                        <a:lnSpc>
                          <a:spcPct val="100000"/>
                        </a:lnSpc>
                        <a:spcBef>
                          <a:spcPts val="0"/>
                        </a:spcBef>
                        <a:spcAft>
                          <a:spcPts val="0"/>
                        </a:spcAft>
                        <a:buClrTx/>
                        <a:buSzTx/>
                        <a:buFontTx/>
                        <a:buNone/>
                        <a:defRPr/>
                      </a:pPr>
                      <a:r>
                        <a:rPr lang="zh-CN" altLang="en-US" sz="1800" dirty="0" smtClean="0">
                          <a:latin typeface="Arial" panose="020B0604020202020204" pitchFamily="34" charset="0"/>
                          <a:ea typeface="黑体" panose="02010609060101010101" pitchFamily="49" charset="-122"/>
                          <a:cs typeface="Arial" panose="020B0604020202020204" pitchFamily="34" charset="0"/>
                        </a:rPr>
                        <a:t>The same variety can be densely woven with variable weft</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l"/>
                      <a:r>
                        <a:rPr lang="zh-CN" altLang="en-US" sz="1800" dirty="0" smtClean="0">
                          <a:latin typeface="Arial" panose="020B0604020202020204" pitchFamily="34" charset="0"/>
                          <a:ea typeface="黑体" panose="02010609060101010101" pitchFamily="49" charset="-122"/>
                          <a:cs typeface="Arial" panose="020B0604020202020204" pitchFamily="34" charset="0"/>
                        </a:rPr>
                        <a:t>The same variety can only be densely woven at normal latitude</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598789">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3</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M</a:t>
                      </a:r>
                      <a:r>
                        <a:rPr lang="zh-CN" altLang="en-US" sz="1800" dirty="0" smtClean="0">
                          <a:latin typeface="Arial" panose="020B0604020202020204" pitchFamily="34" charset="0"/>
                          <a:ea typeface="黑体" panose="02010609060101010101" pitchFamily="49" charset="-122"/>
                          <a:cs typeface="Arial" panose="020B0604020202020204" pitchFamily="34" charset="0"/>
                        </a:rPr>
                        <a:t>aintenance</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a:latin typeface="Arial" panose="020B0604020202020204" pitchFamily="34" charset="0"/>
                          <a:ea typeface="黑体" panose="02010609060101010101" pitchFamily="49" charset="-122"/>
                          <a:cs typeface="Arial" panose="020B0604020202020204" pitchFamily="34" charset="0"/>
                        </a:rPr>
                        <a:t>easy</a:t>
                      </a:r>
                      <a:endParaRPr lang="en-US" altLang="zh-CN" sz="18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l"/>
                      <a:r>
                        <a:rPr lang="zh-CN" altLang="en-US" sz="1800" dirty="0" smtClean="0">
                          <a:latin typeface="Arial" panose="020B0604020202020204" pitchFamily="34" charset="0"/>
                          <a:ea typeface="黑体" panose="02010609060101010101" pitchFamily="49" charset="-122"/>
                          <a:cs typeface="Arial" panose="020B0604020202020204" pitchFamily="34" charset="0"/>
                        </a:rPr>
                        <a:t>There's a whole bunch of gear to keep</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r>
            </a:tbl>
          </a:graphicData>
        </a:graphic>
      </p:graphicFrame>
      <p:sp>
        <p:nvSpPr>
          <p:cNvPr id="4" name="文本框 3"/>
          <p:cNvSpPr txBox="1"/>
          <p:nvPr/>
        </p:nvSpPr>
        <p:spPr>
          <a:xfrm>
            <a:off x="569342" y="1131274"/>
            <a:ext cx="5697855" cy="368300"/>
          </a:xfrm>
          <a:prstGeom prst="rect">
            <a:avLst/>
          </a:prstGeom>
          <a:noFill/>
        </p:spPr>
        <p:txBody>
          <a:bodyPr wrap="none" rtlCol="0">
            <a:spAutoFit/>
          </a:bodyPr>
          <a:lstStyle/>
          <a:p>
            <a:pPr algn="l"/>
            <a:r>
              <a:rPr lang="zh-CN" altLang="en-US" sz="1800" b="1" i="1" dirty="0">
                <a:latin typeface="Arial Black" panose="020B0A04020102020204" charset="0"/>
                <a:ea typeface="黑体" panose="02010609060101010101" pitchFamily="49" charset="-122"/>
                <a:cs typeface="Arial Black" panose="020B0A04020102020204" charset="0"/>
              </a:rPr>
              <a:t>2.The intelligence of the coiling mechanism</a:t>
            </a:r>
            <a:endParaRPr lang="zh-CN" altLang="en-US" sz="1800" b="1" i="1" dirty="0">
              <a:latin typeface="Arial Black" panose="020B0A04020102020204" charset="0"/>
              <a:ea typeface="黑体" panose="02010609060101010101" pitchFamily="49" charset="-122"/>
              <a:cs typeface="Arial Black" panose="020B0A04020102020204"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1"/>
          <p:cNvSpPr txBox="1"/>
          <p:nvPr/>
        </p:nvSpPr>
        <p:spPr>
          <a:xfrm>
            <a:off x="407754" y="248999"/>
            <a:ext cx="10954459" cy="796011"/>
          </a:xfrm>
          <a:prstGeom prst="rect">
            <a:avLst/>
          </a:prstGeom>
        </p:spPr>
        <p:txBody>
          <a:bodyPr/>
          <a:lstStyle>
            <a:lvl1pPr algn="l" defTabSz="385445" rtl="0" eaLnBrk="1" latinLnBrk="0" hangingPunct="1">
              <a:lnSpc>
                <a:spcPct val="90000"/>
              </a:lnSpc>
              <a:spcBef>
                <a:spcPct val="0"/>
              </a:spcBef>
              <a:buNone/>
              <a:defRPr sz="3600" b="1" kern="1200">
                <a:solidFill>
                  <a:schemeClr val="accent1"/>
                </a:solidFill>
                <a:effectLst/>
                <a:latin typeface="+mj-lt"/>
                <a:ea typeface="+mj-ea"/>
                <a:cs typeface="+mj-cs"/>
              </a:defRPr>
            </a:lvl1pPr>
          </a:lstStyle>
          <a:p>
            <a:r>
              <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sym typeface="+mn-ea"/>
              </a:rPr>
              <a:t>Main features of intelligent loom:</a:t>
            </a:r>
            <a:endPar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endParaRPr>
          </a:p>
        </p:txBody>
      </p:sp>
      <p:graphicFrame>
        <p:nvGraphicFramePr>
          <p:cNvPr id="3" name="表格 2"/>
          <p:cNvGraphicFramePr>
            <a:graphicFrameLocks noGrp="1"/>
          </p:cNvGraphicFramePr>
          <p:nvPr/>
        </p:nvGraphicFramePr>
        <p:xfrm>
          <a:off x="980803" y="1652153"/>
          <a:ext cx="9603808" cy="3862214"/>
        </p:xfrm>
        <a:graphic>
          <a:graphicData uri="http://schemas.openxmlformats.org/drawingml/2006/table">
            <a:tbl>
              <a:tblPr firstRow="1" bandRow="1">
                <a:tableStyleId>{5C22544A-7EE6-4342-B048-85BDC9FD1C3A}</a:tableStyleId>
              </a:tblPr>
              <a:tblGrid>
                <a:gridCol w="820176"/>
                <a:gridCol w="1800846"/>
                <a:gridCol w="2955475"/>
                <a:gridCol w="4027311"/>
              </a:tblGrid>
              <a:tr h="599341">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Seq.</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Item</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sym typeface="+mn-ea"/>
                        </a:rPr>
                        <a:t>Intelligent loom</a:t>
                      </a:r>
                      <a:endParaRPr lang="en-US" altLang="zh-CN" sz="1800" dirty="0" smtClean="0">
                        <a:latin typeface="Arial" panose="020B0604020202020204" pitchFamily="34" charset="0"/>
                        <a:ea typeface="黑体" panose="02010609060101010101" pitchFamily="49" charset="-122"/>
                        <a:cs typeface="Arial" panose="020B0604020202020204" pitchFamily="34" charset="0"/>
                        <a:sym typeface="+mn-ea"/>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sym typeface="+mn-ea"/>
                        </a:rPr>
                        <a:t>Traditional loom</a:t>
                      </a:r>
                      <a:endParaRPr lang="en-US" altLang="zh-CN" sz="1800" dirty="0" smtClean="0">
                        <a:latin typeface="Arial" panose="020B0604020202020204" pitchFamily="34" charset="0"/>
                        <a:ea typeface="黑体" panose="02010609060101010101" pitchFamily="49" charset="-122"/>
                        <a:cs typeface="Arial" panose="020B0604020202020204" pitchFamily="34" charset="0"/>
                        <a:sym typeface="+mn-ea"/>
                      </a:endParaRPr>
                    </a:p>
                  </a:txBody>
                  <a:tcPr anchor="ctr"/>
                </a:tc>
              </a:tr>
              <a:tr h="598789">
                <a:tc>
                  <a:txBody>
                    <a:bodyPr/>
                    <a:lstStyle/>
                    <a:p>
                      <a:pPr algn="ctr"/>
                      <a:endParaRPr lang="zh-CN" altLang="en-US" sz="18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endParaRPr lang="zh-CN" altLang="en-US" sz="18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Electronic let-off</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Mechanic</a:t>
                      </a:r>
                      <a:r>
                        <a:rPr lang="zh-CN" altLang="en-US" sz="1800" dirty="0" smtClean="0">
                          <a:latin typeface="Arial" panose="020B0604020202020204" pitchFamily="34" charset="0"/>
                          <a:ea typeface="黑体" panose="02010609060101010101" pitchFamily="49" charset="-122"/>
                          <a:cs typeface="Arial" panose="020B0604020202020204" pitchFamily="34" charset="0"/>
                        </a:rPr>
                        <a:t> let-off</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867701">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1</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Let-off style</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Closed-loop control, constant tension let-off</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Negative pull let-off Positive continuously variable transmission let-off</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598805">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2</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A</a:t>
                      </a:r>
                      <a:r>
                        <a:rPr lang="zh-CN" altLang="en-US" sz="1800" dirty="0" smtClean="0">
                          <a:latin typeface="Arial" panose="020B0604020202020204" pitchFamily="34" charset="0"/>
                          <a:ea typeface="黑体" panose="02010609060101010101" pitchFamily="49" charset="-122"/>
                          <a:cs typeface="Arial" panose="020B0604020202020204" pitchFamily="34" charset="0"/>
                        </a:rPr>
                        <a:t>ccuracy</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marL="0" marR="0" indent="0" algn="ctr" defTabSz="385445" rtl="0" eaLnBrk="1" fontAlgn="auto" latinLnBrk="0" hangingPunct="1">
                        <a:lnSpc>
                          <a:spcPct val="100000"/>
                        </a:lnSpc>
                        <a:spcBef>
                          <a:spcPts val="0"/>
                        </a:spcBef>
                        <a:spcAft>
                          <a:spcPts val="0"/>
                        </a:spcAft>
                        <a:buClrTx/>
                        <a:buSzTx/>
                        <a:buFontTx/>
                        <a:buNone/>
                        <a:defRPr/>
                      </a:pPr>
                      <a:r>
                        <a:rPr lang="zh-CN" altLang="en-US" sz="1800" dirty="0" smtClean="0">
                          <a:latin typeface="Arial" panose="020B0604020202020204" pitchFamily="34" charset="0"/>
                          <a:ea typeface="黑体" panose="02010609060101010101" pitchFamily="49" charset="-122"/>
                          <a:cs typeface="Arial" panose="020B0604020202020204" pitchFamily="34" charset="0"/>
                        </a:rPr>
                        <a:t>The tension does not change from full shaft to small shaft</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The tension fluctuates greatly and the error is large</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598789">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3</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Fabric </a:t>
                      </a:r>
                      <a:r>
                        <a:rPr lang="zh-CN" altLang="en-US" sz="1800" dirty="0" smtClean="0">
                          <a:latin typeface="Arial" panose="020B0604020202020204" pitchFamily="34" charset="0"/>
                          <a:ea typeface="黑体" panose="02010609060101010101" pitchFamily="49" charset="-122"/>
                          <a:cs typeface="Arial" panose="020B0604020202020204" pitchFamily="34" charset="0"/>
                        </a:rPr>
                        <a:t>adaptability</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All varieties can be woven</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Coarse yarns, conventional varieties, and special varieties cannot be weaved</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598789">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4</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sym typeface="+mn-ea"/>
                        </a:rPr>
                        <a:t>M</a:t>
                      </a:r>
                      <a:r>
                        <a:rPr lang="zh-CN" altLang="en-US" sz="1800" dirty="0" smtClean="0">
                          <a:latin typeface="Arial" panose="020B0604020202020204" pitchFamily="34" charset="0"/>
                          <a:ea typeface="黑体" panose="02010609060101010101" pitchFamily="49" charset="-122"/>
                          <a:cs typeface="Arial" panose="020B0604020202020204" pitchFamily="34" charset="0"/>
                          <a:sym typeface="+mn-ea"/>
                        </a:rPr>
                        <a:t>aintenance</a:t>
                      </a:r>
                      <a:endParaRPr lang="en-US" altLang="zh-CN" sz="1800" dirty="0" smtClean="0">
                        <a:latin typeface="Arial" panose="020B0604020202020204" pitchFamily="34" charset="0"/>
                        <a:ea typeface="黑体" panose="02010609060101010101" pitchFamily="49" charset="-122"/>
                        <a:cs typeface="Arial" panose="020B0604020202020204" pitchFamily="34" charset="0"/>
                        <a:sym typeface="+mn-ea"/>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Low cost</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There are many sources of faults and many replacement parts</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r>
            </a:tbl>
          </a:graphicData>
        </a:graphic>
      </p:graphicFrame>
      <p:sp>
        <p:nvSpPr>
          <p:cNvPr id="4" name="文本框 3"/>
          <p:cNvSpPr txBox="1"/>
          <p:nvPr/>
        </p:nvSpPr>
        <p:spPr>
          <a:xfrm>
            <a:off x="569342" y="1131274"/>
            <a:ext cx="5614035" cy="368300"/>
          </a:xfrm>
          <a:prstGeom prst="rect">
            <a:avLst/>
          </a:prstGeom>
          <a:noFill/>
        </p:spPr>
        <p:txBody>
          <a:bodyPr wrap="none" rtlCol="0">
            <a:spAutoFit/>
          </a:bodyPr>
          <a:lstStyle/>
          <a:p>
            <a:pPr algn="l"/>
            <a:r>
              <a:rPr lang="zh-CN" altLang="en-US" sz="1800" b="1" i="1" dirty="0">
                <a:latin typeface="Arial Black" panose="020B0A04020102020204" charset="0"/>
                <a:ea typeface="黑体" panose="02010609060101010101" pitchFamily="49" charset="-122"/>
                <a:cs typeface="Arial Black" panose="020B0A04020102020204" charset="0"/>
              </a:rPr>
              <a:t>3.</a:t>
            </a:r>
            <a:r>
              <a:rPr lang="zh-CN" altLang="en-US" sz="1800" b="1" i="1" dirty="0">
                <a:latin typeface="Arial Black" panose="020B0A04020102020204" charset="0"/>
                <a:ea typeface="黑体" panose="02010609060101010101" pitchFamily="49" charset="-122"/>
                <a:cs typeface="Arial Black" panose="020B0A04020102020204" charset="0"/>
              </a:rPr>
              <a:t>The intelligence of the let-off mechanism</a:t>
            </a:r>
            <a:endParaRPr lang="zh-CN" altLang="en-US" sz="1800" b="1" i="1" dirty="0">
              <a:latin typeface="Arial Black" panose="020B0A04020102020204" charset="0"/>
              <a:ea typeface="黑体" panose="02010609060101010101" pitchFamily="49" charset="-122"/>
              <a:cs typeface="Arial Black" panose="020B0A04020102020204"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1"/>
          <p:cNvSpPr txBox="1"/>
          <p:nvPr/>
        </p:nvSpPr>
        <p:spPr>
          <a:xfrm>
            <a:off x="407754" y="248999"/>
            <a:ext cx="10954459" cy="796011"/>
          </a:xfrm>
          <a:prstGeom prst="rect">
            <a:avLst/>
          </a:prstGeom>
        </p:spPr>
        <p:txBody>
          <a:bodyPr/>
          <a:lstStyle>
            <a:lvl1pPr algn="l" defTabSz="385445" rtl="0" eaLnBrk="1" latinLnBrk="0" hangingPunct="1">
              <a:lnSpc>
                <a:spcPct val="90000"/>
              </a:lnSpc>
              <a:spcBef>
                <a:spcPct val="0"/>
              </a:spcBef>
              <a:buNone/>
              <a:defRPr sz="3600" b="1" kern="1200">
                <a:solidFill>
                  <a:schemeClr val="accent1"/>
                </a:solidFill>
                <a:effectLst/>
                <a:latin typeface="+mj-lt"/>
                <a:ea typeface="+mj-ea"/>
                <a:cs typeface="+mj-cs"/>
              </a:defRPr>
            </a:lvl1pPr>
          </a:lstStyle>
          <a:p>
            <a:r>
              <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sym typeface="+mn-ea"/>
              </a:rPr>
              <a:t>Main features of intelligent loom:</a:t>
            </a:r>
            <a:endPar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endParaRPr>
          </a:p>
        </p:txBody>
      </p:sp>
      <p:graphicFrame>
        <p:nvGraphicFramePr>
          <p:cNvPr id="3" name="表格 2"/>
          <p:cNvGraphicFramePr>
            <a:graphicFrameLocks noGrp="1"/>
          </p:cNvGraphicFramePr>
          <p:nvPr/>
        </p:nvGraphicFramePr>
        <p:xfrm>
          <a:off x="1006682" y="1893692"/>
          <a:ext cx="9603808" cy="3263409"/>
        </p:xfrm>
        <a:graphic>
          <a:graphicData uri="http://schemas.openxmlformats.org/drawingml/2006/table">
            <a:tbl>
              <a:tblPr firstRow="1" bandRow="1">
                <a:tableStyleId>{5C22544A-7EE6-4342-B048-85BDC9FD1C3A}</a:tableStyleId>
              </a:tblPr>
              <a:tblGrid>
                <a:gridCol w="820176"/>
                <a:gridCol w="1800846"/>
                <a:gridCol w="2955475"/>
                <a:gridCol w="4027311"/>
              </a:tblGrid>
              <a:tr h="599341">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Seq.</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Item</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sym typeface="+mn-ea"/>
                        </a:rPr>
                        <a:t>Intelligent loom</a:t>
                      </a:r>
                      <a:endParaRPr lang="en-US" altLang="zh-CN" sz="1800" dirty="0" smtClean="0">
                        <a:latin typeface="Arial" panose="020B0604020202020204" pitchFamily="34" charset="0"/>
                        <a:ea typeface="黑体" panose="02010609060101010101" pitchFamily="49" charset="-122"/>
                        <a:cs typeface="Arial" panose="020B0604020202020204" pitchFamily="34" charset="0"/>
                        <a:sym typeface="+mn-ea"/>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sym typeface="+mn-ea"/>
                        </a:rPr>
                        <a:t>Traditional loom</a:t>
                      </a:r>
                      <a:endParaRPr lang="en-US" altLang="zh-CN" sz="1800" dirty="0" smtClean="0">
                        <a:latin typeface="Arial" panose="020B0604020202020204" pitchFamily="34" charset="0"/>
                        <a:ea typeface="黑体" panose="02010609060101010101" pitchFamily="49" charset="-122"/>
                        <a:cs typeface="Arial" panose="020B0604020202020204" pitchFamily="34" charset="0"/>
                        <a:sym typeface="+mn-ea"/>
                      </a:endParaRPr>
                    </a:p>
                  </a:txBody>
                  <a:tcPr anchor="ctr"/>
                </a:tc>
              </a:tr>
              <a:tr h="598789">
                <a:tc>
                  <a:txBody>
                    <a:bodyPr/>
                    <a:lstStyle/>
                    <a:p>
                      <a:pPr algn="ctr"/>
                      <a:endParaRPr lang="zh-CN" altLang="en-US" sz="18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endParaRPr lang="zh-CN" altLang="en-US" sz="18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Electronic dobby shedding device</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sym typeface="+mn-ea"/>
                        </a:rPr>
                        <a:t>Mechanic dobby shedding device</a:t>
                      </a:r>
                      <a:endParaRPr lang="zh-CN" altLang="en-US" sz="1800" dirty="0">
                        <a:latin typeface="Arial" panose="020B0604020202020204" pitchFamily="34" charset="0"/>
                        <a:ea typeface="黑体" panose="02010609060101010101" pitchFamily="49" charset="-122"/>
                        <a:cs typeface="Arial" panose="020B0604020202020204" pitchFamily="34" charset="0"/>
                      </a:endParaRPr>
                    </a:p>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tappet shedding device</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867701">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1</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Organizational </a:t>
                      </a:r>
                      <a:r>
                        <a:rPr lang="en-US" altLang="zh-CN" sz="1800" dirty="0" smtClean="0">
                          <a:latin typeface="Arial" panose="020B0604020202020204" pitchFamily="34" charset="0"/>
                          <a:ea typeface="黑体" panose="02010609060101010101" pitchFamily="49" charset="-122"/>
                          <a:cs typeface="Arial" panose="020B0604020202020204" pitchFamily="34" charset="0"/>
                        </a:rPr>
                        <a:t>D</a:t>
                      </a:r>
                      <a:r>
                        <a:rPr lang="zh-CN" altLang="en-US" sz="1800" dirty="0" smtClean="0">
                          <a:latin typeface="Arial" panose="020B0604020202020204" pitchFamily="34" charset="0"/>
                          <a:ea typeface="黑体" panose="02010609060101010101" pitchFamily="49" charset="-122"/>
                          <a:cs typeface="Arial" panose="020B0604020202020204" pitchFamily="34" charset="0"/>
                        </a:rPr>
                        <a:t>esign</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sz="1800" dirty="0" smtClean="0">
                          <a:latin typeface="Arial" panose="020B0604020202020204" pitchFamily="34" charset="0"/>
                          <a:ea typeface="黑体" panose="02010609060101010101" pitchFamily="49" charset="-122"/>
                          <a:cs typeface="Arial" panose="020B0604020202020204" pitchFamily="34" charset="0"/>
                        </a:rPr>
                        <a:t>Digital settings or UC interface input</a:t>
                      </a:r>
                      <a:endParaRPr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Very long and long grain plate punching, or replacing the cam blade to take up space, the replacement is complicated</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598789">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2</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Transform the variety</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marL="0" marR="0" indent="0" algn="ctr" defTabSz="385445" rtl="0" eaLnBrk="1" fontAlgn="auto" latinLnBrk="0" hangingPunct="1">
                        <a:lnSpc>
                          <a:spcPct val="100000"/>
                        </a:lnSpc>
                        <a:spcBef>
                          <a:spcPts val="0"/>
                        </a:spcBef>
                        <a:spcAft>
                          <a:spcPts val="0"/>
                        </a:spcAft>
                        <a:buClrTx/>
                        <a:buSzTx/>
                        <a:buFontTx/>
                        <a:buNone/>
                        <a:defRPr/>
                      </a:pPr>
                      <a:r>
                        <a:rPr lang="zh-CN" altLang="en-US" sz="1800" dirty="0" smtClean="0">
                          <a:latin typeface="Arial" panose="020B0604020202020204" pitchFamily="34" charset="0"/>
                          <a:ea typeface="黑体" panose="02010609060101010101" pitchFamily="49" charset="-122"/>
                          <a:cs typeface="Arial" panose="020B0604020202020204" pitchFamily="34" charset="0"/>
                        </a:rPr>
                        <a:t>easy and fast</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Complex and time-consuming</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r>
              <a:tr h="598789">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3</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ea typeface="黑体" panose="02010609060101010101" pitchFamily="49" charset="-122"/>
                          <a:cs typeface="Arial" panose="020B0604020202020204" pitchFamily="34" charset="0"/>
                        </a:rPr>
                        <a:t>Fabric</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adaptability</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Any complex </a:t>
                      </a:r>
                      <a:r>
                        <a:rPr lang="en-US" altLang="zh-CN" sz="1800" dirty="0" smtClean="0">
                          <a:latin typeface="Arial" panose="020B0604020202020204" pitchFamily="34" charset="0"/>
                          <a:ea typeface="黑体" panose="02010609060101010101" pitchFamily="49" charset="-122"/>
                          <a:cs typeface="Arial" panose="020B0604020202020204" pitchFamily="34" charset="0"/>
                        </a:rPr>
                        <a:t>fabric design</a:t>
                      </a:r>
                      <a:r>
                        <a:rPr lang="zh-CN" altLang="en-US" sz="1800" dirty="0" smtClean="0">
                          <a:latin typeface="Arial" panose="020B0604020202020204" pitchFamily="34" charset="0"/>
                          <a:ea typeface="黑体" panose="02010609060101010101" pitchFamily="49" charset="-122"/>
                          <a:cs typeface="Arial" panose="020B0604020202020204" pitchFamily="34" charset="0"/>
                        </a:rPr>
                        <a:t> can be done</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zh-CN" altLang="en-US" sz="1800" dirty="0" smtClean="0">
                          <a:latin typeface="Arial" panose="020B0604020202020204" pitchFamily="34" charset="0"/>
                          <a:ea typeface="黑体" panose="02010609060101010101" pitchFamily="49" charset="-122"/>
                          <a:cs typeface="Arial" panose="020B0604020202020204" pitchFamily="34" charset="0"/>
                        </a:rPr>
                        <a:t>Only simple, conventional varieties can be made</a:t>
                      </a:r>
                      <a:endParaRPr lang="zh-CN" altLang="en-US" sz="1800" dirty="0" smtClean="0">
                        <a:latin typeface="Arial" panose="020B0604020202020204" pitchFamily="34" charset="0"/>
                        <a:ea typeface="黑体" panose="02010609060101010101" pitchFamily="49" charset="-122"/>
                        <a:cs typeface="Arial" panose="020B0604020202020204" pitchFamily="34" charset="0"/>
                      </a:endParaRPr>
                    </a:p>
                  </a:txBody>
                  <a:tcPr anchor="ctr"/>
                </a:tc>
              </a:tr>
            </a:tbl>
          </a:graphicData>
        </a:graphic>
      </p:graphicFrame>
      <p:sp>
        <p:nvSpPr>
          <p:cNvPr id="4" name="文本框 3"/>
          <p:cNvSpPr txBox="1"/>
          <p:nvPr/>
        </p:nvSpPr>
        <p:spPr>
          <a:xfrm>
            <a:off x="569342" y="1191659"/>
            <a:ext cx="4837430" cy="368300"/>
          </a:xfrm>
          <a:prstGeom prst="rect">
            <a:avLst/>
          </a:prstGeom>
          <a:noFill/>
        </p:spPr>
        <p:txBody>
          <a:bodyPr wrap="none" rtlCol="0">
            <a:spAutoFit/>
          </a:bodyPr>
          <a:lstStyle/>
          <a:p>
            <a:pPr algn="l"/>
            <a:r>
              <a:rPr lang="zh-CN" altLang="en-US" sz="1800" b="1" i="1" dirty="0">
                <a:latin typeface="Arial Black" panose="020B0A04020102020204" charset="0"/>
                <a:ea typeface="黑体" panose="02010609060101010101" pitchFamily="49" charset="-122"/>
                <a:cs typeface="Arial Black" panose="020B0A04020102020204" charset="0"/>
              </a:rPr>
              <a:t>4.Intelligence of the shedding device</a:t>
            </a:r>
            <a:endParaRPr lang="zh-CN" altLang="en-US" sz="1800" b="1" i="1" dirty="0">
              <a:latin typeface="Arial Black" panose="020B0A04020102020204" charset="0"/>
              <a:ea typeface="黑体" panose="02010609060101010101" pitchFamily="49" charset="-122"/>
              <a:cs typeface="Arial Black" panose="020B0A04020102020204"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1"/>
          <p:cNvSpPr txBox="1"/>
          <p:nvPr/>
        </p:nvSpPr>
        <p:spPr>
          <a:xfrm>
            <a:off x="407754" y="248999"/>
            <a:ext cx="10954459" cy="796011"/>
          </a:xfrm>
          <a:prstGeom prst="rect">
            <a:avLst/>
          </a:prstGeom>
        </p:spPr>
        <p:txBody>
          <a:bodyPr/>
          <a:lstStyle>
            <a:lvl1pPr algn="l" defTabSz="385445" rtl="0" eaLnBrk="1" latinLnBrk="0" hangingPunct="1">
              <a:lnSpc>
                <a:spcPct val="90000"/>
              </a:lnSpc>
              <a:spcBef>
                <a:spcPct val="0"/>
              </a:spcBef>
              <a:buNone/>
              <a:defRPr sz="3600" b="1" kern="1200">
                <a:solidFill>
                  <a:schemeClr val="accent1"/>
                </a:solidFill>
                <a:effectLst/>
                <a:latin typeface="+mj-lt"/>
                <a:ea typeface="+mj-ea"/>
                <a:cs typeface="+mj-cs"/>
              </a:defRPr>
            </a:lvl1pPr>
          </a:lstStyle>
          <a:p>
            <a:r>
              <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sym typeface="+mn-ea"/>
              </a:rPr>
              <a:t>Main features of intelligent loom:</a:t>
            </a:r>
            <a:endPar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endParaRPr>
          </a:p>
        </p:txBody>
      </p:sp>
      <p:sp>
        <p:nvSpPr>
          <p:cNvPr id="4" name="文本框 3"/>
          <p:cNvSpPr txBox="1"/>
          <p:nvPr/>
        </p:nvSpPr>
        <p:spPr>
          <a:xfrm>
            <a:off x="569342" y="1191659"/>
            <a:ext cx="4485640" cy="368300"/>
          </a:xfrm>
          <a:prstGeom prst="rect">
            <a:avLst/>
          </a:prstGeom>
          <a:noFill/>
        </p:spPr>
        <p:txBody>
          <a:bodyPr wrap="none" rtlCol="0">
            <a:spAutoFit/>
          </a:bodyPr>
          <a:lstStyle/>
          <a:p>
            <a:pPr algn="l"/>
            <a:r>
              <a:rPr lang="en-US" altLang="zh-CN" b="1" i="1" dirty="0" smtClean="0">
                <a:latin typeface="Arial Black" panose="020B0A04020102020204" charset="0"/>
                <a:ea typeface="黑体" panose="02010609060101010101" pitchFamily="49" charset="-122"/>
                <a:cs typeface="Arial Black" panose="020B0A04020102020204" charset="0"/>
              </a:rPr>
              <a:t>5.</a:t>
            </a:r>
            <a:r>
              <a:rPr lang="zh-CN" altLang="en-US" b="1" i="1" dirty="0">
                <a:latin typeface="Arial Black" panose="020B0A04020102020204" charset="0"/>
                <a:ea typeface="黑体" panose="02010609060101010101" pitchFamily="49" charset="-122"/>
                <a:cs typeface="Arial Black" panose="020B0A04020102020204" charset="0"/>
              </a:rPr>
              <a:t>Intelligence of other institutions</a:t>
            </a:r>
            <a:endParaRPr lang="zh-CN" altLang="en-US" b="1" i="1" dirty="0">
              <a:latin typeface="Arial Black" panose="020B0A04020102020204" charset="0"/>
              <a:ea typeface="黑体" panose="02010609060101010101" pitchFamily="49" charset="-122"/>
              <a:cs typeface="Arial Black" panose="020B0A04020102020204" charset="0"/>
            </a:endParaRPr>
          </a:p>
        </p:txBody>
      </p:sp>
      <p:sp>
        <p:nvSpPr>
          <p:cNvPr id="2" name="文本框 1"/>
          <p:cNvSpPr txBox="1"/>
          <p:nvPr/>
        </p:nvSpPr>
        <p:spPr>
          <a:xfrm>
            <a:off x="802256" y="1591769"/>
            <a:ext cx="9471804" cy="3969385"/>
          </a:xfrm>
          <a:prstGeom prst="rect">
            <a:avLst/>
          </a:prstGeom>
          <a:noFill/>
        </p:spPr>
        <p:txBody>
          <a:bodyPr wrap="square" rtlCol="0">
            <a:spAutoFit/>
          </a:bodyPr>
          <a:lstStyle/>
          <a:p>
            <a:pPr>
              <a:lnSpc>
                <a:spcPct val="200000"/>
              </a:lnSpc>
            </a:pPr>
            <a:r>
              <a:rPr lang="zh-CN" altLang="en-US" dirty="0" smtClean="0">
                <a:latin typeface="Arial" panose="020B0604020202020204" pitchFamily="34" charset="0"/>
                <a:ea typeface="黑体" panose="02010609060101010101" pitchFamily="49" charset="-122"/>
                <a:cs typeface="Arial" panose="020B0604020202020204" pitchFamily="34" charset="0"/>
              </a:rPr>
              <a:t>①The intellectualization of the color selection mechanism</a:t>
            </a:r>
            <a:endParaRPr lang="zh-CN" altLang="en-US" dirty="0" smtClean="0">
              <a:latin typeface="Arial" panose="020B0604020202020204" pitchFamily="34" charset="0"/>
              <a:ea typeface="黑体" panose="02010609060101010101" pitchFamily="49" charset="-122"/>
              <a:cs typeface="Arial" panose="020B0604020202020204" pitchFamily="34" charset="0"/>
            </a:endParaRPr>
          </a:p>
          <a:p>
            <a:pPr>
              <a:lnSpc>
                <a:spcPct val="200000"/>
              </a:lnSpc>
            </a:pPr>
            <a:r>
              <a:rPr lang="zh-CN" altLang="en-US" dirty="0" smtClean="0">
                <a:latin typeface="Arial" panose="020B0604020202020204" pitchFamily="34" charset="0"/>
                <a:ea typeface="黑体" panose="02010609060101010101" pitchFamily="49" charset="-122"/>
                <a:cs typeface="Arial" panose="020B0604020202020204" pitchFamily="34" charset="0"/>
              </a:rPr>
              <a:t>②The intellectualization of the </a:t>
            </a:r>
            <a:r>
              <a:rPr lang="en-US" altLang="zh-CN" dirty="0" smtClean="0">
                <a:latin typeface="Arial" panose="020B0604020202020204" pitchFamily="34" charset="0"/>
                <a:ea typeface="黑体" panose="02010609060101010101" pitchFamily="49" charset="-122"/>
                <a:cs typeface="Arial" panose="020B0604020202020204" pitchFamily="34" charset="0"/>
              </a:rPr>
              <a:t>leno-selvage</a:t>
            </a:r>
            <a:r>
              <a:rPr lang="zh-CN" altLang="en-US" dirty="0" smtClean="0">
                <a:latin typeface="Arial" panose="020B0604020202020204" pitchFamily="34" charset="0"/>
                <a:ea typeface="黑体" panose="02010609060101010101" pitchFamily="49" charset="-122"/>
                <a:cs typeface="Arial" panose="020B0604020202020204" pitchFamily="34" charset="0"/>
              </a:rPr>
              <a:t> mechanism</a:t>
            </a:r>
            <a:endParaRPr lang="zh-CN" altLang="en-US" dirty="0" smtClean="0">
              <a:latin typeface="Arial" panose="020B0604020202020204" pitchFamily="34" charset="0"/>
              <a:ea typeface="黑体" panose="02010609060101010101" pitchFamily="49" charset="-122"/>
              <a:cs typeface="Arial" panose="020B0604020202020204" pitchFamily="34" charset="0"/>
            </a:endParaRPr>
          </a:p>
          <a:p>
            <a:pPr>
              <a:lnSpc>
                <a:spcPct val="200000"/>
              </a:lnSpc>
            </a:pPr>
            <a:r>
              <a:rPr lang="zh-CN" altLang="en-US" dirty="0" smtClean="0">
                <a:latin typeface="Arial" panose="020B0604020202020204" pitchFamily="34" charset="0"/>
                <a:ea typeface="黑体" panose="02010609060101010101" pitchFamily="49" charset="-122"/>
                <a:cs typeface="Arial" panose="020B0604020202020204" pitchFamily="34" charset="0"/>
              </a:rPr>
              <a:t>③The intelligence of the weft finding mechanism</a:t>
            </a:r>
            <a:endParaRPr lang="zh-CN" altLang="en-US" dirty="0" smtClean="0">
              <a:latin typeface="Arial" panose="020B0604020202020204" pitchFamily="34" charset="0"/>
              <a:ea typeface="黑体" panose="02010609060101010101" pitchFamily="49" charset="-122"/>
              <a:cs typeface="Arial" panose="020B0604020202020204" pitchFamily="34" charset="0"/>
            </a:endParaRPr>
          </a:p>
          <a:p>
            <a:pPr>
              <a:lnSpc>
                <a:spcPct val="200000"/>
              </a:lnSpc>
            </a:pPr>
            <a:r>
              <a:rPr lang="zh-CN" altLang="en-US" dirty="0" smtClean="0">
                <a:latin typeface="Arial" panose="020B0604020202020204" pitchFamily="34" charset="0"/>
                <a:ea typeface="黑体" panose="02010609060101010101" pitchFamily="49" charset="-122"/>
                <a:cs typeface="Arial" panose="020B0604020202020204" pitchFamily="34" charset="0"/>
              </a:rPr>
              <a:t>④Intelligent synchronous adjustment</a:t>
            </a:r>
            <a:endParaRPr lang="zh-CN" altLang="en-US" dirty="0" smtClean="0">
              <a:latin typeface="Arial" panose="020B0604020202020204" pitchFamily="34" charset="0"/>
              <a:ea typeface="黑体" panose="02010609060101010101" pitchFamily="49" charset="-122"/>
              <a:cs typeface="Arial" panose="020B0604020202020204" pitchFamily="34" charset="0"/>
            </a:endParaRPr>
          </a:p>
          <a:p>
            <a:pPr>
              <a:lnSpc>
                <a:spcPct val="200000"/>
              </a:lnSpc>
            </a:pPr>
            <a:r>
              <a:rPr lang="zh-CN" altLang="en-US" dirty="0" smtClean="0">
                <a:latin typeface="Arial" panose="020B0604020202020204" pitchFamily="34" charset="0"/>
                <a:ea typeface="黑体" panose="02010609060101010101" pitchFamily="49" charset="-122"/>
                <a:cs typeface="Arial" panose="020B0604020202020204" pitchFamily="34" charset="0"/>
              </a:rPr>
              <a:t>⑤Intelligent fault detection</a:t>
            </a:r>
            <a:endParaRPr lang="zh-CN" altLang="en-US" dirty="0" smtClean="0">
              <a:latin typeface="Arial" panose="020B0604020202020204" pitchFamily="34" charset="0"/>
              <a:ea typeface="黑体" panose="02010609060101010101" pitchFamily="49" charset="-122"/>
              <a:cs typeface="Arial" panose="020B0604020202020204" pitchFamily="34" charset="0"/>
            </a:endParaRPr>
          </a:p>
          <a:p>
            <a:pPr>
              <a:lnSpc>
                <a:spcPct val="200000"/>
              </a:lnSpc>
            </a:pPr>
            <a:r>
              <a:rPr lang="zh-CN" altLang="en-US" dirty="0" smtClean="0">
                <a:latin typeface="Arial" panose="020B0604020202020204" pitchFamily="34" charset="0"/>
                <a:ea typeface="黑体" panose="02010609060101010101" pitchFamily="49" charset="-122"/>
                <a:cs typeface="Arial" panose="020B0604020202020204" pitchFamily="34" charset="0"/>
              </a:rPr>
              <a:t>⑥Intelligent production management</a:t>
            </a:r>
            <a:endParaRPr lang="zh-CN" altLang="en-US" dirty="0" smtClean="0">
              <a:latin typeface="Arial" panose="020B0604020202020204" pitchFamily="34" charset="0"/>
              <a:ea typeface="黑体" panose="02010609060101010101" pitchFamily="49" charset="-122"/>
              <a:cs typeface="Arial" panose="020B0604020202020204" pitchFamily="34" charset="0"/>
            </a:endParaRPr>
          </a:p>
          <a:p>
            <a:pPr>
              <a:lnSpc>
                <a:spcPct val="200000"/>
              </a:lnSpc>
            </a:pPr>
            <a:r>
              <a:rPr lang="zh-CN" altLang="en-US" dirty="0" smtClean="0">
                <a:latin typeface="Arial" panose="020B0604020202020204" pitchFamily="34" charset="0"/>
                <a:ea typeface="黑体" panose="02010609060101010101" pitchFamily="49" charset="-122"/>
                <a:cs typeface="Arial" panose="020B0604020202020204" pitchFamily="34" charset="0"/>
              </a:rPr>
              <a:t>⑦Group control networking and online diagnosis intelligence, etc</a:t>
            </a:r>
            <a:endParaRPr lang="zh-CN" altLang="en-US" dirty="0" smtClean="0">
              <a:latin typeface="Arial" panose="020B0604020202020204" pitchFamily="34" charset="0"/>
              <a:ea typeface="黑体" panose="02010609060101010101" pitchFamily="49" charset="-122"/>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7391" y="2829560"/>
            <a:ext cx="10777220" cy="829945"/>
          </a:xfrm>
          <a:prstGeom prst="rect">
            <a:avLst/>
          </a:prstGeom>
          <a:noFill/>
          <a:ln>
            <a:noFill/>
          </a:ln>
        </p:spPr>
        <p:txBody>
          <a:bodyPr wrap="none" rtlCol="0" anchor="t">
            <a:spAutoFit/>
          </a:bodyPr>
          <a:p>
            <a:pPr algn="ctr"/>
            <a:r>
              <a:rPr lang="en-US" altLang="zh-CN" sz="4800" b="1" i="1">
                <a:ln w="9525" cmpd="sng">
                  <a:solidFill>
                    <a:schemeClr val="accent1"/>
                  </a:solidFill>
                  <a:prstDash val="solid"/>
                </a:ln>
                <a:solidFill>
                  <a:srgbClr val="70AD47">
                    <a:tint val="1000"/>
                  </a:srgbClr>
                </a:solidFill>
                <a:effectLst>
                  <a:glow rad="38100">
                    <a:schemeClr val="accent1">
                      <a:alpha val="40000"/>
                    </a:schemeClr>
                  </a:glow>
                </a:effectLst>
              </a:rPr>
              <a:t>ZBMAX88 USED IN GLASS </a:t>
            </a:r>
            <a:r>
              <a:rPr lang="en-US" altLang="zh-CN" sz="4800" b="1" i="1">
                <a:ln w="9525" cmpd="sng">
                  <a:solidFill>
                    <a:schemeClr val="accent1"/>
                  </a:solidFill>
                  <a:prstDash val="solid"/>
                </a:ln>
                <a:solidFill>
                  <a:srgbClr val="70AD47">
                    <a:tint val="1000"/>
                  </a:srgbClr>
                </a:solidFill>
                <a:effectLst>
                  <a:glow rad="38100">
                    <a:schemeClr val="accent1">
                      <a:alpha val="40000"/>
                    </a:schemeClr>
                  </a:glow>
                </a:effectLst>
              </a:rPr>
              <a:t>FIBER WEAVING</a:t>
            </a:r>
            <a:endParaRPr lang="en-US" altLang="zh-CN" sz="4800" b="1" i="1">
              <a:ln w="9525" cmpd="sng">
                <a:solidFill>
                  <a:schemeClr val="accent1"/>
                </a:solidFill>
                <a:prstDash val="solid"/>
              </a:ln>
              <a:solidFill>
                <a:srgbClr val="70AD47">
                  <a:tint val="1000"/>
                </a:srgbClr>
              </a:solidFill>
              <a:effectLst>
                <a:glow rad="38100">
                  <a:schemeClr val="accent1">
                    <a:alpha val="40000"/>
                  </a:schemeClr>
                </a:glo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hape 108"/>
          <p:cNvSpPr>
            <a:spLocks noChangeArrowheads="1"/>
          </p:cNvSpPr>
          <p:nvPr/>
        </p:nvSpPr>
        <p:spPr bwMode="auto">
          <a:xfrm>
            <a:off x="0" y="0"/>
            <a:ext cx="5104607" cy="584994"/>
          </a:xfrm>
          <a:prstGeom prst="rect">
            <a:avLst/>
          </a:prstGeom>
          <a:solidFill>
            <a:srgbClr val="3766D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endParaRPr lang="zh-CN" altLang="en-US" sz="1600">
              <a:solidFill>
                <a:srgbClr val="FFFFFF"/>
              </a:solidFill>
              <a:latin typeface="Helvetica Light"/>
              <a:ea typeface="Helvetica Light"/>
              <a:cs typeface="Helvetica Light"/>
              <a:sym typeface="Helvetica Light"/>
            </a:endParaRPr>
          </a:p>
        </p:txBody>
      </p:sp>
      <p:grpSp>
        <p:nvGrpSpPr>
          <p:cNvPr id="23556" name="Group 17"/>
          <p:cNvGrpSpPr/>
          <p:nvPr/>
        </p:nvGrpSpPr>
        <p:grpSpPr bwMode="auto">
          <a:xfrm>
            <a:off x="-5953" y="4108050"/>
            <a:ext cx="1920081" cy="134144"/>
            <a:chOff x="-16" y="6582"/>
            <a:chExt cx="2419" cy="169"/>
          </a:xfrm>
        </p:grpSpPr>
        <p:sp>
          <p:nvSpPr>
            <p:cNvPr id="23565" name="Shape 86"/>
            <p:cNvSpPr>
              <a:spLocks noChangeShapeType="1"/>
            </p:cNvSpPr>
            <p:nvPr/>
          </p:nvSpPr>
          <p:spPr bwMode="auto">
            <a:xfrm flipV="1">
              <a:off x="-16" y="6667"/>
              <a:ext cx="2240" cy="0"/>
            </a:xfrm>
            <a:prstGeom prst="line">
              <a:avLst/>
            </a:prstGeom>
            <a:noFill/>
            <a:ln w="25400">
              <a:solidFill>
                <a:srgbClr val="3566D7"/>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p>
          </p:txBody>
        </p:sp>
        <p:sp>
          <p:nvSpPr>
            <p:cNvPr id="23566" name="Shape 88"/>
            <p:cNvSpPr>
              <a:spLocks noChangeArrowheads="1"/>
            </p:cNvSpPr>
            <p:nvPr/>
          </p:nvSpPr>
          <p:spPr bwMode="auto">
            <a:xfrm>
              <a:off x="2234" y="6582"/>
              <a:ext cx="169" cy="169"/>
            </a:xfrm>
            <a:custGeom>
              <a:avLst/>
              <a:gdLst>
                <a:gd name="T0" fmla="*/ 0 w 19679"/>
                <a:gd name="T1" fmla="*/ 0 h 19679"/>
                <a:gd name="T2" fmla="*/ 0 w 19679"/>
                <a:gd name="T3" fmla="*/ 0 h 19679"/>
                <a:gd name="T4" fmla="*/ 0 w 19679"/>
                <a:gd name="T5" fmla="*/ 0 h 19679"/>
                <a:gd name="T6" fmla="*/ 0 w 19679"/>
                <a:gd name="T7" fmla="*/ 0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a:solidFill>
                <a:srgbClr val="3566D7"/>
              </a:solidFill>
              <a:miter lim="800000"/>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sz="900"/>
            </a:p>
          </p:txBody>
        </p:sp>
      </p:grpSp>
      <p:sp>
        <p:nvSpPr>
          <p:cNvPr id="23557" name="Shape 80"/>
          <p:cNvSpPr>
            <a:spLocks noChangeArrowheads="1"/>
          </p:cNvSpPr>
          <p:nvPr/>
        </p:nvSpPr>
        <p:spPr bwMode="auto">
          <a:xfrm>
            <a:off x="186055" y="3781425"/>
            <a:ext cx="186880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18000" tIns="45720" rIns="18000" bIns="45720">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defTabSz="457200">
              <a:lnSpc>
                <a:spcPct val="100000"/>
              </a:lnSpc>
              <a:spcBef>
                <a:spcPct val="0"/>
              </a:spcBef>
              <a:buSzTx/>
              <a:buNone/>
            </a:pPr>
            <a:r>
              <a:rPr lang="zh-CN" altLang="en-US" sz="1800" b="1" dirty="0">
                <a:solidFill>
                  <a:srgbClr val="E73B19"/>
                </a:solidFill>
                <a:latin typeface="Arial" panose="020B0604020202020204" pitchFamily="34" charset="0"/>
                <a:ea typeface="黑体" panose="02010609060101010101" pitchFamily="49" charset="-122"/>
                <a:cs typeface="Arial" panose="020B0604020202020204" pitchFamily="34" charset="0"/>
                <a:sym typeface="Impact" panose="020B0806030902050204" pitchFamily="34" charset="0"/>
              </a:rPr>
              <a:t>Technic Data</a:t>
            </a:r>
            <a:endParaRPr lang="en-US" altLang="zh-CN" sz="2200" b="1" dirty="0">
              <a:solidFill>
                <a:srgbClr val="0066FF"/>
              </a:solidFill>
              <a:latin typeface="黑体" panose="02010609060101010101" pitchFamily="49" charset="-122"/>
              <a:ea typeface="黑体" panose="02010609060101010101" pitchFamily="49" charset="-122"/>
              <a:cs typeface="Helvetica Light"/>
              <a:sym typeface="Impact" panose="020B0806030902050204" pitchFamily="34" charset="0"/>
            </a:endParaRPr>
          </a:p>
        </p:txBody>
      </p:sp>
      <p:grpSp>
        <p:nvGrpSpPr>
          <p:cNvPr id="23558" name="Group 10"/>
          <p:cNvGrpSpPr/>
          <p:nvPr/>
        </p:nvGrpSpPr>
        <p:grpSpPr bwMode="auto">
          <a:xfrm>
            <a:off x="162719" y="577850"/>
            <a:ext cx="359569" cy="842170"/>
            <a:chOff x="205" y="728"/>
            <a:chExt cx="453" cy="1061"/>
          </a:xfrm>
        </p:grpSpPr>
        <p:sp>
          <p:nvSpPr>
            <p:cNvPr id="23561" name="Shape 110"/>
            <p:cNvSpPr>
              <a:spLocks noChangeArrowheads="1"/>
            </p:cNvSpPr>
            <p:nvPr/>
          </p:nvSpPr>
          <p:spPr bwMode="auto">
            <a:xfrm>
              <a:off x="205" y="1339"/>
              <a:ext cx="453" cy="448"/>
            </a:xfrm>
            <a:prstGeom prst="rect">
              <a:avLst/>
            </a:prstGeom>
            <a:solidFill>
              <a:srgbClr val="3766D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endParaRPr lang="zh-CN" altLang="en-US" sz="1600">
                <a:solidFill>
                  <a:srgbClr val="FFFFFF"/>
                </a:solidFill>
                <a:latin typeface="Helvetica Light"/>
                <a:ea typeface="Helvetica Light"/>
                <a:cs typeface="Helvetica Light"/>
                <a:sym typeface="Helvetica Light"/>
              </a:endParaRPr>
            </a:p>
          </p:txBody>
        </p:sp>
        <p:grpSp>
          <p:nvGrpSpPr>
            <p:cNvPr id="23562" name="Group 12"/>
            <p:cNvGrpSpPr/>
            <p:nvPr/>
          </p:nvGrpSpPr>
          <p:grpSpPr bwMode="auto">
            <a:xfrm>
              <a:off x="315" y="728"/>
              <a:ext cx="232" cy="1061"/>
              <a:chOff x="315" y="728"/>
              <a:chExt cx="232" cy="1061"/>
            </a:xfrm>
          </p:grpSpPr>
          <p:sp>
            <p:nvSpPr>
              <p:cNvPr id="23563" name="Shape 99"/>
              <p:cNvSpPr>
                <a:spLocks noChangeShapeType="1"/>
              </p:cNvSpPr>
              <p:nvPr/>
            </p:nvSpPr>
            <p:spPr bwMode="auto">
              <a:xfrm>
                <a:off x="431" y="728"/>
                <a:ext cx="0" cy="1058"/>
              </a:xfrm>
              <a:prstGeom prst="line">
                <a:avLst/>
              </a:prstGeom>
              <a:noFill/>
              <a:ln w="25400">
                <a:solidFill>
                  <a:srgbClr val="3566D7"/>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p>
            </p:txBody>
          </p:sp>
          <p:sp>
            <p:nvSpPr>
              <p:cNvPr id="23564" name="Shape 115"/>
              <p:cNvSpPr>
                <a:spLocks noChangeArrowheads="1"/>
              </p:cNvSpPr>
              <p:nvPr/>
            </p:nvSpPr>
            <p:spPr bwMode="auto">
              <a:xfrm>
                <a:off x="315" y="1346"/>
                <a:ext cx="232"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r>
                  <a:rPr lang="en-US" altLang="zh-CN" sz="1950" dirty="0" smtClean="0">
                    <a:solidFill>
                      <a:srgbClr val="FFFFFF"/>
                    </a:solidFill>
                    <a:latin typeface="Impact" panose="020B0806030902050204" pitchFamily="34" charset="0"/>
                    <a:ea typeface="Helvetica Light"/>
                    <a:cs typeface="Helvetica Light"/>
                    <a:sym typeface="Impact" panose="020B0806030902050204" pitchFamily="34" charset="0"/>
                  </a:rPr>
                  <a:t>3</a:t>
                </a:r>
                <a:endParaRPr lang="en-US" altLang="zh-CN" sz="1950" dirty="0">
                  <a:solidFill>
                    <a:srgbClr val="FFFFFF"/>
                  </a:solidFill>
                  <a:latin typeface="Impact" panose="020B0806030902050204" pitchFamily="34" charset="0"/>
                  <a:ea typeface="Helvetica Light"/>
                  <a:cs typeface="Helvetica Light"/>
                  <a:sym typeface="Impact" panose="020B0806030902050204" pitchFamily="34" charset="0"/>
                </a:endParaRPr>
              </a:p>
            </p:txBody>
          </p:sp>
        </p:grpSp>
      </p:grpSp>
      <p:sp>
        <p:nvSpPr>
          <p:cNvPr id="23559" name="Shape 109"/>
          <p:cNvSpPr>
            <a:spLocks noChangeArrowheads="1"/>
          </p:cNvSpPr>
          <p:nvPr/>
        </p:nvSpPr>
        <p:spPr bwMode="auto">
          <a:xfrm>
            <a:off x="342107" y="47626"/>
            <a:ext cx="510794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lnSpc>
                <a:spcPct val="100000"/>
              </a:lnSpc>
              <a:spcBef>
                <a:spcPct val="0"/>
              </a:spcBef>
              <a:buSzTx/>
              <a:buFontTx/>
              <a:buNone/>
            </a:pPr>
            <a:r>
              <a:rPr lang="en-US" sz="2500" b="1"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charset="0"/>
                <a:ea typeface="黑体" panose="02010609060101010101" pitchFamily="49" charset="-122"/>
                <a:cs typeface="Arial Black" panose="020B0A04020102020204" charset="0"/>
                <a:sym typeface="Impact" panose="020B0806030902050204" pitchFamily="34" charset="0"/>
              </a:rPr>
              <a:t>Feilong 88 model rapier loom</a:t>
            </a:r>
            <a:endParaRPr lang="en-US" sz="2500" b="1"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charset="0"/>
              <a:ea typeface="黑体" panose="02010609060101010101" pitchFamily="49" charset="-122"/>
              <a:cs typeface="Arial Black" panose="020B0A04020102020204" charset="0"/>
              <a:sym typeface="Impact" panose="020B0806030902050204" pitchFamily="34" charset="0"/>
            </a:endParaRPr>
          </a:p>
        </p:txBody>
      </p:sp>
      <p:sp>
        <p:nvSpPr>
          <p:cNvPr id="23560" name="Text Box 19"/>
          <p:cNvSpPr txBox="1">
            <a:spLocks noChangeArrowheads="1"/>
          </p:cNvSpPr>
          <p:nvPr/>
        </p:nvSpPr>
        <p:spPr bwMode="auto">
          <a:xfrm>
            <a:off x="186055" y="4418330"/>
            <a:ext cx="11414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52500" indent="-9525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defTabSz="457200">
              <a:lnSpc>
                <a:spcPct val="100000"/>
              </a:lnSpc>
              <a:spcBef>
                <a:spcPct val="0"/>
              </a:spcBef>
              <a:buSzTx/>
              <a:buNone/>
            </a:pPr>
            <a:r>
              <a:rPr sz="1800" dirty="0">
                <a:latin typeface="Arial" panose="020B0604020202020204" pitchFamily="34" charset="0"/>
                <a:ea typeface="楷体_GB2312" panose="02010609030101010101" pitchFamily="49" charset="-122"/>
                <a:cs typeface="Arial" panose="020B0604020202020204" pitchFamily="34" charset="0"/>
                <a:sym typeface="Helvetica Light"/>
              </a:rPr>
              <a:t>1. Design speed: 750r/min; The economic speed is 550~600r/min (width 190cm), which has reached the domestic leading and international advanced level.</a:t>
            </a:r>
            <a:endParaRPr sz="1800" dirty="0">
              <a:latin typeface="Arial" panose="020B0604020202020204" pitchFamily="34" charset="0"/>
              <a:ea typeface="楷体_GB2312" panose="02010609030101010101" pitchFamily="49" charset="-122"/>
              <a:cs typeface="Arial" panose="020B0604020202020204" pitchFamily="34" charset="0"/>
              <a:sym typeface="Helvetica Light"/>
            </a:endParaRPr>
          </a:p>
          <a:p>
            <a:pPr defTabSz="457200">
              <a:lnSpc>
                <a:spcPct val="100000"/>
              </a:lnSpc>
              <a:spcBef>
                <a:spcPct val="0"/>
              </a:spcBef>
              <a:buSzTx/>
              <a:buNone/>
            </a:pPr>
            <a:endParaRPr sz="1800" dirty="0">
              <a:latin typeface="Arial" panose="020B0604020202020204" pitchFamily="34" charset="0"/>
              <a:ea typeface="楷体_GB2312" panose="02010609030101010101" pitchFamily="49" charset="-122"/>
              <a:cs typeface="Arial" panose="020B0604020202020204" pitchFamily="34" charset="0"/>
              <a:sym typeface="Helvetica Light"/>
            </a:endParaRPr>
          </a:p>
          <a:p>
            <a:pPr defTabSz="457200">
              <a:lnSpc>
                <a:spcPct val="100000"/>
              </a:lnSpc>
              <a:spcBef>
                <a:spcPct val="0"/>
              </a:spcBef>
              <a:buSzTx/>
              <a:buNone/>
            </a:pPr>
            <a:r>
              <a:rPr sz="1800" dirty="0">
                <a:latin typeface="Arial" panose="020B0604020202020204" pitchFamily="34" charset="0"/>
                <a:ea typeface="楷体_GB2312" panose="02010609030101010101" pitchFamily="49" charset="-122"/>
                <a:cs typeface="Arial" panose="020B0604020202020204" pitchFamily="34" charset="0"/>
                <a:sym typeface="Helvetica Light"/>
              </a:rPr>
              <a:t>2. Super motor direct drive mode: to achieve strong start, braking and slow action of the loom, can be used for variable speed weaving, to achieve the purpose of high speed, energy saving and emission reduction;</a:t>
            </a:r>
            <a:endParaRPr sz="1800" dirty="0">
              <a:latin typeface="Arial" panose="020B0604020202020204" pitchFamily="34" charset="0"/>
              <a:ea typeface="楷体_GB2312" panose="02010609030101010101" pitchFamily="49" charset="-122"/>
              <a:cs typeface="Arial" panose="020B0604020202020204" pitchFamily="34" charset="0"/>
              <a:sym typeface="Helvetica Light"/>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15786" y="933405"/>
            <a:ext cx="8446225" cy="2825992"/>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hape 108"/>
          <p:cNvSpPr>
            <a:spLocks noChangeArrowheads="1"/>
          </p:cNvSpPr>
          <p:nvPr/>
        </p:nvSpPr>
        <p:spPr bwMode="auto">
          <a:xfrm>
            <a:off x="0" y="0"/>
            <a:ext cx="5104607" cy="584994"/>
          </a:xfrm>
          <a:prstGeom prst="rect">
            <a:avLst/>
          </a:prstGeom>
          <a:solidFill>
            <a:srgbClr val="3766D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endParaRPr lang="zh-CN" altLang="en-US" sz="1600">
              <a:solidFill>
                <a:srgbClr val="FFFFFF"/>
              </a:solidFill>
              <a:latin typeface="Helvetica Light"/>
              <a:ea typeface="Helvetica Light"/>
              <a:cs typeface="Helvetica Light"/>
              <a:sym typeface="Helvetica Light"/>
            </a:endParaRPr>
          </a:p>
        </p:txBody>
      </p:sp>
      <p:grpSp>
        <p:nvGrpSpPr>
          <p:cNvPr id="23556" name="Group 17"/>
          <p:cNvGrpSpPr/>
          <p:nvPr/>
        </p:nvGrpSpPr>
        <p:grpSpPr bwMode="auto">
          <a:xfrm>
            <a:off x="-5953" y="4108050"/>
            <a:ext cx="1920081" cy="134144"/>
            <a:chOff x="-16" y="6582"/>
            <a:chExt cx="2419" cy="169"/>
          </a:xfrm>
        </p:grpSpPr>
        <p:sp>
          <p:nvSpPr>
            <p:cNvPr id="23565" name="Shape 86"/>
            <p:cNvSpPr>
              <a:spLocks noChangeShapeType="1"/>
            </p:cNvSpPr>
            <p:nvPr/>
          </p:nvSpPr>
          <p:spPr bwMode="auto">
            <a:xfrm flipV="1">
              <a:off x="-16" y="6667"/>
              <a:ext cx="2240" cy="0"/>
            </a:xfrm>
            <a:prstGeom prst="line">
              <a:avLst/>
            </a:prstGeom>
            <a:noFill/>
            <a:ln w="25400">
              <a:solidFill>
                <a:srgbClr val="3566D7"/>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p>
          </p:txBody>
        </p:sp>
        <p:sp>
          <p:nvSpPr>
            <p:cNvPr id="23566" name="Shape 88"/>
            <p:cNvSpPr>
              <a:spLocks noChangeArrowheads="1"/>
            </p:cNvSpPr>
            <p:nvPr/>
          </p:nvSpPr>
          <p:spPr bwMode="auto">
            <a:xfrm>
              <a:off x="2234" y="6582"/>
              <a:ext cx="169" cy="169"/>
            </a:xfrm>
            <a:custGeom>
              <a:avLst/>
              <a:gdLst>
                <a:gd name="T0" fmla="*/ 0 w 19679"/>
                <a:gd name="T1" fmla="*/ 0 h 19679"/>
                <a:gd name="T2" fmla="*/ 0 w 19679"/>
                <a:gd name="T3" fmla="*/ 0 h 19679"/>
                <a:gd name="T4" fmla="*/ 0 w 19679"/>
                <a:gd name="T5" fmla="*/ 0 h 19679"/>
                <a:gd name="T6" fmla="*/ 0 w 19679"/>
                <a:gd name="T7" fmla="*/ 0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a:solidFill>
                <a:srgbClr val="3566D7"/>
              </a:solidFill>
              <a:miter lim="800000"/>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sz="900"/>
            </a:p>
          </p:txBody>
        </p:sp>
      </p:grpSp>
      <p:sp>
        <p:nvSpPr>
          <p:cNvPr id="23557" name="Shape 80"/>
          <p:cNvSpPr>
            <a:spLocks noChangeArrowheads="1"/>
          </p:cNvSpPr>
          <p:nvPr/>
        </p:nvSpPr>
        <p:spPr bwMode="auto">
          <a:xfrm>
            <a:off x="186055" y="3781425"/>
            <a:ext cx="1868805"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18000" tIns="45720" rIns="18000" bIns="45720">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defTabSz="457200">
              <a:lnSpc>
                <a:spcPct val="100000"/>
              </a:lnSpc>
              <a:spcBef>
                <a:spcPct val="0"/>
              </a:spcBef>
              <a:buSzTx/>
              <a:buNone/>
            </a:pPr>
            <a:r>
              <a:rPr lang="en-US" altLang="zh-CN" sz="2200" b="1" dirty="0">
                <a:solidFill>
                  <a:srgbClr val="C00000"/>
                </a:solidFill>
                <a:latin typeface="黑体" panose="02010609060101010101" pitchFamily="49" charset="-122"/>
                <a:ea typeface="黑体" panose="02010609060101010101" pitchFamily="49" charset="-122"/>
                <a:cs typeface="Helvetica Light"/>
                <a:sym typeface="Impact" panose="020B0806030902050204" pitchFamily="34" charset="0"/>
              </a:rPr>
              <a:t>Technic Data</a:t>
            </a:r>
            <a:endParaRPr lang="en-US" altLang="zh-CN" sz="2200" b="1" dirty="0">
              <a:solidFill>
                <a:srgbClr val="C00000"/>
              </a:solidFill>
              <a:latin typeface="黑体" panose="02010609060101010101" pitchFamily="49" charset="-122"/>
              <a:ea typeface="黑体" panose="02010609060101010101" pitchFamily="49" charset="-122"/>
              <a:cs typeface="Helvetica Light"/>
              <a:sym typeface="Impact" panose="020B0806030902050204" pitchFamily="34" charset="0"/>
            </a:endParaRPr>
          </a:p>
        </p:txBody>
      </p:sp>
      <p:grpSp>
        <p:nvGrpSpPr>
          <p:cNvPr id="23558" name="Group 10"/>
          <p:cNvGrpSpPr/>
          <p:nvPr/>
        </p:nvGrpSpPr>
        <p:grpSpPr bwMode="auto">
          <a:xfrm>
            <a:off x="162719" y="577850"/>
            <a:ext cx="359569" cy="842170"/>
            <a:chOff x="205" y="728"/>
            <a:chExt cx="453" cy="1061"/>
          </a:xfrm>
        </p:grpSpPr>
        <p:sp>
          <p:nvSpPr>
            <p:cNvPr id="23561" name="Shape 110"/>
            <p:cNvSpPr>
              <a:spLocks noChangeArrowheads="1"/>
            </p:cNvSpPr>
            <p:nvPr/>
          </p:nvSpPr>
          <p:spPr bwMode="auto">
            <a:xfrm>
              <a:off x="205" y="1339"/>
              <a:ext cx="453" cy="448"/>
            </a:xfrm>
            <a:prstGeom prst="rect">
              <a:avLst/>
            </a:prstGeom>
            <a:solidFill>
              <a:srgbClr val="3766D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endParaRPr lang="zh-CN" altLang="en-US" sz="1600">
                <a:solidFill>
                  <a:srgbClr val="FFFFFF"/>
                </a:solidFill>
                <a:latin typeface="Helvetica Light"/>
                <a:ea typeface="Helvetica Light"/>
                <a:cs typeface="Helvetica Light"/>
                <a:sym typeface="Helvetica Light"/>
              </a:endParaRPr>
            </a:p>
          </p:txBody>
        </p:sp>
        <p:grpSp>
          <p:nvGrpSpPr>
            <p:cNvPr id="23562" name="Group 12"/>
            <p:cNvGrpSpPr/>
            <p:nvPr/>
          </p:nvGrpSpPr>
          <p:grpSpPr bwMode="auto">
            <a:xfrm>
              <a:off x="315" y="728"/>
              <a:ext cx="232" cy="1061"/>
              <a:chOff x="315" y="728"/>
              <a:chExt cx="232" cy="1061"/>
            </a:xfrm>
          </p:grpSpPr>
          <p:sp>
            <p:nvSpPr>
              <p:cNvPr id="23563" name="Shape 99"/>
              <p:cNvSpPr>
                <a:spLocks noChangeShapeType="1"/>
              </p:cNvSpPr>
              <p:nvPr/>
            </p:nvSpPr>
            <p:spPr bwMode="auto">
              <a:xfrm>
                <a:off x="431" y="728"/>
                <a:ext cx="0" cy="1058"/>
              </a:xfrm>
              <a:prstGeom prst="line">
                <a:avLst/>
              </a:prstGeom>
              <a:noFill/>
              <a:ln w="25400">
                <a:solidFill>
                  <a:srgbClr val="3566D7"/>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p>
            </p:txBody>
          </p:sp>
          <p:sp>
            <p:nvSpPr>
              <p:cNvPr id="23564" name="Shape 115"/>
              <p:cNvSpPr>
                <a:spLocks noChangeArrowheads="1"/>
              </p:cNvSpPr>
              <p:nvPr/>
            </p:nvSpPr>
            <p:spPr bwMode="auto">
              <a:xfrm>
                <a:off x="315" y="1346"/>
                <a:ext cx="232"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r>
                  <a:rPr lang="en-US" altLang="zh-CN" sz="1950" dirty="0" smtClean="0">
                    <a:solidFill>
                      <a:srgbClr val="FFFFFF"/>
                    </a:solidFill>
                    <a:latin typeface="Impact" panose="020B0806030902050204" pitchFamily="34" charset="0"/>
                    <a:ea typeface="Helvetica Light"/>
                    <a:cs typeface="Helvetica Light"/>
                    <a:sym typeface="Impact" panose="020B0806030902050204" pitchFamily="34" charset="0"/>
                  </a:rPr>
                  <a:t>3</a:t>
                </a:r>
                <a:endParaRPr lang="en-US" altLang="zh-CN" sz="1950" dirty="0">
                  <a:solidFill>
                    <a:srgbClr val="FFFFFF"/>
                  </a:solidFill>
                  <a:latin typeface="Impact" panose="020B0806030902050204" pitchFamily="34" charset="0"/>
                  <a:ea typeface="Helvetica Light"/>
                  <a:cs typeface="Helvetica Light"/>
                  <a:sym typeface="Impact" panose="020B0806030902050204" pitchFamily="34" charset="0"/>
                </a:endParaRPr>
              </a:p>
            </p:txBody>
          </p:sp>
        </p:grpSp>
      </p:grpSp>
      <p:sp>
        <p:nvSpPr>
          <p:cNvPr id="23559" name="Shape 109"/>
          <p:cNvSpPr>
            <a:spLocks noChangeArrowheads="1"/>
          </p:cNvSpPr>
          <p:nvPr/>
        </p:nvSpPr>
        <p:spPr bwMode="auto">
          <a:xfrm>
            <a:off x="342107" y="47626"/>
            <a:ext cx="510794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lnSpc>
                <a:spcPct val="100000"/>
              </a:lnSpc>
              <a:spcBef>
                <a:spcPct val="0"/>
              </a:spcBef>
              <a:buSzTx/>
              <a:buFontTx/>
              <a:buNone/>
            </a:pPr>
            <a:r>
              <a:rPr lang="en-US" sz="2500" b="1"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charset="0"/>
                <a:ea typeface="黑体" panose="02010609060101010101" pitchFamily="49" charset="-122"/>
                <a:cs typeface="Arial Black" panose="020B0A04020102020204" charset="0"/>
                <a:sym typeface="Impact" panose="020B0806030902050204" pitchFamily="34" charset="0"/>
              </a:rPr>
              <a:t>Feilong 88 model rapier loom</a:t>
            </a:r>
            <a:endParaRPr lang="en-US" sz="2500" b="1"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charset="0"/>
              <a:ea typeface="黑体" panose="02010609060101010101" pitchFamily="49" charset="-122"/>
              <a:cs typeface="Arial Black" panose="020B0A04020102020204" charset="0"/>
              <a:sym typeface="Impact" panose="020B0806030902050204" pitchFamily="34" charset="0"/>
            </a:endParaRPr>
          </a:p>
        </p:txBody>
      </p:sp>
      <p:sp>
        <p:nvSpPr>
          <p:cNvPr id="23560" name="Text Box 19"/>
          <p:cNvSpPr txBox="1">
            <a:spLocks noChangeArrowheads="1"/>
          </p:cNvSpPr>
          <p:nvPr/>
        </p:nvSpPr>
        <p:spPr bwMode="auto">
          <a:xfrm>
            <a:off x="186055" y="4418330"/>
            <a:ext cx="116287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52500" indent="-9525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defTabSz="457200">
              <a:lnSpc>
                <a:spcPct val="100000"/>
              </a:lnSpc>
              <a:spcBef>
                <a:spcPct val="0"/>
              </a:spcBef>
              <a:buSzTx/>
              <a:buNone/>
            </a:pPr>
            <a:r>
              <a:rPr sz="1800" dirty="0">
                <a:latin typeface="Arial" panose="020B0604020202020204" pitchFamily="34" charset="0"/>
                <a:ea typeface="楷体_GB2312" panose="02010609030101010101" pitchFamily="49" charset="-122"/>
                <a:cs typeface="Arial" panose="020B0604020202020204" pitchFamily="34" charset="0"/>
                <a:sym typeface="Helvetica Light"/>
              </a:rPr>
              <a:t>3. Adopt electric weft finding or hydraulic weft finding mechanism: cancel the weft finding clutch, slow clutch, slow motor, flywheel, belt, etc. commonly used in traditional rapier looms, reduce the source of failure, reduce the failure rate, and improve the weaving efficiency;</a:t>
            </a:r>
            <a:endParaRPr sz="1800" dirty="0">
              <a:latin typeface="Arial" panose="020B0604020202020204" pitchFamily="34" charset="0"/>
              <a:ea typeface="楷体_GB2312" panose="02010609030101010101" pitchFamily="49" charset="-122"/>
              <a:cs typeface="Arial" panose="020B0604020202020204" pitchFamily="34" charset="0"/>
              <a:sym typeface="Helvetica Light"/>
            </a:endParaRPr>
          </a:p>
          <a:p>
            <a:pPr defTabSz="457200">
              <a:lnSpc>
                <a:spcPct val="100000"/>
              </a:lnSpc>
              <a:spcBef>
                <a:spcPct val="0"/>
              </a:spcBef>
              <a:buSzTx/>
              <a:buNone/>
            </a:pPr>
            <a:r>
              <a:rPr sz="1800" dirty="0">
                <a:latin typeface="Arial" panose="020B0604020202020204" pitchFamily="34" charset="0"/>
                <a:ea typeface="楷体_GB2312" panose="02010609030101010101" pitchFamily="49" charset="-122"/>
                <a:cs typeface="Arial" panose="020B0604020202020204" pitchFamily="34" charset="0"/>
                <a:sym typeface="Helvetica Light"/>
              </a:rPr>
              <a:t> </a:t>
            </a:r>
            <a:endParaRPr sz="1800" dirty="0">
              <a:latin typeface="Arial" panose="020B0604020202020204" pitchFamily="34" charset="0"/>
              <a:ea typeface="楷体_GB2312" panose="02010609030101010101" pitchFamily="49" charset="-122"/>
              <a:cs typeface="Arial" panose="020B0604020202020204" pitchFamily="34" charset="0"/>
              <a:sym typeface="Helvetica Light"/>
            </a:endParaRPr>
          </a:p>
          <a:p>
            <a:pPr defTabSz="457200">
              <a:lnSpc>
                <a:spcPct val="100000"/>
              </a:lnSpc>
              <a:spcBef>
                <a:spcPct val="0"/>
              </a:spcBef>
              <a:buSzTx/>
              <a:buNone/>
            </a:pPr>
            <a:r>
              <a:rPr sz="1800" dirty="0">
                <a:latin typeface="Arial" panose="020B0604020202020204" pitchFamily="34" charset="0"/>
                <a:ea typeface="楷体_GB2312" panose="02010609030101010101" pitchFamily="49" charset="-122"/>
                <a:cs typeface="Arial" panose="020B0604020202020204" pitchFamily="34" charset="0"/>
                <a:sym typeface="Helvetica Light"/>
              </a:rPr>
              <a:t>4. The rigid optimized design of the loom makes it more convenient to use and operate, the variety changes quickly, and it has room for development, realizing networking, informatization and intelligent technology.</a:t>
            </a:r>
            <a:endParaRPr sz="1800" dirty="0">
              <a:latin typeface="Arial" panose="020B0604020202020204" pitchFamily="34" charset="0"/>
              <a:ea typeface="楷体_GB2312" panose="02010609030101010101" pitchFamily="49" charset="-122"/>
              <a:cs typeface="Arial" panose="020B0604020202020204" pitchFamily="34" charset="0"/>
              <a:sym typeface="Helvetica Light"/>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15786" y="933405"/>
            <a:ext cx="8446225" cy="2825992"/>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4" name="MH_Others_1"/>
          <p:cNvCxnSpPr>
            <a:cxnSpLocks noChangeShapeType="1"/>
          </p:cNvCxnSpPr>
          <p:nvPr>
            <p:custDataLst>
              <p:tags r:id="rId1"/>
            </p:custDataLst>
          </p:nvPr>
        </p:nvCxnSpPr>
        <p:spPr bwMode="auto">
          <a:xfrm>
            <a:off x="5601562" y="1362284"/>
            <a:ext cx="1688" cy="4010905"/>
          </a:xfrm>
          <a:prstGeom prst="line">
            <a:avLst/>
          </a:prstGeom>
          <a:noFill/>
          <a:ln w="25400" algn="ctr">
            <a:solidFill>
              <a:srgbClr val="F4C0BA"/>
            </a:solidFill>
            <a:miter lim="800000"/>
          </a:ln>
          <a:extLst>
            <a:ext uri="{909E8E84-426E-40DD-AFC4-6F175D3DCCD1}">
              <a14:hiddenFill xmlns:a14="http://schemas.microsoft.com/office/drawing/2010/main">
                <a:noFill/>
              </a14:hiddenFill>
            </a:ext>
          </a:extLst>
        </p:spPr>
      </p:cxnSp>
      <p:sp>
        <p:nvSpPr>
          <p:cNvPr id="17" name="MH_Entry_1">
            <a:hlinkClick r:id="rId2" action="ppaction://hlinksldjump"/>
          </p:cNvPr>
          <p:cNvSpPr txBox="1"/>
          <p:nvPr>
            <p:custDataLst>
              <p:tags r:id="rId3"/>
            </p:custDataLst>
          </p:nvPr>
        </p:nvSpPr>
        <p:spPr>
          <a:xfrm>
            <a:off x="5812263" y="1620448"/>
            <a:ext cx="3996000" cy="540000"/>
          </a:xfrm>
          <a:prstGeom prst="rect">
            <a:avLst/>
          </a:prstGeom>
          <a:noFill/>
        </p:spPr>
        <p:txBody>
          <a:bodyPr wrap="square" lIns="180000" anchor="ctr" anchorCtr="0">
            <a:normAutofit/>
          </a:bodyPr>
          <a:lstStyle/>
          <a:p>
            <a:pPr>
              <a:defRPr/>
            </a:pPr>
            <a:r>
              <a:rPr lang="en-US" sz="2400" b="1" kern="0" spc="100" dirty="0" smtClean="0">
                <a:ln w="15875"/>
                <a:gradFill>
                  <a:gsLst>
                    <a:gs pos="0">
                      <a:schemeClr val="accent1"/>
                    </a:gs>
                    <a:gs pos="100000">
                      <a:schemeClr val="accent6"/>
                    </a:gs>
                  </a:gsLst>
                  <a:lin ang="2700000" scaled="0"/>
                </a:gradFill>
                <a:effectLst/>
                <a:latin typeface="Arial" panose="020B0604020202020204" pitchFamily="34" charset="0"/>
                <a:ea typeface="黑体" panose="02010609060101010101" pitchFamily="49" charset="-122"/>
                <a:cs typeface="Arial" panose="020B0604020202020204" pitchFamily="34" charset="0"/>
              </a:rPr>
              <a:t>Company Profile</a:t>
            </a:r>
            <a:endParaRPr lang="zh-CN" altLang="en-US" sz="2400" b="1" kern="0" spc="100" dirty="0" smtClean="0">
              <a:ln w="15875"/>
              <a:gradFill>
                <a:gsLst>
                  <a:gs pos="0">
                    <a:schemeClr val="accent1"/>
                  </a:gs>
                  <a:gs pos="100000">
                    <a:schemeClr val="accent6"/>
                  </a:gs>
                </a:gsLst>
                <a:lin ang="2700000" scaled="0"/>
              </a:gradFill>
              <a:effectLst/>
              <a:latin typeface="Arial" panose="020B0604020202020204" pitchFamily="34" charset="0"/>
              <a:ea typeface="黑体" panose="02010609060101010101" pitchFamily="49" charset="-122"/>
              <a:cs typeface="Arial" panose="020B0604020202020204" pitchFamily="34" charset="0"/>
            </a:endParaRPr>
          </a:p>
        </p:txBody>
      </p:sp>
      <p:sp>
        <p:nvSpPr>
          <p:cNvPr id="22" name="MH_Number_1">
            <a:hlinkClick r:id="rId2" action="ppaction://hlinksldjump"/>
          </p:cNvPr>
          <p:cNvSpPr/>
          <p:nvPr>
            <p:custDataLst>
              <p:tags r:id="rId4"/>
            </p:custDataLst>
          </p:nvPr>
        </p:nvSpPr>
        <p:spPr>
          <a:xfrm>
            <a:off x="5404626" y="1660315"/>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C3C2B"/>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latin typeface="Times New Roman" panose="02020603050405020304"/>
                <a:ea typeface="幼圆" panose="02010509060101010101" charset="-122"/>
              </a:rPr>
              <a:t>1</a:t>
            </a:r>
            <a:endParaRPr lang="zh-CN" altLang="en-US" sz="2400" kern="0" dirty="0">
              <a:solidFill>
                <a:srgbClr val="FFFFFF"/>
              </a:solidFill>
              <a:latin typeface="Times New Roman" panose="02020603050405020304"/>
              <a:ea typeface="幼圆" panose="02010509060101010101" charset="-122"/>
            </a:endParaRPr>
          </a:p>
        </p:txBody>
      </p:sp>
      <p:sp>
        <p:nvSpPr>
          <p:cNvPr id="27" name="MH_Entry_2">
            <a:hlinkClick r:id="rId5" action="ppaction://hlinksldjump"/>
          </p:cNvPr>
          <p:cNvSpPr txBox="1"/>
          <p:nvPr>
            <p:custDataLst>
              <p:tags r:id="rId6"/>
            </p:custDataLst>
          </p:nvPr>
        </p:nvSpPr>
        <p:spPr>
          <a:xfrm>
            <a:off x="5812155" y="2932430"/>
            <a:ext cx="5344160" cy="800735"/>
          </a:xfrm>
          <a:prstGeom prst="rect">
            <a:avLst/>
          </a:prstGeom>
          <a:noFill/>
        </p:spPr>
        <p:txBody>
          <a:bodyPr wrap="square" lIns="180000" anchor="ctr" anchorCtr="0">
            <a:normAutofit/>
          </a:bodyPr>
          <a:lstStyle>
            <a:defPPr>
              <a:defRPr lang="zh-CN"/>
            </a:defPPr>
            <a:lvl1pPr>
              <a:defRPr sz="2400" b="1" kern="0" spc="100">
                <a:solidFill>
                  <a:srgbClr val="333333"/>
                </a:solidFill>
                <a:latin typeface="黑体" panose="02010609060101010101" pitchFamily="49" charset="-122"/>
                <a:ea typeface="黑体" panose="02010609060101010101" pitchFamily="49" charset="-122"/>
              </a:defRPr>
            </a:lvl1pPr>
          </a:lstStyle>
          <a:p>
            <a:r>
              <a:rPr lang="en-US" altLang="zh-CN" dirty="0" smtClean="0">
                <a:ln w="15875"/>
                <a:gradFill>
                  <a:gsLst>
                    <a:gs pos="0">
                      <a:schemeClr val="accent1"/>
                    </a:gs>
                    <a:gs pos="100000">
                      <a:schemeClr val="accent6"/>
                    </a:gs>
                  </a:gsLst>
                  <a:lin ang="2700000" scaled="0"/>
                </a:gradFill>
                <a:effectLst/>
                <a:latin typeface="Arial" panose="020B0604020202020204" pitchFamily="34" charset="0"/>
                <a:cs typeface="Arial" panose="020B0604020202020204" pitchFamily="34" charset="0"/>
              </a:rPr>
              <a:t>Why choose us?</a:t>
            </a:r>
            <a:endParaRPr lang="en-US" altLang="zh-CN" dirty="0" smtClean="0">
              <a:ln w="15875"/>
              <a:gradFill>
                <a:gsLst>
                  <a:gs pos="0">
                    <a:schemeClr val="accent1"/>
                  </a:gs>
                  <a:gs pos="100000">
                    <a:schemeClr val="accent6"/>
                  </a:gs>
                </a:gsLst>
                <a:lin ang="2700000" scaled="0"/>
              </a:gradFill>
              <a:effectLst/>
              <a:latin typeface="Arial" panose="020B0604020202020204" pitchFamily="34" charset="0"/>
              <a:cs typeface="Arial" panose="020B0604020202020204" pitchFamily="34" charset="0"/>
            </a:endParaRPr>
          </a:p>
        </p:txBody>
      </p:sp>
      <p:sp>
        <p:nvSpPr>
          <p:cNvPr id="28" name="MH_Number_2">
            <a:hlinkClick r:id="rId5" action="ppaction://hlinksldjump"/>
          </p:cNvPr>
          <p:cNvSpPr/>
          <p:nvPr>
            <p:custDataLst>
              <p:tags r:id="rId7"/>
            </p:custDataLst>
          </p:nvPr>
        </p:nvSpPr>
        <p:spPr>
          <a:xfrm>
            <a:off x="5404626" y="3011807"/>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C3C2B"/>
          </a:solidFill>
          <a:ln w="12700" cap="flat" cmpd="sng" algn="ctr">
            <a:noFill/>
            <a:prstDash val="solid"/>
            <a:miter lim="800000"/>
          </a:ln>
          <a:effectLst/>
        </p:spPr>
        <p:txBody>
          <a:bodyPr anchor="ctr">
            <a:noAutofit/>
          </a:bodyPr>
          <a:lstStyle/>
          <a:p>
            <a:pPr algn="ctr">
              <a:defRPr/>
            </a:pPr>
            <a:r>
              <a:rPr lang="en-US" altLang="zh-CN" sz="2400" kern="0">
                <a:solidFill>
                  <a:srgbClr val="FFFFFF"/>
                </a:solidFill>
                <a:latin typeface="Times New Roman" panose="02020603050405020304"/>
                <a:ea typeface="幼圆" panose="02010509060101010101" charset="-122"/>
              </a:rPr>
              <a:t>2</a:t>
            </a:r>
            <a:endParaRPr lang="zh-CN" altLang="en-US" sz="2400" kern="0" dirty="0">
              <a:solidFill>
                <a:srgbClr val="FFFFFF"/>
              </a:solidFill>
              <a:latin typeface="Times New Roman" panose="02020603050405020304"/>
              <a:ea typeface="幼圆" panose="02010509060101010101" charset="-122"/>
            </a:endParaRPr>
          </a:p>
        </p:txBody>
      </p:sp>
      <p:sp>
        <p:nvSpPr>
          <p:cNvPr id="21" name="MH_Others_2"/>
          <p:cNvSpPr txBox="1"/>
          <p:nvPr>
            <p:custDataLst>
              <p:tags r:id="rId8"/>
            </p:custDataLst>
          </p:nvPr>
        </p:nvSpPr>
        <p:spPr>
          <a:xfrm>
            <a:off x="1681389" y="2808427"/>
            <a:ext cx="1766661" cy="785812"/>
          </a:xfrm>
          <a:prstGeom prst="rect">
            <a:avLst/>
          </a:prstGeom>
          <a:noFill/>
        </p:spPr>
        <p:txBody>
          <a:bodyPr wrap="none" anchor="ctr" anchorCtr="0">
            <a:noAutofit/>
          </a:bodyPr>
          <a:lstStyle/>
          <a:p>
            <a:pPr algn="ctr">
              <a:defRPr/>
            </a:pPr>
            <a:r>
              <a:rPr lang="en-US" altLang="zh-CN" sz="5400" b="1" kern="0" dirty="0">
                <a:solidFill>
                  <a:schemeClr val="accent1"/>
                </a:solidFill>
                <a:effectLst>
                  <a:outerShdw blurRad="38100" dist="25400" dir="5400000" algn="ctr" rotWithShape="0">
                    <a:srgbClr val="6E747A">
                      <a:alpha val="43000"/>
                    </a:srgbClr>
                  </a:outerShdw>
                  <a:reflection blurRad="6350" stA="55000" endA="50" endPos="85000" dist="60007" dir="5400000" sy="-100000" algn="bl" rotWithShape="0"/>
                </a:effectLst>
                <a:latin typeface="Arial Black" panose="020B0A04020102020204" charset="0"/>
                <a:ea typeface="华文中宋" panose="02010600040101010101" charset="-122"/>
                <a:cs typeface="Arial Black" panose="020B0A04020102020204" charset="0"/>
              </a:rPr>
              <a:t>CONTENTS</a:t>
            </a:r>
            <a:endParaRPr lang="en-US" altLang="zh-CN" sz="5400" b="1" kern="0" dirty="0">
              <a:solidFill>
                <a:schemeClr val="accent1"/>
              </a:solidFill>
              <a:effectLst>
                <a:outerShdw blurRad="38100" dist="25400" dir="5400000" algn="ctr" rotWithShape="0">
                  <a:srgbClr val="6E747A">
                    <a:alpha val="43000"/>
                  </a:srgbClr>
                </a:outerShdw>
                <a:reflection blurRad="6350" stA="55000" endA="50" endPos="85000" dist="60007" dir="5400000" sy="-100000" algn="bl" rotWithShape="0"/>
              </a:effectLst>
              <a:latin typeface="Arial Black" panose="020B0A04020102020204" charset="0"/>
              <a:ea typeface="华文中宋" panose="02010600040101010101" charset="-122"/>
              <a:cs typeface="Arial Black" panose="020B0A04020102020204" charset="0"/>
            </a:endParaRPr>
          </a:p>
        </p:txBody>
      </p:sp>
      <p:sp>
        <p:nvSpPr>
          <p:cNvPr id="23" name="MH_Others_3"/>
          <p:cNvSpPr txBox="1"/>
          <p:nvPr>
            <p:custDataLst>
              <p:tags r:id="rId9"/>
            </p:custDataLst>
          </p:nvPr>
        </p:nvSpPr>
        <p:spPr>
          <a:xfrm>
            <a:off x="1681389" y="3331703"/>
            <a:ext cx="1766661" cy="785812"/>
          </a:xfrm>
          <a:prstGeom prst="rect">
            <a:avLst/>
          </a:prstGeom>
          <a:noFill/>
        </p:spPr>
        <p:txBody>
          <a:bodyPr wrap="none" anchor="ctr" anchorCtr="0">
            <a:noAutofit/>
          </a:bodyPr>
          <a:lstStyle/>
          <a:p>
            <a:pPr algn="ctr">
              <a:defRPr/>
            </a:pPr>
            <a:r>
              <a:rPr lang="en-US" altLang="zh-CN" sz="2800" kern="0" spc="300">
                <a:solidFill>
                  <a:srgbClr val="DDDDDD"/>
                </a:solidFill>
                <a:latin typeface="华文细黑" panose="02010600040101010101" pitchFamily="2" charset="-122"/>
                <a:ea typeface="华文细黑" panose="02010600040101010101" pitchFamily="2" charset="-122"/>
              </a:rPr>
              <a:t>CONTENTS</a:t>
            </a:r>
            <a:endParaRPr lang="zh-CN" altLang="en-US" sz="2800" kern="0" spc="300" dirty="0">
              <a:solidFill>
                <a:srgbClr val="DDDDDD"/>
              </a:solidFill>
              <a:latin typeface="华文细黑" panose="02010600040101010101" pitchFamily="2" charset="-122"/>
              <a:ea typeface="华文细黑" panose="02010600040101010101" pitchFamily="2" charset="-122"/>
            </a:endParaRPr>
          </a:p>
        </p:txBody>
      </p:sp>
      <p:sp>
        <p:nvSpPr>
          <p:cNvPr id="19" name="MH_Entry_3">
            <a:hlinkClick r:id="rId10" action="ppaction://hlinksldjump"/>
          </p:cNvPr>
          <p:cNvSpPr txBox="1"/>
          <p:nvPr>
            <p:custDataLst>
              <p:tags r:id="rId11"/>
            </p:custDataLst>
          </p:nvPr>
        </p:nvSpPr>
        <p:spPr>
          <a:xfrm>
            <a:off x="5812155" y="4417695"/>
            <a:ext cx="6390005" cy="746760"/>
          </a:xfrm>
          <a:prstGeom prst="rect">
            <a:avLst/>
          </a:prstGeom>
          <a:noFill/>
        </p:spPr>
        <p:txBody>
          <a:bodyPr wrap="square" lIns="180000" anchor="ctr" anchorCtr="0">
            <a:normAutofit lnSpcReduction="20000"/>
          </a:bodyPr>
          <a:lstStyle/>
          <a:p>
            <a:pPr>
              <a:defRPr/>
            </a:pPr>
            <a:r>
              <a:rPr lang="zh-CN" altLang="en-US" sz="2400" b="1" kern="0" spc="100" dirty="0" smtClean="0">
                <a:ln w="15875"/>
                <a:gradFill>
                  <a:gsLst>
                    <a:gs pos="0">
                      <a:schemeClr val="accent1"/>
                    </a:gs>
                    <a:gs pos="100000">
                      <a:schemeClr val="accent6"/>
                    </a:gs>
                  </a:gsLst>
                  <a:lin ang="2700000" scaled="0"/>
                </a:gradFill>
                <a:effectLst/>
                <a:latin typeface="Arial" panose="020B0604020202020204" pitchFamily="34" charset="0"/>
                <a:ea typeface="黑体" panose="02010609060101010101" pitchFamily="49" charset="-122"/>
                <a:cs typeface="Arial" panose="020B0604020202020204" pitchFamily="34" charset="0"/>
              </a:rPr>
              <a:t>Product technology and series</a:t>
            </a:r>
            <a:endParaRPr lang="en-US" altLang="zh-CN" sz="2400" b="1" kern="0" spc="100" dirty="0">
              <a:solidFill>
                <a:srgbClr val="333333"/>
              </a:solidFill>
              <a:latin typeface="黑体" panose="02010609060101010101" pitchFamily="49" charset="-122"/>
              <a:ea typeface="黑体" panose="02010609060101010101" pitchFamily="49" charset="-122"/>
            </a:endParaRPr>
          </a:p>
        </p:txBody>
      </p:sp>
      <p:sp>
        <p:nvSpPr>
          <p:cNvPr id="20" name="MH_Number_3">
            <a:hlinkClick r:id="rId10" action="ppaction://hlinksldjump"/>
          </p:cNvPr>
          <p:cNvSpPr/>
          <p:nvPr>
            <p:custDataLst>
              <p:tags r:id="rId12"/>
            </p:custDataLst>
          </p:nvPr>
        </p:nvSpPr>
        <p:spPr>
          <a:xfrm>
            <a:off x="5397533" y="4497692"/>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C3C2B"/>
          </a:solidFill>
          <a:ln w="12700" cap="flat" cmpd="sng" algn="ctr">
            <a:noFill/>
            <a:prstDash val="solid"/>
            <a:miter lim="800000"/>
          </a:ln>
          <a:effectLst/>
        </p:spPr>
        <p:txBody>
          <a:bodyPr anchor="ctr">
            <a:noAutofit/>
          </a:bodyPr>
          <a:lstStyle/>
          <a:p>
            <a:pPr algn="ctr">
              <a:defRPr/>
            </a:pPr>
            <a:r>
              <a:rPr lang="en-US" altLang="zh-CN" sz="2400" kern="0" dirty="0" smtClean="0">
                <a:solidFill>
                  <a:srgbClr val="FFFFFF"/>
                </a:solidFill>
                <a:latin typeface="Times New Roman" panose="02020603050405020304"/>
                <a:ea typeface="幼圆" panose="02010509060101010101" charset="-122"/>
              </a:rPr>
              <a:t>3</a:t>
            </a:r>
            <a:endParaRPr lang="zh-CN" altLang="en-US" sz="2400" kern="0" dirty="0">
              <a:solidFill>
                <a:srgbClr val="FFFFFF"/>
              </a:solidFill>
              <a:latin typeface="Times New Roman" panose="02020603050405020304"/>
              <a:ea typeface="幼圆" panose="02010509060101010101" charset="-122"/>
            </a:endParaRPr>
          </a:p>
        </p:txBody>
      </p:sp>
    </p:spTree>
    <p:custDataLst>
      <p:tags r:id="rId13"/>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hape 108"/>
          <p:cNvSpPr>
            <a:spLocks noChangeArrowheads="1"/>
          </p:cNvSpPr>
          <p:nvPr/>
        </p:nvSpPr>
        <p:spPr bwMode="auto">
          <a:xfrm>
            <a:off x="0" y="0"/>
            <a:ext cx="5104607" cy="584994"/>
          </a:xfrm>
          <a:prstGeom prst="rect">
            <a:avLst/>
          </a:prstGeom>
          <a:solidFill>
            <a:srgbClr val="3766D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endParaRPr lang="zh-CN" altLang="en-US" sz="1600">
              <a:solidFill>
                <a:srgbClr val="FFFFFF"/>
              </a:solidFill>
              <a:latin typeface="Helvetica Light"/>
              <a:ea typeface="Helvetica Light"/>
              <a:cs typeface="Helvetica Light"/>
              <a:sym typeface="Helvetica Light"/>
            </a:endParaRPr>
          </a:p>
        </p:txBody>
      </p:sp>
      <p:grpSp>
        <p:nvGrpSpPr>
          <p:cNvPr id="23556" name="Group 17"/>
          <p:cNvGrpSpPr/>
          <p:nvPr/>
        </p:nvGrpSpPr>
        <p:grpSpPr bwMode="auto">
          <a:xfrm>
            <a:off x="-5953" y="4108050"/>
            <a:ext cx="1920081" cy="134144"/>
            <a:chOff x="-16" y="6582"/>
            <a:chExt cx="2419" cy="169"/>
          </a:xfrm>
        </p:grpSpPr>
        <p:sp>
          <p:nvSpPr>
            <p:cNvPr id="23565" name="Shape 86"/>
            <p:cNvSpPr>
              <a:spLocks noChangeShapeType="1"/>
            </p:cNvSpPr>
            <p:nvPr/>
          </p:nvSpPr>
          <p:spPr bwMode="auto">
            <a:xfrm flipV="1">
              <a:off x="-16" y="6667"/>
              <a:ext cx="2240" cy="0"/>
            </a:xfrm>
            <a:prstGeom prst="line">
              <a:avLst/>
            </a:prstGeom>
            <a:noFill/>
            <a:ln w="25400">
              <a:solidFill>
                <a:srgbClr val="3566D7"/>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p>
          </p:txBody>
        </p:sp>
        <p:sp>
          <p:nvSpPr>
            <p:cNvPr id="23566" name="Shape 88"/>
            <p:cNvSpPr>
              <a:spLocks noChangeArrowheads="1"/>
            </p:cNvSpPr>
            <p:nvPr/>
          </p:nvSpPr>
          <p:spPr bwMode="auto">
            <a:xfrm>
              <a:off x="2234" y="6582"/>
              <a:ext cx="169" cy="169"/>
            </a:xfrm>
            <a:custGeom>
              <a:avLst/>
              <a:gdLst>
                <a:gd name="T0" fmla="*/ 0 w 19679"/>
                <a:gd name="T1" fmla="*/ 0 h 19679"/>
                <a:gd name="T2" fmla="*/ 0 w 19679"/>
                <a:gd name="T3" fmla="*/ 0 h 19679"/>
                <a:gd name="T4" fmla="*/ 0 w 19679"/>
                <a:gd name="T5" fmla="*/ 0 h 19679"/>
                <a:gd name="T6" fmla="*/ 0 w 19679"/>
                <a:gd name="T7" fmla="*/ 0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a:solidFill>
                <a:srgbClr val="3566D7"/>
              </a:solidFill>
              <a:miter lim="800000"/>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sz="900"/>
            </a:p>
          </p:txBody>
        </p:sp>
      </p:grpSp>
      <p:grpSp>
        <p:nvGrpSpPr>
          <p:cNvPr id="23558" name="Group 10"/>
          <p:cNvGrpSpPr/>
          <p:nvPr/>
        </p:nvGrpSpPr>
        <p:grpSpPr bwMode="auto">
          <a:xfrm>
            <a:off x="162719" y="577850"/>
            <a:ext cx="359569" cy="842170"/>
            <a:chOff x="205" y="728"/>
            <a:chExt cx="453" cy="1061"/>
          </a:xfrm>
        </p:grpSpPr>
        <p:sp>
          <p:nvSpPr>
            <p:cNvPr id="23561" name="Shape 110"/>
            <p:cNvSpPr>
              <a:spLocks noChangeArrowheads="1"/>
            </p:cNvSpPr>
            <p:nvPr/>
          </p:nvSpPr>
          <p:spPr bwMode="auto">
            <a:xfrm>
              <a:off x="205" y="1339"/>
              <a:ext cx="453" cy="448"/>
            </a:xfrm>
            <a:prstGeom prst="rect">
              <a:avLst/>
            </a:prstGeom>
            <a:solidFill>
              <a:srgbClr val="3766D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endParaRPr lang="zh-CN" altLang="en-US" sz="1600">
                <a:solidFill>
                  <a:srgbClr val="FFFFFF"/>
                </a:solidFill>
                <a:latin typeface="Helvetica Light"/>
                <a:ea typeface="Helvetica Light"/>
                <a:cs typeface="Helvetica Light"/>
                <a:sym typeface="Helvetica Light"/>
              </a:endParaRPr>
            </a:p>
          </p:txBody>
        </p:sp>
        <p:grpSp>
          <p:nvGrpSpPr>
            <p:cNvPr id="23562" name="Group 12"/>
            <p:cNvGrpSpPr/>
            <p:nvPr/>
          </p:nvGrpSpPr>
          <p:grpSpPr bwMode="auto">
            <a:xfrm>
              <a:off x="315" y="728"/>
              <a:ext cx="232" cy="1061"/>
              <a:chOff x="315" y="728"/>
              <a:chExt cx="232" cy="1061"/>
            </a:xfrm>
          </p:grpSpPr>
          <p:sp>
            <p:nvSpPr>
              <p:cNvPr id="23563" name="Shape 99"/>
              <p:cNvSpPr>
                <a:spLocks noChangeShapeType="1"/>
              </p:cNvSpPr>
              <p:nvPr/>
            </p:nvSpPr>
            <p:spPr bwMode="auto">
              <a:xfrm>
                <a:off x="431" y="728"/>
                <a:ext cx="0" cy="1058"/>
              </a:xfrm>
              <a:prstGeom prst="line">
                <a:avLst/>
              </a:prstGeom>
              <a:noFill/>
              <a:ln w="25400">
                <a:solidFill>
                  <a:srgbClr val="3566D7"/>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p>
            </p:txBody>
          </p:sp>
          <p:sp>
            <p:nvSpPr>
              <p:cNvPr id="23564" name="Shape 115"/>
              <p:cNvSpPr>
                <a:spLocks noChangeArrowheads="1"/>
              </p:cNvSpPr>
              <p:nvPr/>
            </p:nvSpPr>
            <p:spPr bwMode="auto">
              <a:xfrm>
                <a:off x="315" y="1346"/>
                <a:ext cx="232"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r>
                  <a:rPr lang="en-US" altLang="zh-CN" sz="1950" dirty="0" smtClean="0">
                    <a:solidFill>
                      <a:srgbClr val="FFFFFF"/>
                    </a:solidFill>
                    <a:latin typeface="Impact" panose="020B0806030902050204" pitchFamily="34" charset="0"/>
                    <a:ea typeface="Helvetica Light"/>
                    <a:cs typeface="Helvetica Light"/>
                    <a:sym typeface="Impact" panose="020B0806030902050204" pitchFamily="34" charset="0"/>
                  </a:rPr>
                  <a:t>3</a:t>
                </a:r>
                <a:endParaRPr lang="en-US" altLang="zh-CN" sz="1950" dirty="0">
                  <a:solidFill>
                    <a:srgbClr val="FFFFFF"/>
                  </a:solidFill>
                  <a:latin typeface="Impact" panose="020B0806030902050204" pitchFamily="34" charset="0"/>
                  <a:ea typeface="Helvetica Light"/>
                  <a:cs typeface="Helvetica Light"/>
                  <a:sym typeface="Impact" panose="020B0806030902050204" pitchFamily="34" charset="0"/>
                </a:endParaRPr>
              </a:p>
            </p:txBody>
          </p:sp>
        </p:grpSp>
      </p:grpSp>
      <p:sp>
        <p:nvSpPr>
          <p:cNvPr id="23559" name="Shape 109"/>
          <p:cNvSpPr>
            <a:spLocks noChangeArrowheads="1"/>
          </p:cNvSpPr>
          <p:nvPr/>
        </p:nvSpPr>
        <p:spPr bwMode="auto">
          <a:xfrm>
            <a:off x="342107" y="47626"/>
            <a:ext cx="917067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lnSpc>
                <a:spcPct val="100000"/>
              </a:lnSpc>
              <a:spcBef>
                <a:spcPct val="0"/>
              </a:spcBef>
              <a:buSzTx/>
              <a:buFontTx/>
              <a:buNone/>
            </a:pPr>
            <a:r>
              <a:rPr lang="en-US" sz="2500" b="1"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charset="0"/>
                <a:ea typeface="黑体" panose="02010609060101010101" pitchFamily="49" charset="-122"/>
                <a:cs typeface="Arial Black" panose="020B0A04020102020204" charset="0"/>
                <a:sym typeface="Impact" panose="020B0806030902050204" pitchFamily="34" charset="0"/>
              </a:rPr>
              <a:t>THIS MODEL USED IN GLASS FIBER YARN WEAVING</a:t>
            </a:r>
            <a:endParaRPr lang="en-US" sz="2500" b="1"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charset="0"/>
              <a:ea typeface="黑体" panose="02010609060101010101" pitchFamily="49" charset="-122"/>
              <a:cs typeface="Arial Black" panose="020B0A04020102020204" charset="0"/>
              <a:sym typeface="Impact" panose="020B0806030902050204" pitchFamily="34" charset="0"/>
            </a:endParaRPr>
          </a:p>
        </p:txBody>
      </p:sp>
      <p:pic>
        <p:nvPicPr>
          <p:cNvPr id="3" name="图片 2" descr="微信图片_20250114151317"/>
          <p:cNvPicPr>
            <a:picLocks noChangeAspect="1"/>
          </p:cNvPicPr>
          <p:nvPr/>
        </p:nvPicPr>
        <p:blipFill>
          <a:blip r:embed="rId1"/>
          <a:stretch>
            <a:fillRect/>
          </a:stretch>
        </p:blipFill>
        <p:spPr>
          <a:xfrm>
            <a:off x="250190" y="1068705"/>
            <a:ext cx="3736340" cy="4984750"/>
          </a:xfrm>
          <a:prstGeom prst="rect">
            <a:avLst/>
          </a:prstGeom>
        </p:spPr>
      </p:pic>
      <p:pic>
        <p:nvPicPr>
          <p:cNvPr id="4" name="图片 3" descr="微信图片_20250114151325"/>
          <p:cNvPicPr>
            <a:picLocks noChangeAspect="1"/>
          </p:cNvPicPr>
          <p:nvPr/>
        </p:nvPicPr>
        <p:blipFill>
          <a:blip r:embed="rId2"/>
          <a:stretch>
            <a:fillRect/>
          </a:stretch>
        </p:blipFill>
        <p:spPr>
          <a:xfrm>
            <a:off x="4172585" y="584835"/>
            <a:ext cx="3609975" cy="4816475"/>
          </a:xfrm>
          <a:prstGeom prst="rect">
            <a:avLst/>
          </a:prstGeom>
        </p:spPr>
      </p:pic>
      <p:pic>
        <p:nvPicPr>
          <p:cNvPr id="5" name="图片 4" descr="微信图片_20250114151332"/>
          <p:cNvPicPr>
            <a:picLocks noChangeAspect="1"/>
          </p:cNvPicPr>
          <p:nvPr/>
        </p:nvPicPr>
        <p:blipFill>
          <a:blip r:embed="rId3"/>
          <a:stretch>
            <a:fillRect/>
          </a:stretch>
        </p:blipFill>
        <p:spPr>
          <a:xfrm>
            <a:off x="7968615" y="1621155"/>
            <a:ext cx="3471545" cy="4631690"/>
          </a:xfrm>
          <a:prstGeom prst="rect">
            <a:avLst/>
          </a:prstGeo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hape 108"/>
          <p:cNvSpPr>
            <a:spLocks noChangeArrowheads="1"/>
          </p:cNvSpPr>
          <p:nvPr/>
        </p:nvSpPr>
        <p:spPr bwMode="auto">
          <a:xfrm>
            <a:off x="0" y="0"/>
            <a:ext cx="5104607" cy="584994"/>
          </a:xfrm>
          <a:prstGeom prst="rect">
            <a:avLst/>
          </a:prstGeom>
          <a:solidFill>
            <a:srgbClr val="3766D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lnSpc>
                <a:spcPct val="100000"/>
              </a:lnSpc>
              <a:spcBef>
                <a:spcPct val="0"/>
              </a:spcBef>
              <a:buSzTx/>
              <a:buFontTx/>
              <a:buNone/>
            </a:pPr>
            <a:endParaRPr lang="zh-CN" altLang="en-US" sz="1600">
              <a:solidFill>
                <a:srgbClr val="FFFFFF"/>
              </a:solidFill>
              <a:latin typeface="Helvetica Light"/>
              <a:ea typeface="Helvetica Light"/>
              <a:cs typeface="Helvetica Light"/>
              <a:sym typeface="Helvetica Light"/>
            </a:endParaRPr>
          </a:p>
        </p:txBody>
      </p:sp>
      <p:sp>
        <p:nvSpPr>
          <p:cNvPr id="23559" name="Shape 109"/>
          <p:cNvSpPr>
            <a:spLocks noChangeArrowheads="1"/>
          </p:cNvSpPr>
          <p:nvPr/>
        </p:nvSpPr>
        <p:spPr bwMode="auto">
          <a:xfrm>
            <a:off x="342107" y="47626"/>
            <a:ext cx="917067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25500" eaLnBrk="0" fontAlgn="base" hangingPunct="0">
              <a:lnSpc>
                <a:spcPct val="90000"/>
              </a:lnSpc>
              <a:spcBef>
                <a:spcPts val="1000"/>
              </a:spcBef>
              <a:spcAft>
                <a:spcPct val="0"/>
              </a:spcAft>
              <a:buSzPct val="100000"/>
              <a:buFont typeface="Arial" panose="020B0604020202020204" pitchFamily="34" charset="0"/>
              <a:buChar char="•"/>
              <a:defRPr sz="56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lnSpc>
                <a:spcPct val="100000"/>
              </a:lnSpc>
              <a:spcBef>
                <a:spcPct val="0"/>
              </a:spcBef>
              <a:buSzTx/>
              <a:buFontTx/>
              <a:buNone/>
            </a:pPr>
            <a:r>
              <a:rPr lang="en-US" sz="2500" b="1"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charset="0"/>
                <a:ea typeface="黑体" panose="02010609060101010101" pitchFamily="49" charset="-122"/>
                <a:cs typeface="Arial Black" panose="020B0A04020102020204" charset="0"/>
                <a:sym typeface="Impact" panose="020B0806030902050204" pitchFamily="34" charset="0"/>
              </a:rPr>
              <a:t>THIS MODEL USED IN GLASS FIBER YARN WEAVING</a:t>
            </a:r>
            <a:endParaRPr lang="en-US" sz="2500" b="1"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charset="0"/>
              <a:ea typeface="黑体" panose="02010609060101010101" pitchFamily="49" charset="-122"/>
              <a:cs typeface="Arial Black" panose="020B0A04020102020204" charset="0"/>
              <a:sym typeface="Impact" panose="020B0806030902050204" pitchFamily="34" charset="0"/>
            </a:endParaRPr>
          </a:p>
        </p:txBody>
      </p:sp>
      <p:sp>
        <p:nvSpPr>
          <p:cNvPr id="2" name="文本框 1"/>
          <p:cNvSpPr txBox="1"/>
          <p:nvPr/>
        </p:nvSpPr>
        <p:spPr>
          <a:xfrm>
            <a:off x="5104765" y="1435735"/>
            <a:ext cx="6243955" cy="583565"/>
          </a:xfrm>
          <a:prstGeom prst="rect">
            <a:avLst/>
          </a:prstGeom>
        </p:spPr>
        <p:style>
          <a:lnRef idx="0">
            <a:srgbClr val="FFFFFF"/>
          </a:lnRef>
          <a:fillRef idx="3">
            <a:schemeClr val="accent1"/>
          </a:fillRef>
          <a:effectRef idx="0">
            <a:srgbClr val="FFFFFF"/>
          </a:effectRef>
          <a:fontRef idx="minor">
            <a:schemeClr val="lt1"/>
          </a:fontRef>
        </p:style>
        <p:txBody>
          <a:bodyPr wrap="square" rtlCol="0">
            <a:spAutoFit/>
          </a:bodyPr>
          <a:p>
            <a:r>
              <a:rPr lang="en-US" altLang="zh-CN" sz="3200"/>
              <a:t>High production capacity</a:t>
            </a:r>
            <a:endParaRPr lang="en-US" altLang="zh-CN" sz="3200"/>
          </a:p>
        </p:txBody>
      </p:sp>
      <p:sp>
        <p:nvSpPr>
          <p:cNvPr id="6" name="文本框 5"/>
          <p:cNvSpPr txBox="1"/>
          <p:nvPr/>
        </p:nvSpPr>
        <p:spPr>
          <a:xfrm>
            <a:off x="5104765" y="2508250"/>
            <a:ext cx="6243955" cy="583565"/>
          </a:xfrm>
          <a:prstGeom prst="rect">
            <a:avLst/>
          </a:prstGeom>
        </p:spPr>
        <p:style>
          <a:lnRef idx="0">
            <a:srgbClr val="FFFFFF"/>
          </a:lnRef>
          <a:fillRef idx="3">
            <a:schemeClr val="accent1"/>
          </a:fillRef>
          <a:effectRef idx="0">
            <a:srgbClr val="FFFFFF"/>
          </a:effectRef>
          <a:fontRef idx="minor">
            <a:schemeClr val="lt1"/>
          </a:fontRef>
        </p:style>
        <p:txBody>
          <a:bodyPr wrap="square" rtlCol="0">
            <a:spAutoFit/>
          </a:bodyPr>
          <a:p>
            <a:r>
              <a:rPr lang="en-US" altLang="zh-CN" sz="3200"/>
              <a:t>Excellent work efficency</a:t>
            </a:r>
            <a:endParaRPr lang="en-US" altLang="zh-CN" sz="3200"/>
          </a:p>
        </p:txBody>
      </p:sp>
      <p:sp>
        <p:nvSpPr>
          <p:cNvPr id="7" name="文本框 6"/>
          <p:cNvSpPr txBox="1"/>
          <p:nvPr/>
        </p:nvSpPr>
        <p:spPr>
          <a:xfrm>
            <a:off x="5104765" y="3580765"/>
            <a:ext cx="6243955" cy="583565"/>
          </a:xfrm>
          <a:prstGeom prst="rect">
            <a:avLst/>
          </a:prstGeom>
        </p:spPr>
        <p:style>
          <a:lnRef idx="0">
            <a:srgbClr val="FFFFFF"/>
          </a:lnRef>
          <a:fillRef idx="3">
            <a:schemeClr val="accent1"/>
          </a:fillRef>
          <a:effectRef idx="0">
            <a:srgbClr val="FFFFFF"/>
          </a:effectRef>
          <a:fontRef idx="minor">
            <a:schemeClr val="lt1"/>
          </a:fontRef>
        </p:style>
        <p:txBody>
          <a:bodyPr wrap="square" rtlCol="0">
            <a:spAutoFit/>
          </a:bodyPr>
          <a:p>
            <a:r>
              <a:rPr lang="en-US" altLang="zh-CN" sz="3200"/>
              <a:t>Wide work fabric width up to 6m</a:t>
            </a:r>
            <a:endParaRPr lang="en-US" altLang="zh-CN" sz="3200"/>
          </a:p>
        </p:txBody>
      </p:sp>
      <p:sp>
        <p:nvSpPr>
          <p:cNvPr id="8" name="文本框 7"/>
          <p:cNvSpPr txBox="1"/>
          <p:nvPr/>
        </p:nvSpPr>
        <p:spPr>
          <a:xfrm>
            <a:off x="5104765" y="4653280"/>
            <a:ext cx="6243955" cy="1076325"/>
          </a:xfrm>
          <a:prstGeom prst="rect">
            <a:avLst/>
          </a:prstGeom>
        </p:spPr>
        <p:style>
          <a:lnRef idx="0">
            <a:srgbClr val="FFFFFF"/>
          </a:lnRef>
          <a:fillRef idx="3">
            <a:schemeClr val="accent1"/>
          </a:fillRef>
          <a:effectRef idx="0">
            <a:srgbClr val="FFFFFF"/>
          </a:effectRef>
          <a:fontRef idx="minor">
            <a:schemeClr val="lt1"/>
          </a:fontRef>
        </p:style>
        <p:txBody>
          <a:bodyPr wrap="square" rtlCol="0">
            <a:spAutoFit/>
          </a:bodyPr>
          <a:p>
            <a:r>
              <a:rPr lang="en-US" altLang="zh-CN" sz="3200"/>
              <a:t>Intelligent and easy human operation</a:t>
            </a:r>
            <a:endParaRPr lang="en-US" altLang="zh-CN" sz="3200"/>
          </a:p>
        </p:txBody>
      </p:sp>
      <p:pic>
        <p:nvPicPr>
          <p:cNvPr id="9" name="图片 8" descr="图片2"/>
          <p:cNvPicPr>
            <a:picLocks noChangeAspect="1"/>
          </p:cNvPicPr>
          <p:nvPr/>
        </p:nvPicPr>
        <p:blipFill>
          <a:blip r:embed="rId1"/>
          <a:stretch>
            <a:fillRect/>
          </a:stretch>
        </p:blipFill>
        <p:spPr>
          <a:xfrm>
            <a:off x="412750" y="584835"/>
            <a:ext cx="4279900" cy="5783580"/>
          </a:xfrm>
          <a:prstGeom prst="rect">
            <a:avLst/>
          </a:prstGeom>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Box 2"/>
          <p:cNvSpPr txBox="1">
            <a:spLocks noChangeArrowheads="1"/>
          </p:cNvSpPr>
          <p:nvPr>
            <p:custDataLst>
              <p:tags r:id="rId1"/>
            </p:custDataLst>
          </p:nvPr>
        </p:nvSpPr>
        <p:spPr bwMode="auto">
          <a:xfrm>
            <a:off x="2923540" y="1254760"/>
            <a:ext cx="2367915" cy="2536825"/>
          </a:xfrm>
          <a:prstGeom prst="rect">
            <a:avLst/>
          </a:prstGeom>
          <a:noFill/>
          <a:ln>
            <a:noFill/>
          </a:ln>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cene3d>
              <a:camera prst="orthographicFront"/>
              <a:lightRig rig="threePt" dir="t"/>
            </a:scene3d>
          </a:bodyPr>
          <a:lstStyle>
            <a:lvl1pPr>
              <a:defRPr>
                <a:solidFill>
                  <a:schemeClr val="tx1"/>
                </a:solidFill>
                <a:latin typeface="Georgia" panose="02040502050405020303" pitchFamily="18" charset="0"/>
                <a:ea typeface="微软雅黑" panose="020B0503020204020204" charset="-122"/>
              </a:defRPr>
            </a:lvl1pPr>
            <a:lvl2pPr marL="742950" indent="-285750">
              <a:defRPr>
                <a:solidFill>
                  <a:schemeClr val="tx1"/>
                </a:solidFill>
                <a:latin typeface="Georgia" panose="02040502050405020303" pitchFamily="18" charset="0"/>
                <a:ea typeface="微软雅黑" panose="020B0503020204020204" charset="-122"/>
              </a:defRPr>
            </a:lvl2pPr>
            <a:lvl3pPr marL="1143000" indent="-228600">
              <a:defRPr>
                <a:solidFill>
                  <a:schemeClr val="tx1"/>
                </a:solidFill>
                <a:latin typeface="Georgia" panose="02040502050405020303" pitchFamily="18" charset="0"/>
                <a:ea typeface="微软雅黑" panose="020B0503020204020204" charset="-122"/>
              </a:defRPr>
            </a:lvl3pPr>
            <a:lvl4pPr marL="1600200" indent="-228600">
              <a:defRPr>
                <a:solidFill>
                  <a:schemeClr val="tx1"/>
                </a:solidFill>
                <a:latin typeface="Georgia" panose="02040502050405020303" pitchFamily="18" charset="0"/>
                <a:ea typeface="微软雅黑" panose="020B0503020204020204" charset="-122"/>
              </a:defRPr>
            </a:lvl4pPr>
            <a:lvl5pPr marL="2057400" indent="-228600">
              <a:defRPr>
                <a:solidFill>
                  <a:schemeClr val="tx1"/>
                </a:solidFill>
                <a:latin typeface="Georgia" panose="02040502050405020303" pitchFamily="18" charset="0"/>
                <a:ea typeface="微软雅黑" panose="020B0503020204020204" charset="-122"/>
              </a:defRPr>
            </a:lvl5pPr>
            <a:lvl6pPr marL="2514600" indent="-228600" fontAlgn="base">
              <a:spcBef>
                <a:spcPct val="0"/>
              </a:spcBef>
              <a:spcAft>
                <a:spcPct val="0"/>
              </a:spcAft>
              <a:defRPr>
                <a:solidFill>
                  <a:schemeClr val="tx1"/>
                </a:solidFill>
                <a:latin typeface="Georgia" panose="02040502050405020303" pitchFamily="18" charset="0"/>
                <a:ea typeface="微软雅黑" panose="020B0503020204020204" charset="-122"/>
              </a:defRPr>
            </a:lvl6pPr>
            <a:lvl7pPr marL="2971800" indent="-228600" fontAlgn="base">
              <a:spcBef>
                <a:spcPct val="0"/>
              </a:spcBef>
              <a:spcAft>
                <a:spcPct val="0"/>
              </a:spcAft>
              <a:defRPr>
                <a:solidFill>
                  <a:schemeClr val="tx1"/>
                </a:solidFill>
                <a:latin typeface="Georgia" panose="02040502050405020303" pitchFamily="18" charset="0"/>
                <a:ea typeface="微软雅黑" panose="020B0503020204020204" charset="-122"/>
              </a:defRPr>
            </a:lvl7pPr>
            <a:lvl8pPr marL="3429000" indent="-228600" fontAlgn="base">
              <a:spcBef>
                <a:spcPct val="0"/>
              </a:spcBef>
              <a:spcAft>
                <a:spcPct val="0"/>
              </a:spcAft>
              <a:defRPr>
                <a:solidFill>
                  <a:schemeClr val="tx1"/>
                </a:solidFill>
                <a:latin typeface="Georgia" panose="02040502050405020303" pitchFamily="18" charset="0"/>
                <a:ea typeface="微软雅黑" panose="020B0503020204020204" charset="-122"/>
              </a:defRPr>
            </a:lvl8pPr>
            <a:lvl9pPr marL="3886200" indent="-228600" fontAlgn="base">
              <a:spcBef>
                <a:spcPct val="0"/>
              </a:spcBef>
              <a:spcAft>
                <a:spcPct val="0"/>
              </a:spcAft>
              <a:defRPr>
                <a:solidFill>
                  <a:schemeClr val="tx1"/>
                </a:solidFill>
                <a:latin typeface="Georgia" panose="02040502050405020303" pitchFamily="18" charset="0"/>
                <a:ea typeface="微软雅黑" panose="020B0503020204020204" charset="-122"/>
              </a:defRPr>
            </a:lvl9pPr>
          </a:lstStyle>
          <a:p>
            <a:pPr eaLnBrk="1" hangingPunct="1"/>
            <a:r>
              <a:rPr lang="en-US" altLang="zh-CN" sz="1800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T</a:t>
            </a:r>
            <a:endParaRPr lang="en-US" altLang="zh-CN" sz="1800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sp>
        <p:nvSpPr>
          <p:cNvPr id="4" name="TextBox 3"/>
          <p:cNvSpPr txBox="1"/>
          <p:nvPr>
            <p:custDataLst>
              <p:tags r:id="rId2"/>
            </p:custDataLst>
          </p:nvPr>
        </p:nvSpPr>
        <p:spPr>
          <a:xfrm>
            <a:off x="4967818" y="1873252"/>
            <a:ext cx="4514849" cy="1299633"/>
          </a:xfrm>
          <a:prstGeom prst="rect">
            <a:avLst/>
          </a:prstGeom>
          <a:noFill/>
          <a:effectLst>
            <a:reflection blurRad="6350" stA="50000" endA="300" endPos="55500" dist="50800" dir="5400000" sy="-100000" algn="bl" rotWithShape="0"/>
          </a:effectLst>
        </p:spPr>
        <p:txBody>
          <a:bodyPr>
            <a:normAutofit/>
          </a:bodyPr>
          <a:lstStyle/>
          <a:p>
            <a:pPr>
              <a:defRPr/>
            </a:pPr>
            <a:endParaRPr lang="zh-CN" altLang="en-US" sz="6400" dirty="0">
              <a:solidFill>
                <a:srgbClr val="92D050"/>
              </a:solidFill>
              <a:latin typeface="+mj-ea"/>
              <a:ea typeface="+mj-ea"/>
            </a:endParaRPr>
          </a:p>
        </p:txBody>
      </p:sp>
      <p:sp>
        <p:nvSpPr>
          <p:cNvPr id="14340" name="TextBox 4"/>
          <p:cNvSpPr txBox="1">
            <a:spLocks noChangeArrowheads="1"/>
          </p:cNvSpPr>
          <p:nvPr>
            <p:custDataLst>
              <p:tags r:id="rId3"/>
            </p:custDataLst>
          </p:nvPr>
        </p:nvSpPr>
        <p:spPr bwMode="auto">
          <a:xfrm>
            <a:off x="4138295" y="2535555"/>
            <a:ext cx="5253355" cy="1428750"/>
          </a:xfrm>
          <a:prstGeom prst="rect">
            <a:avLst/>
          </a:prstGeom>
          <a:noFill/>
          <a:ln>
            <a:noFill/>
          </a:ln>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cene3d>
              <a:camera prst="orthographicFront"/>
              <a:lightRig rig="threePt" dir="t"/>
            </a:scene3d>
          </a:bodyPr>
          <a:lstStyle>
            <a:lvl1pPr>
              <a:defRPr>
                <a:solidFill>
                  <a:schemeClr val="tx1"/>
                </a:solidFill>
                <a:latin typeface="Georgia" panose="02040502050405020303" pitchFamily="18" charset="0"/>
                <a:ea typeface="微软雅黑" panose="020B0503020204020204" charset="-122"/>
              </a:defRPr>
            </a:lvl1pPr>
            <a:lvl2pPr marL="742950" indent="-285750">
              <a:defRPr>
                <a:solidFill>
                  <a:schemeClr val="tx1"/>
                </a:solidFill>
                <a:latin typeface="Georgia" panose="02040502050405020303" pitchFamily="18" charset="0"/>
                <a:ea typeface="微软雅黑" panose="020B0503020204020204" charset="-122"/>
              </a:defRPr>
            </a:lvl2pPr>
            <a:lvl3pPr marL="1143000" indent="-228600">
              <a:defRPr>
                <a:solidFill>
                  <a:schemeClr val="tx1"/>
                </a:solidFill>
                <a:latin typeface="Georgia" panose="02040502050405020303" pitchFamily="18" charset="0"/>
                <a:ea typeface="微软雅黑" panose="020B0503020204020204" charset="-122"/>
              </a:defRPr>
            </a:lvl3pPr>
            <a:lvl4pPr marL="1600200" indent="-228600">
              <a:defRPr>
                <a:solidFill>
                  <a:schemeClr val="tx1"/>
                </a:solidFill>
                <a:latin typeface="Georgia" panose="02040502050405020303" pitchFamily="18" charset="0"/>
                <a:ea typeface="微软雅黑" panose="020B0503020204020204" charset="-122"/>
              </a:defRPr>
            </a:lvl4pPr>
            <a:lvl5pPr marL="2057400" indent="-228600">
              <a:defRPr>
                <a:solidFill>
                  <a:schemeClr val="tx1"/>
                </a:solidFill>
                <a:latin typeface="Georgia" panose="02040502050405020303" pitchFamily="18" charset="0"/>
                <a:ea typeface="微软雅黑" panose="020B0503020204020204" charset="-122"/>
              </a:defRPr>
            </a:lvl5pPr>
            <a:lvl6pPr marL="2514600" indent="-228600" fontAlgn="base">
              <a:spcBef>
                <a:spcPct val="0"/>
              </a:spcBef>
              <a:spcAft>
                <a:spcPct val="0"/>
              </a:spcAft>
              <a:defRPr>
                <a:solidFill>
                  <a:schemeClr val="tx1"/>
                </a:solidFill>
                <a:latin typeface="Georgia" panose="02040502050405020303" pitchFamily="18" charset="0"/>
                <a:ea typeface="微软雅黑" panose="020B0503020204020204" charset="-122"/>
              </a:defRPr>
            </a:lvl6pPr>
            <a:lvl7pPr marL="2971800" indent="-228600" fontAlgn="base">
              <a:spcBef>
                <a:spcPct val="0"/>
              </a:spcBef>
              <a:spcAft>
                <a:spcPct val="0"/>
              </a:spcAft>
              <a:defRPr>
                <a:solidFill>
                  <a:schemeClr val="tx1"/>
                </a:solidFill>
                <a:latin typeface="Georgia" panose="02040502050405020303" pitchFamily="18" charset="0"/>
                <a:ea typeface="微软雅黑" panose="020B0503020204020204" charset="-122"/>
              </a:defRPr>
            </a:lvl7pPr>
            <a:lvl8pPr marL="3429000" indent="-228600" fontAlgn="base">
              <a:spcBef>
                <a:spcPct val="0"/>
              </a:spcBef>
              <a:spcAft>
                <a:spcPct val="0"/>
              </a:spcAft>
              <a:defRPr>
                <a:solidFill>
                  <a:schemeClr val="tx1"/>
                </a:solidFill>
                <a:latin typeface="Georgia" panose="02040502050405020303" pitchFamily="18" charset="0"/>
                <a:ea typeface="微软雅黑" panose="020B0503020204020204" charset="-122"/>
              </a:defRPr>
            </a:lvl8pPr>
            <a:lvl9pPr marL="3886200" indent="-228600" fontAlgn="base">
              <a:spcBef>
                <a:spcPct val="0"/>
              </a:spcBef>
              <a:spcAft>
                <a:spcPct val="0"/>
              </a:spcAft>
              <a:defRPr>
                <a:solidFill>
                  <a:schemeClr val="tx1"/>
                </a:solidFill>
                <a:latin typeface="Georgia" panose="02040502050405020303" pitchFamily="18" charset="0"/>
                <a:ea typeface="微软雅黑" panose="020B0503020204020204" charset="-122"/>
              </a:defRPr>
            </a:lvl9pPr>
          </a:lstStyle>
          <a:p>
            <a:pPr eaLnBrk="1" hangingPunct="1"/>
            <a:r>
              <a:rPr lang="en-US" altLang="zh-CN" sz="4800" b="1">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HANK   YOU!</a:t>
            </a:r>
            <a:endParaRPr lang="en-US" altLang="zh-CN" sz="4800" b="1">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sp>
        <p:nvSpPr>
          <p:cNvPr id="7" name="直角三角形 6"/>
          <p:cNvSpPr/>
          <p:nvPr>
            <p:custDataLst>
              <p:tags r:id="rId4"/>
            </p:custDataLst>
          </p:nvPr>
        </p:nvSpPr>
        <p:spPr>
          <a:xfrm rot="1665221">
            <a:off x="9249834" y="4826000"/>
            <a:ext cx="194733" cy="391584"/>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直角三角形 7"/>
          <p:cNvSpPr/>
          <p:nvPr>
            <p:custDataLst>
              <p:tags r:id="rId5"/>
            </p:custDataLst>
          </p:nvPr>
        </p:nvSpPr>
        <p:spPr>
          <a:xfrm rot="9441503">
            <a:off x="9734551" y="4068233"/>
            <a:ext cx="372533" cy="745067"/>
          </a:xfrm>
          <a:prstGeom prst="rtTriangle">
            <a:avLst/>
          </a:prstGeom>
          <a:solidFill>
            <a:srgbClr val="FF0080"/>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直角三角形 8"/>
          <p:cNvSpPr/>
          <p:nvPr>
            <p:custDataLst>
              <p:tags r:id="rId6"/>
            </p:custDataLst>
          </p:nvPr>
        </p:nvSpPr>
        <p:spPr>
          <a:xfrm rot="14258978">
            <a:off x="7328959" y="4424893"/>
            <a:ext cx="376767" cy="755649"/>
          </a:xfrm>
          <a:prstGeom prst="rtTriangle">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直角三角形 9"/>
          <p:cNvSpPr/>
          <p:nvPr>
            <p:custDataLst>
              <p:tags r:id="rId7"/>
            </p:custDataLst>
          </p:nvPr>
        </p:nvSpPr>
        <p:spPr>
          <a:xfrm rot="1312468">
            <a:off x="8434917" y="4974167"/>
            <a:ext cx="304800" cy="60960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直角三角形 10"/>
          <p:cNvSpPr/>
          <p:nvPr>
            <p:custDataLst>
              <p:tags r:id="rId8"/>
            </p:custDataLst>
          </p:nvPr>
        </p:nvSpPr>
        <p:spPr>
          <a:xfrm rot="14258978">
            <a:off x="2726267" y="4565652"/>
            <a:ext cx="378884" cy="755649"/>
          </a:xfrm>
          <a:prstGeom prst="rtTriangle">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直角三角形 11"/>
          <p:cNvSpPr/>
          <p:nvPr>
            <p:custDataLst>
              <p:tags r:id="rId9"/>
            </p:custDataLst>
          </p:nvPr>
        </p:nvSpPr>
        <p:spPr>
          <a:xfrm rot="4526379">
            <a:off x="3911601" y="5111750"/>
            <a:ext cx="141816" cy="285751"/>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直角三角形 12"/>
          <p:cNvSpPr/>
          <p:nvPr>
            <p:custDataLst>
              <p:tags r:id="rId10"/>
            </p:custDataLst>
          </p:nvPr>
        </p:nvSpPr>
        <p:spPr>
          <a:xfrm rot="1665221">
            <a:off x="5283200" y="4514851"/>
            <a:ext cx="474133" cy="95250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ustDataLst>
      <p:tags r:id="rId1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548131" y="87515"/>
            <a:ext cx="10954459" cy="796011"/>
          </a:xfrm>
          <a:prstGeom prst="rect">
            <a:avLst/>
          </a:prstGeom>
        </p:spPr>
        <p:txBody>
          <a:bodyPr vert="horz" lIns="91440" tIns="45720" rIns="91440" bIns="45720" rtlCol="0" anchor="b">
            <a:noAutofit/>
          </a:bodyPr>
          <a:lstStyle>
            <a:lvl1pPr algn="l" defTabSz="385445" rtl="0" eaLnBrk="1" latinLnBrk="0" hangingPunct="1">
              <a:lnSpc>
                <a:spcPct val="90000"/>
              </a:lnSpc>
              <a:spcBef>
                <a:spcPct val="0"/>
              </a:spcBef>
              <a:buNone/>
              <a:defRPr sz="3600" b="1" kern="1200">
                <a:solidFill>
                  <a:schemeClr val="accent1"/>
                </a:solidFill>
                <a:effectLst/>
                <a:latin typeface="+mj-lt"/>
                <a:ea typeface="+mj-ea"/>
                <a:cs typeface="+mj-cs"/>
              </a:defRPr>
            </a:lvl1pPr>
          </a:lstStyle>
          <a:p>
            <a:pPr>
              <a:defRPr/>
            </a:pPr>
            <a:r>
              <a:rPr 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sym typeface="+mn-ea"/>
              </a:rPr>
              <a:t>Company Profile</a:t>
            </a:r>
            <a:endParaRPr 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sym typeface="+mn-ea"/>
            </a:endParaRPr>
          </a:p>
        </p:txBody>
      </p:sp>
      <p:pic>
        <p:nvPicPr>
          <p:cNvPr id="5" name="图片 4" descr="IMG_5952"/>
          <p:cNvPicPr>
            <a:picLocks noChangeAspect="1"/>
          </p:cNvPicPr>
          <p:nvPr/>
        </p:nvPicPr>
        <p:blipFill>
          <a:blip r:embed="rId1"/>
          <a:stretch>
            <a:fillRect/>
          </a:stretch>
        </p:blipFill>
        <p:spPr>
          <a:xfrm>
            <a:off x="0" y="1846580"/>
            <a:ext cx="6986270" cy="4657725"/>
          </a:xfrm>
          <a:prstGeom prst="rect">
            <a:avLst/>
          </a:prstGeom>
        </p:spPr>
      </p:pic>
      <p:sp>
        <p:nvSpPr>
          <p:cNvPr id="6" name="文本框 5"/>
          <p:cNvSpPr txBox="1"/>
          <p:nvPr/>
        </p:nvSpPr>
        <p:spPr>
          <a:xfrm>
            <a:off x="7246620" y="2115820"/>
            <a:ext cx="4838065" cy="3886835"/>
          </a:xfrm>
          <a:prstGeom prst="rect">
            <a:avLst/>
          </a:prstGeom>
          <a:noFill/>
          <a:extLst>
            <a:ext uri="{909E8E84-426E-40DD-AFC4-6F175D3DCCD1}">
              <a14:hiddenFill xmlns:a14="http://schemas.microsoft.com/office/drawing/2010/main">
                <a:solidFill>
                  <a:schemeClr val="accent2"/>
                </a:solidFill>
              </a14:hiddenFill>
            </a:ext>
          </a:extLst>
        </p:spPr>
        <p:txBody>
          <a:bodyPr wrap="square" rtlCol="0">
            <a:noAutofit/>
          </a:bodyPr>
          <a:p>
            <a:r>
              <a:rPr lang="en-US" altLang="zh-CN" sz="2800" b="1" i="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Founded in 2017, Jiangxi Zhongbo Intelligent Equipment Manufacturing Co., Ltd. is a leading high-tech enterprise specializing in R&amp;D, design, production, and sales of advanced intelligent equipment.</a:t>
            </a:r>
            <a:endParaRPr lang="en-US" altLang="zh-CN" sz="2800" b="1" i="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548131" y="87515"/>
            <a:ext cx="10954459" cy="796011"/>
          </a:xfrm>
          <a:prstGeom prst="rect">
            <a:avLst/>
          </a:prstGeom>
        </p:spPr>
        <p:txBody>
          <a:bodyPr vert="horz" lIns="91440" tIns="45720" rIns="91440" bIns="45720" rtlCol="0" anchor="b">
            <a:noAutofit/>
          </a:bodyPr>
          <a:lstStyle>
            <a:lvl1pPr algn="l" defTabSz="385445" rtl="0" eaLnBrk="1" latinLnBrk="0" hangingPunct="1">
              <a:lnSpc>
                <a:spcPct val="90000"/>
              </a:lnSpc>
              <a:spcBef>
                <a:spcPct val="0"/>
              </a:spcBef>
              <a:buNone/>
              <a:defRPr sz="3600" b="1" kern="1200">
                <a:solidFill>
                  <a:schemeClr val="accent1"/>
                </a:solidFill>
                <a:effectLst/>
                <a:latin typeface="+mj-lt"/>
                <a:ea typeface="+mj-ea"/>
                <a:cs typeface="+mj-cs"/>
              </a:defRPr>
            </a:lvl1pPr>
          </a:lstStyle>
          <a:p>
            <a:pPr>
              <a:defRPr/>
            </a:pPr>
            <a:r>
              <a:rPr 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sym typeface="+mn-ea"/>
              </a:rPr>
              <a:t>Company Profile</a:t>
            </a:r>
            <a:endPar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endParaRPr>
          </a:p>
        </p:txBody>
      </p:sp>
      <p:pic>
        <p:nvPicPr>
          <p:cNvPr id="5" name="图片 4" descr="WechatIMG537"/>
          <p:cNvPicPr>
            <a:picLocks noChangeAspect="1"/>
          </p:cNvPicPr>
          <p:nvPr/>
        </p:nvPicPr>
        <p:blipFill>
          <a:blip r:embed="rId1"/>
          <a:stretch>
            <a:fillRect/>
          </a:stretch>
        </p:blipFill>
        <p:spPr>
          <a:xfrm>
            <a:off x="6096000" y="1443355"/>
            <a:ext cx="5935980" cy="4451985"/>
          </a:xfrm>
          <a:prstGeom prst="rect">
            <a:avLst/>
          </a:prstGeom>
        </p:spPr>
      </p:pic>
      <p:sp>
        <p:nvSpPr>
          <p:cNvPr id="6" name="文本框 5"/>
          <p:cNvSpPr txBox="1"/>
          <p:nvPr/>
        </p:nvSpPr>
        <p:spPr>
          <a:xfrm>
            <a:off x="168275" y="1224915"/>
            <a:ext cx="5490845" cy="4811395"/>
          </a:xfrm>
          <a:prstGeom prst="rect">
            <a:avLst/>
          </a:prstGeom>
          <a:noFill/>
        </p:spPr>
        <p:txBody>
          <a:bodyPr wrap="square" rtlCol="0">
            <a:noAutofit/>
          </a:bodyPr>
          <a:p>
            <a:r>
              <a:rPr lang="en-US" altLang="zh-CN" sz="2400" b="1" i="1"/>
              <a:t>Jiangxi Zhongbo is committed to technological leadership, superior quality, perfect service, and win-win cooperation.</a:t>
            </a:r>
            <a:endParaRPr lang="en-US" altLang="zh-CN" sz="2400" b="1" i="1"/>
          </a:p>
          <a:p>
            <a:r>
              <a:rPr lang="en-US" altLang="zh-CN" sz="2400" b="1" i="1"/>
              <a:t>Our series of rapier weaving machines include: Zhenxiang, Jixiang, Shunxiang, Chengxiang, Ruixiang, and Mingxiang (towel machines). </a:t>
            </a:r>
            <a:endParaRPr lang="en-US" altLang="zh-CN" sz="2400" b="1" i="1"/>
          </a:p>
          <a:p>
            <a:r>
              <a:rPr lang="en-US" altLang="zh-CN" sz="2400" b="1" i="1"/>
              <a:t>These machines are widely applicable for denim, jacquard, labels, shoe materials, geotextiles, industrial fabrics, </a:t>
            </a:r>
            <a:r>
              <a:rPr lang="en-US" altLang="zh-CN" sz="2400" b="1" i="1">
                <a:solidFill>
                  <a:srgbClr val="FF0000"/>
                </a:solidFill>
              </a:rPr>
              <a:t>fiberglass, carbon fiber,</a:t>
            </a:r>
            <a:r>
              <a:rPr lang="en-US" altLang="zh-CN" sz="2400" b="1" i="1"/>
              <a:t> and more. We are dedicated to serving our valued customers.</a:t>
            </a:r>
            <a:endParaRPr lang="en-US" altLang="zh-CN" sz="2400" b="1" i="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175" y="2829560"/>
            <a:ext cx="7105650" cy="1198880"/>
          </a:xfrm>
          <a:prstGeom prst="rect">
            <a:avLst/>
          </a:prstGeom>
          <a:noFill/>
          <a:ln>
            <a:noFill/>
          </a:ln>
        </p:spPr>
        <p:txBody>
          <a:bodyPr wrap="none" rtlCol="0" anchor="t">
            <a:spAutoFit/>
          </a:bodyPr>
          <a:p>
            <a:pPr algn="ctr"/>
            <a:r>
              <a:rPr lang="en-US" altLang="zh-CN" sz="7200" b="1">
                <a:ln w="9525" cmpd="sng">
                  <a:solidFill>
                    <a:schemeClr val="accent1"/>
                  </a:solidFill>
                  <a:prstDash val="solid"/>
                </a:ln>
                <a:solidFill>
                  <a:srgbClr val="70AD47">
                    <a:tint val="1000"/>
                  </a:srgbClr>
                </a:solidFill>
                <a:effectLst>
                  <a:glow rad="38100">
                    <a:schemeClr val="accent1">
                      <a:alpha val="40000"/>
                    </a:schemeClr>
                  </a:glow>
                </a:effectLst>
              </a:rPr>
              <a:t>WHY CHOOSE US?</a:t>
            </a:r>
            <a:endParaRPr lang="en-US" altLang="zh-CN" sz="7200" b="1">
              <a:ln w="9525" cmpd="sng">
                <a:solidFill>
                  <a:schemeClr val="accent1"/>
                </a:solidFill>
                <a:prstDash val="solid"/>
              </a:ln>
              <a:solidFill>
                <a:srgbClr val="70AD47">
                  <a:tint val="1000"/>
                </a:srgbClr>
              </a:solidFill>
              <a:effectLst>
                <a:glow rad="38100">
                  <a:schemeClr val="accent1">
                    <a:alpha val="40000"/>
                  </a:schemeClr>
                </a:glo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84225" y="1817370"/>
            <a:ext cx="10422255" cy="32232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4756" y="96568"/>
            <a:ext cx="10954459" cy="796011"/>
          </a:xfrm>
        </p:spPr>
        <p:txBody>
          <a:bodyPr/>
          <a:lstStyle/>
          <a:p>
            <a:pPr algn="l">
              <a:buClrTx/>
              <a:buSzTx/>
              <a:buFontTx/>
              <a:defRPr/>
            </a:pPr>
            <a:r>
              <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sym typeface="+mn-ea"/>
              </a:rPr>
              <a:t>Born in response to the situation</a:t>
            </a:r>
            <a:endPar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endParaRPr>
          </a:p>
        </p:txBody>
      </p:sp>
      <p:sp>
        <p:nvSpPr>
          <p:cNvPr id="4" name="文本框 3"/>
          <p:cNvSpPr txBox="1"/>
          <p:nvPr/>
        </p:nvSpPr>
        <p:spPr>
          <a:xfrm>
            <a:off x="220751" y="1020151"/>
            <a:ext cx="11800264" cy="5077460"/>
          </a:xfrm>
          <a:prstGeom prst="rect">
            <a:avLst/>
          </a:prstGeom>
          <a:noFill/>
        </p:spPr>
        <p:txBody>
          <a:bodyPr wrap="square" rtlCol="0">
            <a:spAutoFit/>
          </a:bodyPr>
          <a:lstStyle/>
          <a:p>
            <a:pPr marL="342900" indent="-342900">
              <a:lnSpc>
                <a:spcPct val="180000"/>
              </a:lnSpc>
              <a:buFont typeface="Wingdings" panose="05000000000000000000" pitchFamily="2" charset="2"/>
              <a:buChar char="ü"/>
            </a:pPr>
            <a:r>
              <a:rPr sz="2000" dirty="0">
                <a:solidFill>
                  <a:srgbClr val="FF0000"/>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cs typeface="Arial" panose="020B0604020202020204" pitchFamily="34" charset="0"/>
              </a:rPr>
              <a:t>The intelligent loom market is a huge cake, and we have a ready-made technical team, sales channels, procurement system, in such a big background, Jiangxi Zhongbo Intelligent Equipment Manufacturing Co., Ltd. came into being. </a:t>
            </a:r>
            <a:endParaRPr sz="2000" dirty="0">
              <a:solidFill>
                <a:srgbClr val="FF0000"/>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cs typeface="Arial" panose="020B0604020202020204" pitchFamily="34" charset="0"/>
            </a:endParaRPr>
          </a:p>
          <a:p>
            <a:pPr marL="342900" indent="-342900">
              <a:lnSpc>
                <a:spcPct val="180000"/>
              </a:lnSpc>
              <a:buFont typeface="Wingdings" panose="05000000000000000000" pitchFamily="2" charset="2"/>
              <a:buChar char="ü"/>
            </a:pPr>
            <a:r>
              <a:rPr lang="en-US" sz="2000"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cs typeface="Arial" panose="020B0604020202020204" pitchFamily="34" charset="0"/>
              </a:rPr>
              <a:t>Our</a:t>
            </a:r>
            <a:r>
              <a:rPr sz="2000"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cs typeface="Arial" panose="020B0604020202020204" pitchFamily="34" charset="0"/>
              </a:rPr>
              <a:t> company is a new type of high-end intelligent equipment enterprise integrating R&amp;D, production and sales.</a:t>
            </a:r>
            <a:endParaRPr sz="2000"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cs typeface="Arial" panose="020B0604020202020204" pitchFamily="34" charset="0"/>
            </a:endParaRPr>
          </a:p>
          <a:p>
            <a:pPr marL="342900" indent="-342900">
              <a:lnSpc>
                <a:spcPct val="180000"/>
              </a:lnSpc>
              <a:buFont typeface="Wingdings" panose="05000000000000000000" pitchFamily="2" charset="2"/>
              <a:buChar char="ü"/>
            </a:pPr>
            <a:r>
              <a:rPr lang="en-US" sz="2000"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cs typeface="Arial" panose="020B0604020202020204" pitchFamily="34" charset="0"/>
              </a:rPr>
              <a:t>Our</a:t>
            </a:r>
            <a:r>
              <a:rPr sz="2000"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cs typeface="Arial" panose="020B0604020202020204" pitchFamily="34" charset="0"/>
              </a:rPr>
              <a:t> company's main team members are the elite of the textile machinery industry, a collection of mechanical design, electrical design, software development, big data, cloud computing and other fields of talents, and the main members of the team have more than ten years of textile machinery design, manufacturing and rich sales experience.</a:t>
            </a:r>
            <a:endParaRPr sz="2000"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4756" y="96568"/>
            <a:ext cx="10954459" cy="796011"/>
          </a:xfrm>
        </p:spPr>
        <p:txBody>
          <a:bodyPr/>
          <a:lstStyle/>
          <a:p>
            <a:pPr algn="l">
              <a:buClrTx/>
              <a:buSzTx/>
              <a:buFontTx/>
              <a:defRPr/>
            </a:pPr>
            <a:r>
              <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sym typeface="+mn-ea"/>
              </a:rPr>
              <a:t>Born in response to the situation</a:t>
            </a:r>
            <a:endParaRPr lang="zh-CN" altLang="en-US" sz="2800" i="1" kern="0" spc="100" dirty="0" smtClean="0">
              <a:ln w="15875"/>
              <a:gradFill>
                <a:gsLst>
                  <a:gs pos="0">
                    <a:schemeClr val="accent1">
                      <a:hueMod val="80000"/>
                    </a:schemeClr>
                  </a:gs>
                  <a:gs pos="100000">
                    <a:schemeClr val="accent1">
                      <a:alpha val="100000"/>
                    </a:schemeClr>
                  </a:gs>
                </a:gsLst>
                <a:lin ang="2700000" scaled="0"/>
              </a:gradFill>
              <a:effectLst>
                <a:outerShdw blurRad="50800" dist="38100" dir="2700000" algn="tl" rotWithShape="0">
                  <a:prstClr val="black">
                    <a:alpha val="40000"/>
                  </a:prstClr>
                </a:outerShdw>
              </a:effectLst>
              <a:latin typeface="Arial Black" panose="020B0A04020102020204" charset="0"/>
              <a:ea typeface="黑体" panose="02010609060101010101" pitchFamily="49" charset="-122"/>
              <a:cs typeface="Arial Black" panose="020B0A04020102020204" charset="0"/>
            </a:endParaRPr>
          </a:p>
        </p:txBody>
      </p:sp>
      <p:sp>
        <p:nvSpPr>
          <p:cNvPr id="4" name="文本框 3"/>
          <p:cNvSpPr txBox="1"/>
          <p:nvPr/>
        </p:nvSpPr>
        <p:spPr>
          <a:xfrm>
            <a:off x="220751" y="1020151"/>
            <a:ext cx="11800264" cy="3415030"/>
          </a:xfrm>
          <a:prstGeom prst="rect">
            <a:avLst/>
          </a:prstGeom>
          <a:noFill/>
        </p:spPr>
        <p:txBody>
          <a:bodyPr wrap="square" rtlCol="0">
            <a:spAutoFit/>
          </a:bodyPr>
          <a:lstStyle/>
          <a:p>
            <a:pPr marL="342900" indent="-342900">
              <a:lnSpc>
                <a:spcPct val="180000"/>
              </a:lnSpc>
              <a:buFont typeface="Wingdings" panose="05000000000000000000" pitchFamily="2" charset="2"/>
              <a:buChar char="ü"/>
            </a:pPr>
            <a:r>
              <a:rPr sz="2000"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cs typeface="Arial" panose="020B0604020202020204" pitchFamily="34" charset="0"/>
              </a:rPr>
              <a:t>The company's products include Feilong 68 series rapier loom, Feilong 88 series rapier loom, ZB9000 series air-jet loom, ZB920M series towel loom, ZB920J series jacquard loom. </a:t>
            </a:r>
            <a:endParaRPr sz="2000"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cs typeface="Arial" panose="020B0604020202020204" pitchFamily="34" charset="0"/>
            </a:endParaRPr>
          </a:p>
          <a:p>
            <a:pPr marL="342900" indent="-342900">
              <a:lnSpc>
                <a:spcPct val="180000"/>
              </a:lnSpc>
              <a:buFont typeface="Wingdings" panose="05000000000000000000" pitchFamily="2" charset="2"/>
              <a:buChar char="ü"/>
            </a:pPr>
            <a:endParaRPr sz="2000"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cs typeface="Arial" panose="020B0604020202020204" pitchFamily="34" charset="0"/>
            </a:endParaRPr>
          </a:p>
          <a:p>
            <a:pPr marL="342900" indent="-342900">
              <a:lnSpc>
                <a:spcPct val="180000"/>
              </a:lnSpc>
              <a:buFont typeface="Wingdings" panose="05000000000000000000" pitchFamily="2" charset="2"/>
              <a:buChar char="ü"/>
            </a:pPr>
            <a:r>
              <a:rPr sz="2000"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cs typeface="Arial" panose="020B0604020202020204" pitchFamily="34" charset="0"/>
              </a:rPr>
              <a:t>Weaving products cover denim fabrics, jacquard fabrics, shirt fabrics, industrial fabrics, home textiles, art calligraphy and painting, wall coverings, shoe materials, canvas, towels, bath towels and many other fields.</a:t>
            </a:r>
            <a:endParaRPr sz="2000"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78063" y="2829560"/>
            <a:ext cx="7635875" cy="1198880"/>
          </a:xfrm>
          <a:prstGeom prst="rect">
            <a:avLst/>
          </a:prstGeom>
          <a:noFill/>
          <a:ln>
            <a:noFill/>
          </a:ln>
        </p:spPr>
        <p:txBody>
          <a:bodyPr wrap="none" rtlCol="0" anchor="t">
            <a:spAutoFit/>
          </a:bodyPr>
          <a:p>
            <a:pPr algn="ctr"/>
            <a:r>
              <a:rPr lang="en-US" altLang="zh-CN" sz="7200" b="1" i="1">
                <a:ln w="9525" cmpd="sng">
                  <a:solidFill>
                    <a:schemeClr val="accent1"/>
                  </a:solidFill>
                  <a:prstDash val="solid"/>
                </a:ln>
                <a:solidFill>
                  <a:srgbClr val="70AD47">
                    <a:tint val="1000"/>
                  </a:srgbClr>
                </a:solidFill>
                <a:effectLst>
                  <a:glow rad="38100">
                    <a:schemeClr val="accent1">
                      <a:alpha val="40000"/>
                    </a:schemeClr>
                  </a:glow>
                </a:effectLst>
              </a:rPr>
              <a:t>Product Technology</a:t>
            </a:r>
            <a:endParaRPr lang="en-US" altLang="zh-CN" sz="7200" b="1" i="1">
              <a:ln w="9525" cmpd="sng">
                <a:solidFill>
                  <a:schemeClr val="accent1"/>
                </a:solidFill>
                <a:prstDash val="solid"/>
              </a:ln>
              <a:solidFill>
                <a:srgbClr val="70AD47">
                  <a:tint val="1000"/>
                </a:srgbClr>
              </a:solidFill>
              <a:effectLst>
                <a:glow rad="38100">
                  <a:schemeClr val="accent1">
                    <a:alpha val="40000"/>
                  </a:schemeClr>
                </a:glow>
              </a:effectLst>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60518104424"/>
  <p:tag name="MH_LIBRARY" val="CONTENTS"/>
  <p:tag name="MH_TYPE" val="OTHERS"/>
  <p:tag name="ID" val="547136"/>
  <p:tag name="KSO_WM_DIAGRAM_VIRTUALLY_FRAME" val="{&quot;height&quot;:315.8192913385827,&quot;left&quot;:425.0025984251968,&quot;top&quot;:107.26645669291338,&quot;width&quot;:535.7974015748032}"/>
</p:tagLst>
</file>

<file path=ppt/tags/tag10.xml><?xml version="1.0" encoding="utf-8"?>
<p:tagLst xmlns:p="http://schemas.openxmlformats.org/presentationml/2006/main">
  <p:tag name="MH" val="20160518104424"/>
  <p:tag name="MH_LIBRARY" val="CONTENTS"/>
  <p:tag name="MH_AUTOCOLOR" val="FALSE"/>
  <p:tag name="MH_TYPE" val="CONTENTS"/>
  <p:tag name="ID" val="547136"/>
</p:tagLst>
</file>

<file path=ppt/tags/tag11.xml><?xml version="1.0" encoding="utf-8"?>
<p:tagLst xmlns:p="http://schemas.openxmlformats.org/presentationml/2006/main">
  <p:tag name="KSO_WM_DIAGRAM_VIRTUALLY_FRAME" val="{&quot;height&quot;:398.13078740157476,&quot;left&quot;:49.75,&quot;top&quot;:92.76937007874015,&quot;width&quot;:377.0375590551181}"/>
</p:tagLst>
</file>

<file path=ppt/tags/tag12.xml><?xml version="1.0" encoding="utf-8"?>
<p:tagLst xmlns:p="http://schemas.openxmlformats.org/presentationml/2006/main">
  <p:tag name="KSO_WM_DIAGRAM_VIRTUALLY_FRAME" val="{&quot;height&quot;:398.13078740157476,&quot;left&quot;:49.75,&quot;top&quot;:92.76937007874015,&quot;width&quot;:377.0375590551181}"/>
</p:tagLst>
</file>

<file path=ppt/tags/tag13.xml><?xml version="1.0" encoding="utf-8"?>
<p:tagLst xmlns:p="http://schemas.openxmlformats.org/presentationml/2006/main">
  <p:tag name="KSO_WM_DIAGRAM_VIRTUALLY_FRAME" val="{&quot;height&quot;:398.13078740157476,&quot;left&quot;:49.75,&quot;top&quot;:92.76937007874015,&quot;width&quot;:377.0375590551181}"/>
</p:tagLst>
</file>

<file path=ppt/tags/tag14.xml><?xml version="1.0" encoding="utf-8"?>
<p:tagLst xmlns:p="http://schemas.openxmlformats.org/presentationml/2006/main">
  <p:tag name="KSO_WM_DIAGRAM_VIRTUALLY_FRAME" val="{&quot;height&quot;:398.13078740157476,&quot;left&quot;:49.75,&quot;top&quot;:92.76937007874015,&quot;width&quot;:377.0375590551181}"/>
</p:tagLst>
</file>

<file path=ppt/tags/tag15.xml><?xml version="1.0" encoding="utf-8"?>
<p:tagLst xmlns:p="http://schemas.openxmlformats.org/presentationml/2006/main">
  <p:tag name="KSO_WM_DIAGRAM_VIRTUALLY_FRAME" val="{&quot;height&quot;:398.13078740157476,&quot;left&quot;:49.75,&quot;top&quot;:92.76937007874015,&quot;width&quot;:377.0375590551181}"/>
</p:tagLst>
</file>

<file path=ppt/tags/tag16.xml><?xml version="1.0" encoding="utf-8"?>
<p:tagLst xmlns:p="http://schemas.openxmlformats.org/presentationml/2006/main">
  <p:tag name="KSO_WM_DIAGRAM_VIRTUALLY_FRAME" val="{&quot;height&quot;:398.13078740157476,&quot;left&quot;:49.75,&quot;top&quot;:92.76937007874015,&quot;width&quot;:377.0375590551181}"/>
</p:tagLst>
</file>

<file path=ppt/tags/tag17.xml><?xml version="1.0" encoding="utf-8"?>
<p:tagLst xmlns:p="http://schemas.openxmlformats.org/presentationml/2006/main">
  <p:tag name="KSO_WM_DIAGRAM_VIRTUALLY_FRAME" val="{&quot;height&quot;:398.13078740157476,&quot;left&quot;:49.75,&quot;top&quot;:92.76937007874015,&quot;width&quot;:377.0375590551181}"/>
</p:tagLst>
</file>

<file path=ppt/tags/tag18.xml><?xml version="1.0" encoding="utf-8"?>
<p:tagLst xmlns:p="http://schemas.openxmlformats.org/presentationml/2006/main">
  <p:tag name="KSO_WM_DIAGRAM_VIRTUALLY_FRAME" val="{&quot;height&quot;:398.13078740157476,&quot;left&quot;:49.75,&quot;top&quot;:92.76937007874015,&quot;width&quot;:377.0375590551181}"/>
</p:tagLst>
</file>

<file path=ppt/tags/tag19.xml><?xml version="1.0" encoding="utf-8"?>
<p:tagLst xmlns:p="http://schemas.openxmlformats.org/presentationml/2006/main">
  <p:tag name="KSO_WM_DIAGRAM_VIRTUALLY_FRAME" val="{&quot;height&quot;:398.13078740157476,&quot;left&quot;:49.75,&quot;top&quot;:92.76937007874015,&quot;width&quot;:377.0375590551181}"/>
</p:tagLst>
</file>

<file path=ppt/tags/tag2.xml><?xml version="1.0" encoding="utf-8"?>
<p:tagLst xmlns:p="http://schemas.openxmlformats.org/presentationml/2006/main">
  <p:tag name="MH" val="20160518104424"/>
  <p:tag name="MH_LIBRARY" val="CONTENTS"/>
  <p:tag name="MH_TYPE" val="ENTRY"/>
  <p:tag name="ID" val="547136"/>
  <p:tag name="MH_ORDER" val="1"/>
  <p:tag name="KSO_WM_DIAGRAM_VIRTUALLY_FRAME" val="{&quot;height&quot;:315.8192913385827,&quot;left&quot;:425.0025984251968,&quot;top&quot;:107.26645669291338,&quot;width&quot;:535.7974015748032}"/>
</p:tagLst>
</file>

<file path=ppt/tags/tag20.xml><?xml version="1.0" encoding="utf-8"?>
<p:tagLst xmlns:p="http://schemas.openxmlformats.org/presentationml/2006/main">
  <p:tag name="KSO_WM_DIAGRAM_VIRTUALLY_FRAME" val="{&quot;height&quot;:398.13078740157476,&quot;left&quot;:49.75,&quot;top&quot;:92.76937007874015,&quot;width&quot;:377.0375590551181}"/>
</p:tagLst>
</file>

<file path=ppt/tags/tag21.xml><?xml version="1.0" encoding="utf-8"?>
<p:tagLst xmlns:p="http://schemas.openxmlformats.org/presentationml/2006/main">
  <p:tag name="KSO_WM_DIAGRAM_VIRTUALLY_FRAME" val="{&quot;height&quot;:398.13078740157476,&quot;left&quot;:49.75,&quot;top&quot;:92.76937007874015,&quot;width&quot;:377.0375590551181}"/>
</p:tagLst>
</file>

<file path=ppt/tags/tag22.xml><?xml version="1.0" encoding="utf-8"?>
<p:tagLst xmlns:p="http://schemas.openxmlformats.org/presentationml/2006/main">
  <p:tag name="KSO_WM_DIAGRAM_VIRTUALLY_FRAME" val="{&quot;height&quot;:398.13078740157476,&quot;left&quot;:49.75,&quot;top&quot;:92.76937007874015,&quot;width&quot;:377.0375590551181}"/>
</p:tagLst>
</file>

<file path=ppt/tags/tag23.xml><?xml version="1.0" encoding="utf-8"?>
<p:tagLst xmlns:p="http://schemas.openxmlformats.org/presentationml/2006/main">
  <p:tag name="KSO_WM_DIAGRAM_VIRTUALLY_FRAME" val="{&quot;height&quot;:398.13078740157476,&quot;left&quot;:49.75,&quot;top&quot;:92.76937007874015,&quot;width&quot;:377.0375590551181}"/>
</p:tagLst>
</file>

<file path=ppt/tags/tag24.xml><?xml version="1.0" encoding="utf-8"?>
<p:tagLst xmlns:p="http://schemas.openxmlformats.org/presentationml/2006/main">
  <p:tag name="KSO_WM_DIAGRAM_VIRTUALLY_FRAME" val="{&quot;height&quot;:398.13078740157476,&quot;left&quot;:49.75,&quot;top&quot;:92.76937007874015,&quot;width&quot;:377.0375590551181}"/>
</p:tagLst>
</file>

<file path=ppt/tags/tag25.xml><?xml version="1.0" encoding="utf-8"?>
<p:tagLst xmlns:p="http://schemas.openxmlformats.org/presentationml/2006/main">
  <p:tag name="KSO_WM_DIAGRAM_VIRTUALLY_FRAME" val="{&quot;height&quot;:398.13078740157476,&quot;left&quot;:49.75,&quot;top&quot;:92.76937007874015,&quot;width&quot;:377.0375590551181}"/>
</p:tagLst>
</file>

<file path=ppt/tags/tag26.xml><?xml version="1.0" encoding="utf-8"?>
<p:tagLst xmlns:p="http://schemas.openxmlformats.org/presentationml/2006/main">
  <p:tag name="KSO_WM_DIAGRAM_VIRTUALLY_FRAME" val="{&quot;height&quot;:398.13078740157476,&quot;left&quot;:49.75,&quot;top&quot;:92.76937007874015,&quot;width&quot;:377.0375590551181}"/>
</p:tagLst>
</file>

<file path=ppt/tags/tag27.xml><?xml version="1.0" encoding="utf-8"?>
<p:tagLst xmlns:p="http://schemas.openxmlformats.org/presentationml/2006/main">
  <p:tag name="KSO_WM_DIAGRAM_VIRTUALLY_FRAME" val="{&quot;height&quot;:398.13078740157476,&quot;left&quot;:49.75,&quot;top&quot;:92.76937007874015,&quot;width&quot;:377.0375590551181}"/>
</p:tagLst>
</file>

<file path=ppt/tags/tag28.xml><?xml version="1.0" encoding="utf-8"?>
<p:tagLst xmlns:p="http://schemas.openxmlformats.org/presentationml/2006/main">
  <p:tag name="MH" val="20161229100001"/>
  <p:tag name="MH_LIBRARY" val="GRAPHIC"/>
  <p:tag name="MH_ORDER" val="TextBox 2"/>
</p:tagLst>
</file>

<file path=ppt/tags/tag29.xml><?xml version="1.0" encoding="utf-8"?>
<p:tagLst xmlns:p="http://schemas.openxmlformats.org/presentationml/2006/main">
  <p:tag name="MH" val="20161229100001"/>
  <p:tag name="MH_LIBRARY" val="GRAPHIC"/>
  <p:tag name="MH_ORDER" val="TextBox 3"/>
</p:tagLst>
</file>

<file path=ppt/tags/tag3.xml><?xml version="1.0" encoding="utf-8"?>
<p:tagLst xmlns:p="http://schemas.openxmlformats.org/presentationml/2006/main">
  <p:tag name="MH" val="20160518104424"/>
  <p:tag name="MH_LIBRARY" val="CONTENTS"/>
  <p:tag name="MH_TYPE" val="NUMBER"/>
  <p:tag name="ID" val="547136"/>
  <p:tag name="MH_ORDER" val="1"/>
  <p:tag name="KSO_WM_DIAGRAM_VIRTUALLY_FRAME" val="{&quot;height&quot;:315.8192913385827,&quot;left&quot;:425.0025984251968,&quot;top&quot;:107.26645669291338,&quot;width&quot;:535.7974015748032}"/>
</p:tagLst>
</file>

<file path=ppt/tags/tag30.xml><?xml version="1.0" encoding="utf-8"?>
<p:tagLst xmlns:p="http://schemas.openxmlformats.org/presentationml/2006/main">
  <p:tag name="MH" val="20161229100001"/>
  <p:tag name="MH_LIBRARY" val="GRAPHIC"/>
  <p:tag name="MH_ORDER" val="TextBox 4"/>
</p:tagLst>
</file>

<file path=ppt/tags/tag31.xml><?xml version="1.0" encoding="utf-8"?>
<p:tagLst xmlns:p="http://schemas.openxmlformats.org/presentationml/2006/main">
  <p:tag name="MH" val="20161229100001"/>
  <p:tag name="MH_LIBRARY" val="GRAPHIC"/>
  <p:tag name="MH_ORDER" val="Right Triangle 6"/>
</p:tagLst>
</file>

<file path=ppt/tags/tag32.xml><?xml version="1.0" encoding="utf-8"?>
<p:tagLst xmlns:p="http://schemas.openxmlformats.org/presentationml/2006/main">
  <p:tag name="MH" val="20161229100001"/>
  <p:tag name="MH_LIBRARY" val="GRAPHIC"/>
  <p:tag name="MH_ORDER" val="Right Triangle 7"/>
</p:tagLst>
</file>

<file path=ppt/tags/tag33.xml><?xml version="1.0" encoding="utf-8"?>
<p:tagLst xmlns:p="http://schemas.openxmlformats.org/presentationml/2006/main">
  <p:tag name="MH" val="20161229100001"/>
  <p:tag name="MH_LIBRARY" val="GRAPHIC"/>
  <p:tag name="MH_ORDER" val="Right Triangle 8"/>
</p:tagLst>
</file>

<file path=ppt/tags/tag34.xml><?xml version="1.0" encoding="utf-8"?>
<p:tagLst xmlns:p="http://schemas.openxmlformats.org/presentationml/2006/main">
  <p:tag name="MH" val="20161229100001"/>
  <p:tag name="MH_LIBRARY" val="GRAPHIC"/>
  <p:tag name="MH_ORDER" val="Right Triangle 9"/>
</p:tagLst>
</file>

<file path=ppt/tags/tag35.xml><?xml version="1.0" encoding="utf-8"?>
<p:tagLst xmlns:p="http://schemas.openxmlformats.org/presentationml/2006/main">
  <p:tag name="MH" val="20161229100001"/>
  <p:tag name="MH_LIBRARY" val="GRAPHIC"/>
  <p:tag name="MH_ORDER" val="Right Triangle 10"/>
</p:tagLst>
</file>

<file path=ppt/tags/tag36.xml><?xml version="1.0" encoding="utf-8"?>
<p:tagLst xmlns:p="http://schemas.openxmlformats.org/presentationml/2006/main">
  <p:tag name="MH" val="20161229100001"/>
  <p:tag name="MH_LIBRARY" val="GRAPHIC"/>
  <p:tag name="MH_ORDER" val="Right Triangle 11"/>
</p:tagLst>
</file>

<file path=ppt/tags/tag37.xml><?xml version="1.0" encoding="utf-8"?>
<p:tagLst xmlns:p="http://schemas.openxmlformats.org/presentationml/2006/main">
  <p:tag name="MH" val="20161229100001"/>
  <p:tag name="MH_LIBRARY" val="GRAPHIC"/>
  <p:tag name="MH_ORDER" val="Right Triangle 12"/>
</p:tagLst>
</file>

<file path=ppt/tags/tag38.xml><?xml version="1.0" encoding="utf-8"?>
<p:tagLst xmlns:p="http://schemas.openxmlformats.org/presentationml/2006/main">
  <p:tag name="MH" val="20161229100001"/>
  <p:tag name="MH_LIBRARY" val="GRAPHIC"/>
</p:tagLst>
</file>

<file path=ppt/tags/tag39.xml><?xml version="1.0" encoding="utf-8"?>
<p:tagLst xmlns:p="http://schemas.openxmlformats.org/presentationml/2006/main">
  <p:tag name="commondata" val="eyJoZGlkIjoiNGJkOTRkNWVlMTk3NTUzNjk2MWQ1Y2Q4YmE2ZmY1OWUifQ=="/>
</p:tagLst>
</file>

<file path=ppt/tags/tag4.xml><?xml version="1.0" encoding="utf-8"?>
<p:tagLst xmlns:p="http://schemas.openxmlformats.org/presentationml/2006/main">
  <p:tag name="MH" val="20160518104424"/>
  <p:tag name="MH_LIBRARY" val="CONTENTS"/>
  <p:tag name="MH_TYPE" val="ENTRY"/>
  <p:tag name="ID" val="547136"/>
  <p:tag name="MH_ORDER" val="2"/>
  <p:tag name="KSO_WM_DIAGRAM_VIRTUALLY_FRAME" val="{&quot;height&quot;:315.8192913385827,&quot;left&quot;:425.0025984251968,&quot;top&quot;:107.26645669291338,&quot;width&quot;:535.7974015748032}"/>
</p:tagLst>
</file>

<file path=ppt/tags/tag5.xml><?xml version="1.0" encoding="utf-8"?>
<p:tagLst xmlns:p="http://schemas.openxmlformats.org/presentationml/2006/main">
  <p:tag name="MH" val="20160518104424"/>
  <p:tag name="MH_LIBRARY" val="CONTENTS"/>
  <p:tag name="MH_TYPE" val="NUMBER"/>
  <p:tag name="ID" val="547136"/>
  <p:tag name="MH_ORDER" val="2"/>
  <p:tag name="KSO_WM_DIAGRAM_VIRTUALLY_FRAME" val="{&quot;height&quot;:315.8192913385827,&quot;left&quot;:425.0025984251968,&quot;top&quot;:107.26645669291338,&quot;width&quot;:535.7974015748032}"/>
</p:tagLst>
</file>

<file path=ppt/tags/tag6.xml><?xml version="1.0" encoding="utf-8"?>
<p:tagLst xmlns:p="http://schemas.openxmlformats.org/presentationml/2006/main">
  <p:tag name="MH" val="20160518104424"/>
  <p:tag name="MH_LIBRARY" val="CONTENTS"/>
  <p:tag name="MH_TYPE" val="OTHERS"/>
  <p:tag name="ID" val="547136"/>
</p:tagLst>
</file>

<file path=ppt/tags/tag7.xml><?xml version="1.0" encoding="utf-8"?>
<p:tagLst xmlns:p="http://schemas.openxmlformats.org/presentationml/2006/main">
  <p:tag name="MH" val="20160518104424"/>
  <p:tag name="MH_LIBRARY" val="CONTENTS"/>
  <p:tag name="MH_TYPE" val="OTHERS"/>
  <p:tag name="ID" val="547136"/>
</p:tagLst>
</file>

<file path=ppt/tags/tag8.xml><?xml version="1.0" encoding="utf-8"?>
<p:tagLst xmlns:p="http://schemas.openxmlformats.org/presentationml/2006/main">
  <p:tag name="MH" val="20160518104424"/>
  <p:tag name="MH_LIBRARY" val="CONTENTS"/>
  <p:tag name="MH_TYPE" val="ENTRY"/>
  <p:tag name="ID" val="547136"/>
  <p:tag name="MH_ORDER" val="3"/>
  <p:tag name="KSO_WM_DIAGRAM_VIRTUALLY_FRAME" val="{&quot;height&quot;:315.8192913385827,&quot;left&quot;:425.0025984251968,&quot;top&quot;:107.26645669291338,&quot;width&quot;:535.7974015748032}"/>
</p:tagLst>
</file>

<file path=ppt/tags/tag9.xml><?xml version="1.0" encoding="utf-8"?>
<p:tagLst xmlns:p="http://schemas.openxmlformats.org/presentationml/2006/main">
  <p:tag name="MH" val="20160518104424"/>
  <p:tag name="MH_LIBRARY" val="CONTENTS"/>
  <p:tag name="MH_TYPE" val="NUMBER"/>
  <p:tag name="ID" val="547136"/>
  <p:tag name="MH_ORDER" val="3"/>
  <p:tag name="KSO_WM_DIAGRAM_VIRTUALLY_FRAME" val="{&quot;height&quot;:315.8192913385827,&quot;left&quot;:425.0025984251968,&quot;top&quot;:107.26645669291338,&quot;width&quot;:535.7974015748032}"/>
</p:tagLst>
</file>

<file path=ppt/theme/theme1.xml><?xml version="1.0" encoding="utf-8"?>
<a:theme xmlns:a="http://schemas.openxmlformats.org/drawingml/2006/main" name="A000120141119A01PPBG">
  <a:themeElements>
    <a:clrScheme name="自定义 138">
      <a:dk1>
        <a:srgbClr val="4B4D4F"/>
      </a:dk1>
      <a:lt1>
        <a:srgbClr val="FFFFFF"/>
      </a:lt1>
      <a:dk2>
        <a:srgbClr val="3D3F41"/>
      </a:dk2>
      <a:lt2>
        <a:srgbClr val="EEECE1"/>
      </a:lt2>
      <a:accent1>
        <a:srgbClr val="E03F24"/>
      </a:accent1>
      <a:accent2>
        <a:srgbClr val="FFC000"/>
      </a:accent2>
      <a:accent3>
        <a:srgbClr val="D36D8D"/>
      </a:accent3>
      <a:accent4>
        <a:srgbClr val="D46E5A"/>
      </a:accent4>
      <a:accent5>
        <a:srgbClr val="FCCF86"/>
      </a:accent5>
      <a:accent6>
        <a:srgbClr val="AA5ED4"/>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6890</Words>
  <Application>WPS 演示</Application>
  <PresentationFormat>宽屏</PresentationFormat>
  <Paragraphs>341</Paragraphs>
  <Slides>22</Slides>
  <Notes>11</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22</vt:i4>
      </vt:variant>
    </vt:vector>
  </HeadingPairs>
  <TitlesOfParts>
    <vt:vector size="45" baseType="lpstr">
      <vt:lpstr>Arial</vt:lpstr>
      <vt:lpstr>宋体</vt:lpstr>
      <vt:lpstr>Wingdings</vt:lpstr>
      <vt:lpstr>Calibri</vt:lpstr>
      <vt:lpstr>黑体</vt:lpstr>
      <vt:lpstr>Times New Roman</vt:lpstr>
      <vt:lpstr>幼圆</vt:lpstr>
      <vt:lpstr>Arial Black</vt:lpstr>
      <vt:lpstr>华文中宋</vt:lpstr>
      <vt:lpstr>华文细黑</vt:lpstr>
      <vt:lpstr>微软雅黑</vt:lpstr>
      <vt:lpstr>Arial Unicode MS</vt:lpstr>
      <vt:lpstr>Broadway</vt:lpstr>
      <vt:lpstr>Segoe Print</vt:lpstr>
      <vt:lpstr>Adobe 黑体 Std R</vt:lpstr>
      <vt:lpstr>Helvetica Light</vt:lpstr>
      <vt:lpstr>Impact</vt:lpstr>
      <vt:lpstr>楷体_GB2312</vt:lpstr>
      <vt:lpstr>Wingdings</vt:lpstr>
      <vt:lpstr>Georgia</vt:lpstr>
      <vt:lpstr>幼圆</vt:lpstr>
      <vt:lpstr>新宋体</vt:lpstr>
      <vt:lpstr>A000120141119A01PPBG</vt:lpstr>
      <vt:lpstr>PowerPoint 演示文稿</vt:lpstr>
      <vt:lpstr>PowerPoint 演示文稿</vt:lpstr>
      <vt:lpstr>China is a big textile and also textile machinery country, and it is rapidly moving towards a textile power!  Dressing is inseparable from weaving, and weaving is inseparable from looms. Construction fabrics; Engineering cloth is everywhere, and these cloths need to be woven by looms. </vt:lpstr>
      <vt:lpstr>Among the four major shuttleless looms, rapier looms and air-jet looms are in the greatest demand, and although the water jet loom is large, it is a loom that is restricted due to environmental protection issues.  According to statistics, there are about 1 million shuttle looms and about 1.3 million shuttleless looms in China (including 220,000 high-speed rapier looms, 400,000 simple GA74 small rapier looms, 250,000 air-jet looms, 420,000 water-jet looms, and about 10,000 projectile looms).   </vt:lpstr>
      <vt:lpstr>PowerPoint 演示文稿</vt:lpstr>
      <vt:lpstr>PowerPoint 演示文稿</vt:lpstr>
      <vt:lpstr>Born in response to the situation</vt:lpstr>
      <vt:lpstr>Born in response to the situation</vt:lpstr>
      <vt:lpstr>PowerPoint 演示文稿</vt:lpstr>
      <vt:lpstr>Product Technology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销售会议</dc:title>
  <dc:creator>HQ</dc:creator>
  <cp:lastModifiedBy>徐燕18305757138</cp:lastModifiedBy>
  <cp:revision>575</cp:revision>
  <cp:lastPrinted>2018-12-07T03:52:00Z</cp:lastPrinted>
  <dcterms:created xsi:type="dcterms:W3CDTF">2016-05-18T02:20:00Z</dcterms:created>
  <dcterms:modified xsi:type="dcterms:W3CDTF">2025-01-14T08:03:41Z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A4BD8934F6E4462582B41A031AA41B43_12</vt:lpwstr>
  </property>
</Properties>
</file>