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webextensions/webextension1.xml" ContentType="application/vnd.ms-office.webextension+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webextensions/taskpanes.xml" ContentType="application/vnd.ms-office.webextensiontaskpan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11/relationships/webextensiontaskpanes" Target="ppt/webextensions/taskpanes.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8"/>
  </p:notesMasterIdLst>
  <p:sldIdLst>
    <p:sldId id="256" r:id="rId2"/>
    <p:sldId id="397" r:id="rId3"/>
    <p:sldId id="398" r:id="rId4"/>
    <p:sldId id="386" r:id="rId5"/>
    <p:sldId id="388" r:id="rId6"/>
    <p:sldId id="389" r:id="rId7"/>
    <p:sldId id="390" r:id="rId8"/>
    <p:sldId id="391" r:id="rId9"/>
    <p:sldId id="392" r:id="rId10"/>
    <p:sldId id="393" r:id="rId11"/>
    <p:sldId id="394" r:id="rId12"/>
    <p:sldId id="395" r:id="rId13"/>
    <p:sldId id="396" r:id="rId14"/>
    <p:sldId id="276" r:id="rId15"/>
    <p:sldId id="257" r:id="rId16"/>
    <p:sldId id="384" r:id="rId17"/>
    <p:sldId id="385" r:id="rId18"/>
    <p:sldId id="383" r:id="rId19"/>
    <p:sldId id="259" r:id="rId20"/>
    <p:sldId id="261" r:id="rId21"/>
    <p:sldId id="263" r:id="rId22"/>
    <p:sldId id="258" r:id="rId23"/>
    <p:sldId id="264" r:id="rId24"/>
    <p:sldId id="378" r:id="rId25"/>
    <p:sldId id="379" r:id="rId26"/>
    <p:sldId id="358" r:id="rId27"/>
  </p:sldIdLst>
  <p:sldSz cx="105489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3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114" y="-106"/>
      </p:cViewPr>
      <p:guideLst>
        <p:guide orient="horz" pos="2160"/>
        <p:guide pos="3323"/>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EF88A-742B-4337-8EE5-6C4FDFA735E6}" type="datetimeFigureOut">
              <a:rPr lang="en-US" smtClean="0"/>
              <a:pPr/>
              <a:t>4/7/2025</a:t>
            </a:fld>
            <a:endParaRPr lang="en-US"/>
          </a:p>
        </p:txBody>
      </p:sp>
      <p:sp>
        <p:nvSpPr>
          <p:cNvPr id="4" name="Slide Image Placeholder 3"/>
          <p:cNvSpPr>
            <a:spLocks noGrp="1" noRot="1" noChangeAspect="1"/>
          </p:cNvSpPr>
          <p:nvPr>
            <p:ph type="sldImg" idx="2"/>
          </p:nvPr>
        </p:nvSpPr>
        <p:spPr>
          <a:xfrm>
            <a:off x="792163" y="685800"/>
            <a:ext cx="52736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107407-581B-4731-A44F-FD9D040639D6}" type="slidenum">
              <a:rPr lang="en-US" smtClean="0"/>
              <a:pPr/>
              <a:t>‹#›</a:t>
            </a:fld>
            <a:endParaRPr lang="en-US"/>
          </a:p>
        </p:txBody>
      </p:sp>
    </p:spTree>
    <p:extLst>
      <p:ext uri="{BB962C8B-B14F-4D97-AF65-F5344CB8AC3E}">
        <p14:creationId xmlns:p14="http://schemas.microsoft.com/office/powerpoint/2010/main" xmlns="" val="95876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pPr/>
              <a:t>24</a:t>
            </a:fld>
            <a:endParaRPr lang="en-US" noProof="0"/>
          </a:p>
        </p:txBody>
      </p:sp>
    </p:spTree>
    <p:extLst>
      <p:ext uri="{BB962C8B-B14F-4D97-AF65-F5344CB8AC3E}">
        <p14:creationId xmlns:p14="http://schemas.microsoft.com/office/powerpoint/2010/main" xmlns="" val="44625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pPr/>
              <a:t>25</a:t>
            </a:fld>
            <a:endParaRPr lang="en-US" noProof="0"/>
          </a:p>
        </p:txBody>
      </p:sp>
    </p:spTree>
    <p:extLst>
      <p:ext uri="{BB962C8B-B14F-4D97-AF65-F5344CB8AC3E}">
        <p14:creationId xmlns:p14="http://schemas.microsoft.com/office/powerpoint/2010/main" xmlns="" val="446258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pPr/>
              <a:t>26</a:t>
            </a:fld>
            <a:endParaRPr lang="en-US" noProof="0"/>
          </a:p>
        </p:txBody>
      </p:sp>
    </p:spTree>
    <p:extLst>
      <p:ext uri="{BB962C8B-B14F-4D97-AF65-F5344CB8AC3E}">
        <p14:creationId xmlns:p14="http://schemas.microsoft.com/office/powerpoint/2010/main" xmlns="" val="2589358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91171" y="2130426"/>
            <a:ext cx="8966597" cy="1470025"/>
          </a:xfrm>
        </p:spPr>
        <p:txBody>
          <a:bodyPr/>
          <a:lstStyle/>
          <a:p>
            <a:r>
              <a:rPr lang="en-US"/>
              <a:t>Click to edit Master title style</a:t>
            </a:r>
            <a:endParaRPr lang="en-CA"/>
          </a:p>
        </p:txBody>
      </p:sp>
      <p:sp>
        <p:nvSpPr>
          <p:cNvPr id="3" name="Subtitle 2"/>
          <p:cNvSpPr>
            <a:spLocks noGrp="1"/>
          </p:cNvSpPr>
          <p:nvPr>
            <p:ph type="subTitle" idx="1"/>
          </p:nvPr>
        </p:nvSpPr>
        <p:spPr>
          <a:xfrm>
            <a:off x="1582341" y="3886200"/>
            <a:ext cx="738425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99909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20426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7980" y="274639"/>
            <a:ext cx="2373511"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527447" y="274639"/>
            <a:ext cx="694471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01822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hoto 1">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xmlns="" id="{1599E2D7-24B3-4D66-9AFB-83C1AEC4DBBB}"/>
              </a:ext>
            </a:extLst>
          </p:cNvPr>
          <p:cNvSpPr>
            <a:spLocks noGrp="1"/>
          </p:cNvSpPr>
          <p:nvPr>
            <p:ph type="pic" sz="quarter" idx="33" hasCustomPrompt="1"/>
          </p:nvPr>
        </p:nvSpPr>
        <p:spPr>
          <a:xfrm>
            <a:off x="8635451" y="0"/>
            <a:ext cx="1913487" cy="6192000"/>
          </a:xfrm>
          <a:solidFill>
            <a:schemeClr val="bg1">
              <a:lumMod val="95000"/>
            </a:schemeClr>
          </a:solidFill>
        </p:spPr>
        <p:txBody>
          <a:bodyPr anchor="ctr"/>
          <a:lstStyle>
            <a:lvl1pPr marL="0" indent="0" algn="ctr">
              <a:buNone/>
              <a:defRPr sz="1038"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3846042" y="1807950"/>
            <a:ext cx="4486165" cy="432000"/>
          </a:xfrm>
        </p:spPr>
        <p:txBody>
          <a:bodyPr/>
          <a:lstStyle>
            <a:lvl1pPr algn="r">
              <a:defRPr>
                <a:solidFill>
                  <a:schemeClr val="tx1"/>
                </a:solidFill>
              </a:defRPr>
            </a:lvl1pPr>
          </a:lstStyle>
          <a:p>
            <a:r>
              <a:rPr lang="en-US" noProof="0"/>
              <a:t>Click to edit page title</a:t>
            </a:r>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3845869" y="2383950"/>
            <a:ext cx="4486165" cy="360000"/>
          </a:xfrm>
        </p:spPr>
        <p:txBody>
          <a:bodyPr/>
          <a:lstStyle>
            <a:lvl1pPr marL="0" indent="0" algn="r">
              <a:buNone/>
              <a:defRPr i="1">
                <a:latin typeface="+mn-lt"/>
              </a:defRPr>
            </a:lvl1pPr>
            <a:lvl2pPr marL="230749" indent="0">
              <a:buNone/>
              <a:defRPr/>
            </a:lvl2pPr>
            <a:lvl3pPr marL="469739" indent="0">
              <a:buNone/>
              <a:defRPr/>
            </a:lvl3pPr>
            <a:lvl4pPr marL="700488" indent="0">
              <a:buNone/>
              <a:defRPr/>
            </a:lvl4pPr>
            <a:lvl5pPr marL="931236" indent="0">
              <a:buNone/>
              <a:defRPr/>
            </a:lvl5pPr>
          </a:lstStyle>
          <a:p>
            <a:pPr lvl="0"/>
            <a:r>
              <a:rPr lang="en-US" noProof="0"/>
              <a:t>Subtitle</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3845967" y="2908300"/>
            <a:ext cx="4486067" cy="3283700"/>
          </a:xfrm>
          <a:solidFill>
            <a:schemeClr val="bg1"/>
          </a:solidFill>
        </p:spPr>
        <p:txBody>
          <a:bodyPr lIns="180000" tIns="252000" rIns="25200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53DA1E79-BA17-41C5-98B7-CFBC5859A512}"/>
              </a:ext>
            </a:extLst>
          </p:cNvPr>
          <p:cNvSpPr>
            <a:spLocks noGrp="1"/>
          </p:cNvSpPr>
          <p:nvPr>
            <p:ph type="sldNum" sz="quarter" idx="3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xmlns="" val="1567010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373781" y="432000"/>
            <a:ext cx="7958426" cy="432000"/>
          </a:xfrm>
        </p:spPr>
        <p:txBody>
          <a:bodyPr/>
          <a:lstStyle>
            <a:lvl1pPr>
              <a:defRPr>
                <a:solidFill>
                  <a:schemeClr val="tx1"/>
                </a:solidFill>
              </a:defRPr>
            </a:lvl1pPr>
          </a:lstStyle>
          <a:p>
            <a:r>
              <a:rPr lang="en-US" noProof="0"/>
              <a:t>Click to edit page title</a:t>
            </a:r>
          </a:p>
        </p:txBody>
      </p:sp>
      <p:sp>
        <p:nvSpPr>
          <p:cNvPr id="9" name="Subtitle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373608" y="1008000"/>
            <a:ext cx="7958426" cy="360000"/>
          </a:xfrm>
        </p:spPr>
        <p:txBody>
          <a:bodyPr/>
          <a:lstStyle>
            <a:lvl1pPr marL="0" indent="0">
              <a:buNone/>
              <a:defRPr i="1">
                <a:latin typeface="+mn-lt"/>
              </a:defRPr>
            </a:lvl1pPr>
            <a:lvl2pPr marL="230749" indent="0">
              <a:buNone/>
              <a:defRPr/>
            </a:lvl2pPr>
            <a:lvl3pPr marL="469739" indent="0">
              <a:buNone/>
              <a:defRPr/>
            </a:lvl3pPr>
            <a:lvl4pPr marL="700488" indent="0">
              <a:buNone/>
              <a:defRPr/>
            </a:lvl4pPr>
            <a:lvl5pPr marL="931236"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xmlns="" id="{9322B50D-6A7D-41C6-BA57-613BC231DF36}"/>
              </a:ext>
            </a:extLst>
          </p:cNvPr>
          <p:cNvSpPr>
            <a:spLocks noGrp="1"/>
          </p:cNvSpPr>
          <p:nvPr>
            <p:ph type="body" idx="1" hasCustomPrompt="1"/>
          </p:nvPr>
        </p:nvSpPr>
        <p:spPr>
          <a:xfrm>
            <a:off x="373781" y="1432296"/>
            <a:ext cx="3893555" cy="527076"/>
          </a:xfrm>
          <a:solidFill>
            <a:schemeClr val="tx1"/>
          </a:solidFill>
        </p:spPr>
        <p:txBody>
          <a:bodyPr lIns="180000" tIns="36000" anchor="ctr"/>
          <a:lstStyle>
            <a:lvl1pPr marL="0" indent="0">
              <a:buNone/>
              <a:defRPr sz="2076" b="1" spc="-130">
                <a:solidFill>
                  <a:schemeClr val="bg1"/>
                </a:solidFill>
                <a:latin typeface="+mj-lt"/>
              </a:defRPr>
            </a:lvl1pPr>
            <a:lvl2pPr marL="395569" indent="0">
              <a:buNone/>
              <a:defRPr sz="1730" b="1"/>
            </a:lvl2pPr>
            <a:lvl3pPr marL="791139" indent="0">
              <a:buNone/>
              <a:defRPr sz="1557" b="1"/>
            </a:lvl3pPr>
            <a:lvl4pPr marL="1186708" indent="0">
              <a:buNone/>
              <a:defRPr sz="1384" b="1"/>
            </a:lvl4pPr>
            <a:lvl5pPr marL="1582278" indent="0">
              <a:buNone/>
              <a:defRPr sz="1384" b="1"/>
            </a:lvl5pPr>
            <a:lvl6pPr marL="1977847" indent="0">
              <a:buNone/>
              <a:defRPr sz="1384" b="1"/>
            </a:lvl6pPr>
            <a:lvl7pPr marL="2373417" indent="0">
              <a:buNone/>
              <a:defRPr sz="1384" b="1"/>
            </a:lvl7pPr>
            <a:lvl8pPr marL="2768986" indent="0">
              <a:buNone/>
              <a:defRPr sz="1384" b="1"/>
            </a:lvl8pPr>
            <a:lvl9pPr marL="3164556" indent="0">
              <a:buNone/>
              <a:defRPr sz="1384" b="1"/>
            </a:lvl9pPr>
          </a:lstStyle>
          <a:p>
            <a:pPr lvl="0"/>
            <a:r>
              <a:rPr lang="en-US" noProof="0"/>
              <a:t>Edit Master text styles</a:t>
            </a:r>
          </a:p>
        </p:txBody>
      </p:sp>
      <p:sp>
        <p:nvSpPr>
          <p:cNvPr id="4" name="Content Placeholder 2">
            <a:extLst>
              <a:ext uri="{FF2B5EF4-FFF2-40B4-BE49-F238E27FC236}">
                <a16:creationId xmlns:a16="http://schemas.microsoft.com/office/drawing/2014/main" xmlns="" id="{9FD584DA-F775-47B8-A1D7-6556AD5FCBD2}"/>
              </a:ext>
            </a:extLst>
          </p:cNvPr>
          <p:cNvSpPr>
            <a:spLocks noGrp="1"/>
          </p:cNvSpPr>
          <p:nvPr>
            <p:ph sz="half" idx="2" hasCustomPrompt="1"/>
          </p:nvPr>
        </p:nvSpPr>
        <p:spPr>
          <a:xfrm>
            <a:off x="373781" y="2023668"/>
            <a:ext cx="3893555"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xmlns="" id="{78A963F8-6F6E-440E-B3B3-DDE13C083A36}"/>
              </a:ext>
            </a:extLst>
          </p:cNvPr>
          <p:cNvSpPr>
            <a:spLocks noGrp="1"/>
          </p:cNvSpPr>
          <p:nvPr>
            <p:ph type="body" sz="quarter" idx="13" hasCustomPrompt="1"/>
          </p:nvPr>
        </p:nvSpPr>
        <p:spPr>
          <a:xfrm>
            <a:off x="4438479" y="1433106"/>
            <a:ext cx="3893555" cy="525283"/>
          </a:xfrm>
          <a:solidFill>
            <a:schemeClr val="tx1"/>
          </a:solidFill>
        </p:spPr>
        <p:txBody>
          <a:bodyPr lIns="180000" tIns="36000" anchor="ctr"/>
          <a:lstStyle>
            <a:lvl1pPr marL="0" indent="0">
              <a:buNone/>
              <a:defRPr sz="2076" b="1" spc="-130">
                <a:solidFill>
                  <a:schemeClr val="bg1"/>
                </a:solidFill>
                <a:latin typeface="+mj-lt"/>
              </a:defRPr>
            </a:lvl1pPr>
          </a:lstStyle>
          <a:p>
            <a:pPr lvl="0"/>
            <a:r>
              <a:rPr lang="en-US" noProof="0"/>
              <a:t>Edit Master text styles</a:t>
            </a:r>
          </a:p>
        </p:txBody>
      </p:sp>
      <p:sp>
        <p:nvSpPr>
          <p:cNvPr id="8" name="Text Placeholder 4">
            <a:extLst>
              <a:ext uri="{FF2B5EF4-FFF2-40B4-BE49-F238E27FC236}">
                <a16:creationId xmlns:a16="http://schemas.microsoft.com/office/drawing/2014/main" xmlns="" id="{DF0A5256-B267-47DA-858A-0F3867CB6139}"/>
              </a:ext>
            </a:extLst>
          </p:cNvPr>
          <p:cNvSpPr>
            <a:spLocks noGrp="1"/>
          </p:cNvSpPr>
          <p:nvPr>
            <p:ph type="body" sz="quarter" idx="12" hasCustomPrompt="1"/>
          </p:nvPr>
        </p:nvSpPr>
        <p:spPr>
          <a:xfrm>
            <a:off x="4438479" y="2020360"/>
            <a:ext cx="3893555" cy="417089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xmlns="" val="410374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54746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3294" y="4406901"/>
            <a:ext cx="8966597"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833294" y="2906713"/>
            <a:ext cx="896659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93917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527447" y="1600201"/>
            <a:ext cx="465911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362377" y="1600201"/>
            <a:ext cx="465911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47866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527447" y="1535113"/>
            <a:ext cx="46609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7447" y="2174875"/>
            <a:ext cx="46609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5358715" y="1535113"/>
            <a:ext cx="46627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58715" y="2174875"/>
            <a:ext cx="46627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D8BD707-D9CF-40AE-B4C6-C98DA3205C09}"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974365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46248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63852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7447" y="273050"/>
            <a:ext cx="3470528"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124342" y="273051"/>
            <a:ext cx="58971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527447" y="1435101"/>
            <a:ext cx="347052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22554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7666" y="4800600"/>
            <a:ext cx="6329363"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067666" y="612775"/>
            <a:ext cx="632936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067666" y="5367338"/>
            <a:ext cx="632936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07594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7447" y="274638"/>
            <a:ext cx="9494044"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527447" y="1600201"/>
            <a:ext cx="949404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527447" y="6356351"/>
            <a:ext cx="24614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4/7/2025</a:t>
            </a:fld>
            <a:endParaRPr lang="en-US"/>
          </a:p>
        </p:txBody>
      </p:sp>
      <p:sp>
        <p:nvSpPr>
          <p:cNvPr id="5" name="Footer Placeholder 4"/>
          <p:cNvSpPr>
            <a:spLocks noGrp="1"/>
          </p:cNvSpPr>
          <p:nvPr>
            <p:ph type="ftr" sz="quarter" idx="3"/>
          </p:nvPr>
        </p:nvSpPr>
        <p:spPr>
          <a:xfrm>
            <a:off x="3604221" y="6356351"/>
            <a:ext cx="33404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60072" y="6356351"/>
            <a:ext cx="246141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8214747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jpeg"/><Relationship Id="rId3" Type="http://schemas.openxmlformats.org/officeDocument/2006/relationships/image" Target="../media/image18.jpeg"/><Relationship Id="rId21" Type="http://schemas.openxmlformats.org/officeDocument/2006/relationships/image" Target="../media/image36.jpeg"/><Relationship Id="rId7" Type="http://schemas.openxmlformats.org/officeDocument/2006/relationships/image" Target="../media/image22.png"/><Relationship Id="rId12" Type="http://schemas.openxmlformats.org/officeDocument/2006/relationships/image" Target="../media/image27.jpeg"/><Relationship Id="rId17" Type="http://schemas.openxmlformats.org/officeDocument/2006/relationships/image" Target="../media/image32.png"/><Relationship Id="rId2" Type="http://schemas.openxmlformats.org/officeDocument/2006/relationships/image" Target="../media/image17.jpeg"/><Relationship Id="rId16" Type="http://schemas.openxmlformats.org/officeDocument/2006/relationships/image" Target="../media/image31.jpeg"/><Relationship Id="rId20"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18.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5.jpeg"/><Relationship Id="rId18" Type="http://schemas.openxmlformats.org/officeDocument/2006/relationships/image" Target="../media/image70.jpeg"/><Relationship Id="rId3" Type="http://schemas.openxmlformats.org/officeDocument/2006/relationships/image" Target="../media/image55.jpeg"/><Relationship Id="rId21" Type="http://schemas.openxmlformats.org/officeDocument/2006/relationships/image" Target="../media/image73.jpeg"/><Relationship Id="rId7" Type="http://schemas.openxmlformats.org/officeDocument/2006/relationships/image" Target="../media/image59.jpeg"/><Relationship Id="rId12" Type="http://schemas.openxmlformats.org/officeDocument/2006/relationships/image" Target="../media/image64.jpeg"/><Relationship Id="rId17" Type="http://schemas.openxmlformats.org/officeDocument/2006/relationships/image" Target="../media/image69.jpeg"/><Relationship Id="rId2" Type="http://schemas.openxmlformats.org/officeDocument/2006/relationships/image" Target="../media/image54.jpeg"/><Relationship Id="rId16" Type="http://schemas.openxmlformats.org/officeDocument/2006/relationships/image" Target="../media/image68.jpeg"/><Relationship Id="rId20"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58.jpeg"/><Relationship Id="rId11" Type="http://schemas.openxmlformats.org/officeDocument/2006/relationships/image" Target="../media/image63.jpeg"/><Relationship Id="rId5" Type="http://schemas.openxmlformats.org/officeDocument/2006/relationships/image" Target="../media/image57.jpeg"/><Relationship Id="rId15" Type="http://schemas.openxmlformats.org/officeDocument/2006/relationships/image" Target="../media/image67.jpeg"/><Relationship Id="rId10" Type="http://schemas.openxmlformats.org/officeDocument/2006/relationships/image" Target="../media/image62.jpeg"/><Relationship Id="rId19" Type="http://schemas.openxmlformats.org/officeDocument/2006/relationships/image" Target="../media/image71.jpeg"/><Relationship Id="rId4" Type="http://schemas.openxmlformats.org/officeDocument/2006/relationships/image" Target="../media/image56.jpeg"/><Relationship Id="rId9" Type="http://schemas.openxmlformats.org/officeDocument/2006/relationships/image" Target="../media/image61.jpeg"/><Relationship Id="rId14" Type="http://schemas.openxmlformats.org/officeDocument/2006/relationships/image" Target="../media/image66.jpeg"/></Relationships>
</file>

<file path=ppt/slides/_rels/slide19.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85.jpeg"/><Relationship Id="rId18" Type="http://schemas.openxmlformats.org/officeDocument/2006/relationships/image" Target="../media/image90.png"/><Relationship Id="rId3" Type="http://schemas.openxmlformats.org/officeDocument/2006/relationships/image" Target="../media/image75.png"/><Relationship Id="rId21" Type="http://schemas.openxmlformats.org/officeDocument/2006/relationships/image" Target="../media/image93.jpeg"/><Relationship Id="rId7" Type="http://schemas.openxmlformats.org/officeDocument/2006/relationships/image" Target="../media/image79.jpeg"/><Relationship Id="rId12" Type="http://schemas.openxmlformats.org/officeDocument/2006/relationships/image" Target="../media/image84.jpeg"/><Relationship Id="rId17" Type="http://schemas.openxmlformats.org/officeDocument/2006/relationships/image" Target="../media/image89.png"/><Relationship Id="rId2" Type="http://schemas.openxmlformats.org/officeDocument/2006/relationships/image" Target="../media/image74.jpeg"/><Relationship Id="rId16" Type="http://schemas.openxmlformats.org/officeDocument/2006/relationships/image" Target="../media/image88.jpeg"/><Relationship Id="rId20" Type="http://schemas.openxmlformats.org/officeDocument/2006/relationships/image" Target="../media/image92.jpeg"/><Relationship Id="rId1" Type="http://schemas.openxmlformats.org/officeDocument/2006/relationships/slideLayout" Target="../slideLayouts/slideLayout1.xml"/><Relationship Id="rId6" Type="http://schemas.openxmlformats.org/officeDocument/2006/relationships/image" Target="../media/image78.jpeg"/><Relationship Id="rId11" Type="http://schemas.openxmlformats.org/officeDocument/2006/relationships/image" Target="../media/image83.jpeg"/><Relationship Id="rId5" Type="http://schemas.openxmlformats.org/officeDocument/2006/relationships/image" Target="../media/image77.jpeg"/><Relationship Id="rId15" Type="http://schemas.openxmlformats.org/officeDocument/2006/relationships/image" Target="../media/image87.jpeg"/><Relationship Id="rId10" Type="http://schemas.openxmlformats.org/officeDocument/2006/relationships/image" Target="../media/image82.jpeg"/><Relationship Id="rId19" Type="http://schemas.openxmlformats.org/officeDocument/2006/relationships/image" Target="../media/image91.jpeg"/><Relationship Id="rId4" Type="http://schemas.openxmlformats.org/officeDocument/2006/relationships/image" Target="../media/image76.png"/><Relationship Id="rId9" Type="http://schemas.openxmlformats.org/officeDocument/2006/relationships/image" Target="../media/image81.jpeg"/><Relationship Id="rId14" Type="http://schemas.openxmlformats.org/officeDocument/2006/relationships/image" Target="../media/image8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3" Type="http://schemas.openxmlformats.org/officeDocument/2006/relationships/image" Target="../media/image95.jpe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image" Target="../media/image94.jpeg"/><Relationship Id="rId1" Type="http://schemas.openxmlformats.org/officeDocument/2006/relationships/slideLayout" Target="../slideLayouts/slideLayout1.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jpeg"/><Relationship Id="rId10" Type="http://schemas.openxmlformats.org/officeDocument/2006/relationships/image" Target="../media/image102.png"/><Relationship Id="rId4" Type="http://schemas.openxmlformats.org/officeDocument/2006/relationships/image" Target="../media/image96.jpeg"/><Relationship Id="rId9" Type="http://schemas.openxmlformats.org/officeDocument/2006/relationships/image" Target="../media/image101.png"/></Relationships>
</file>

<file path=ppt/slides/_rels/slide21.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18" Type="http://schemas.openxmlformats.org/officeDocument/2006/relationships/image" Target="../media/image122.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21.png"/><Relationship Id="rId2" Type="http://schemas.openxmlformats.org/officeDocument/2006/relationships/image" Target="../media/image106.jpeg"/><Relationship Id="rId16" Type="http://schemas.openxmlformats.org/officeDocument/2006/relationships/image" Target="../media/image120.png"/><Relationship Id="rId1" Type="http://schemas.openxmlformats.org/officeDocument/2006/relationships/slideLayout" Target="../slideLayouts/slideLayout1.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119.png"/><Relationship Id="rId10" Type="http://schemas.openxmlformats.org/officeDocument/2006/relationships/image" Target="../media/image114.png"/><Relationship Id="rId19" Type="http://schemas.openxmlformats.org/officeDocument/2006/relationships/image" Target="../media/image123.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s>
</file>

<file path=ppt/slides/_rels/slide22.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jpeg"/><Relationship Id="rId3" Type="http://schemas.openxmlformats.org/officeDocument/2006/relationships/image" Target="../media/image125.jpeg"/><Relationship Id="rId7" Type="http://schemas.openxmlformats.org/officeDocument/2006/relationships/image" Target="../media/image129.png"/><Relationship Id="rId12" Type="http://schemas.openxmlformats.org/officeDocument/2006/relationships/image" Target="../media/image134.jpeg"/><Relationship Id="rId2" Type="http://schemas.openxmlformats.org/officeDocument/2006/relationships/image" Target="../media/image124.png"/><Relationship Id="rId1" Type="http://schemas.openxmlformats.org/officeDocument/2006/relationships/slideLayout" Target="../slideLayouts/slideLayout1.xml"/><Relationship Id="rId6" Type="http://schemas.openxmlformats.org/officeDocument/2006/relationships/image" Target="../media/image128.png"/><Relationship Id="rId11" Type="http://schemas.openxmlformats.org/officeDocument/2006/relationships/image" Target="../media/image133.jpeg"/><Relationship Id="rId5" Type="http://schemas.openxmlformats.org/officeDocument/2006/relationships/image" Target="../media/image127.jpeg"/><Relationship Id="rId10" Type="http://schemas.openxmlformats.org/officeDocument/2006/relationships/image" Target="../media/image132.jpeg"/><Relationship Id="rId4" Type="http://schemas.openxmlformats.org/officeDocument/2006/relationships/image" Target="../media/image126.jpeg"/><Relationship Id="rId9" Type="http://schemas.openxmlformats.org/officeDocument/2006/relationships/image" Target="../media/image131.png"/><Relationship Id="rId14" Type="http://schemas.openxmlformats.org/officeDocument/2006/relationships/image" Target="../media/image136.jpeg"/></Relationships>
</file>

<file path=ppt/slides/_rels/slide23.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148.png"/><Relationship Id="rId18" Type="http://schemas.openxmlformats.org/officeDocument/2006/relationships/image" Target="../media/image153.jpeg"/><Relationship Id="rId3" Type="http://schemas.openxmlformats.org/officeDocument/2006/relationships/image" Target="../media/image138.jpeg"/><Relationship Id="rId7" Type="http://schemas.openxmlformats.org/officeDocument/2006/relationships/image" Target="../media/image142.png"/><Relationship Id="rId12" Type="http://schemas.openxmlformats.org/officeDocument/2006/relationships/image" Target="../media/image147.png"/><Relationship Id="rId17" Type="http://schemas.openxmlformats.org/officeDocument/2006/relationships/image" Target="../media/image152.png"/><Relationship Id="rId2" Type="http://schemas.openxmlformats.org/officeDocument/2006/relationships/image" Target="../media/image137.jpeg"/><Relationship Id="rId16" Type="http://schemas.openxmlformats.org/officeDocument/2006/relationships/image" Target="../media/image151.png"/><Relationship Id="rId20" Type="http://schemas.openxmlformats.org/officeDocument/2006/relationships/image" Target="../media/image155.jpeg"/><Relationship Id="rId1" Type="http://schemas.openxmlformats.org/officeDocument/2006/relationships/slideLayout" Target="../slideLayouts/slideLayout1.xml"/><Relationship Id="rId6" Type="http://schemas.openxmlformats.org/officeDocument/2006/relationships/image" Target="../media/image141.jpeg"/><Relationship Id="rId11" Type="http://schemas.openxmlformats.org/officeDocument/2006/relationships/image" Target="../media/image146.png"/><Relationship Id="rId5" Type="http://schemas.openxmlformats.org/officeDocument/2006/relationships/image" Target="../media/image140.jpeg"/><Relationship Id="rId15" Type="http://schemas.openxmlformats.org/officeDocument/2006/relationships/image" Target="../media/image150.png"/><Relationship Id="rId10" Type="http://schemas.openxmlformats.org/officeDocument/2006/relationships/image" Target="../media/image145.png"/><Relationship Id="rId19" Type="http://schemas.openxmlformats.org/officeDocument/2006/relationships/image" Target="../media/image154.jpeg"/><Relationship Id="rId4" Type="http://schemas.openxmlformats.org/officeDocument/2006/relationships/image" Target="../media/image139.jpeg"/><Relationship Id="rId9" Type="http://schemas.openxmlformats.org/officeDocument/2006/relationships/image" Target="../media/image144.png"/><Relationship Id="rId14" Type="http://schemas.openxmlformats.org/officeDocument/2006/relationships/image" Target="../media/image149.png"/></Relationships>
</file>

<file path=ppt/slides/_rels/slide24.xml.rels><?xml version="1.0" encoding="UTF-8" standalone="yes"?>
<Relationships xmlns="http://schemas.openxmlformats.org/package/2006/relationships"><Relationship Id="rId8" Type="http://schemas.openxmlformats.org/officeDocument/2006/relationships/image" Target="../media/image160.jpeg"/><Relationship Id="rId3" Type="http://schemas.openxmlformats.org/officeDocument/2006/relationships/image" Target="../media/image6.jpeg"/><Relationship Id="rId7" Type="http://schemas.openxmlformats.org/officeDocument/2006/relationships/image" Target="../media/image159.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8.jpeg"/><Relationship Id="rId5" Type="http://schemas.openxmlformats.org/officeDocument/2006/relationships/image" Target="../media/image157.jpeg"/><Relationship Id="rId4" Type="http://schemas.openxmlformats.org/officeDocument/2006/relationships/image" Target="../media/image156.jpeg"/></Relationships>
</file>

<file path=ppt/slides/_rels/slide25.xml.rels><?xml version="1.0" encoding="UTF-8" standalone="yes"?>
<Relationships xmlns="http://schemas.openxmlformats.org/package/2006/relationships"><Relationship Id="rId8" Type="http://schemas.openxmlformats.org/officeDocument/2006/relationships/image" Target="../media/image166.jpeg"/><Relationship Id="rId3" Type="http://schemas.openxmlformats.org/officeDocument/2006/relationships/image" Target="../media/image161.jpeg"/><Relationship Id="rId7" Type="http://schemas.openxmlformats.org/officeDocument/2006/relationships/image" Target="../media/image16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4.jpeg"/><Relationship Id="rId5" Type="http://schemas.openxmlformats.org/officeDocument/2006/relationships/image" Target="../media/image163.jpeg"/><Relationship Id="rId4" Type="http://schemas.openxmlformats.org/officeDocument/2006/relationships/image" Target="../media/image162.jpeg"/><Relationship Id="rId9" Type="http://schemas.openxmlformats.org/officeDocument/2006/relationships/image" Target="../media/image167.jpeg"/></Relationships>
</file>

<file path=ppt/slides/_rels/slide26.xml.rels><?xml version="1.0" encoding="UTF-8" standalone="yes"?>
<Relationships xmlns="http://schemas.openxmlformats.org/package/2006/relationships"><Relationship Id="rId8" Type="http://schemas.openxmlformats.org/officeDocument/2006/relationships/hyperlink" Target="http://www.mfaexports.com/" TargetMode="External"/><Relationship Id="rId3" Type="http://schemas.openxmlformats.org/officeDocument/2006/relationships/image" Target="../media/image168.png"/><Relationship Id="rId7" Type="http://schemas.openxmlformats.org/officeDocument/2006/relationships/hyperlink" Target="mailto:info@mfaexports.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71.png"/><Relationship Id="rId5" Type="http://schemas.openxmlformats.org/officeDocument/2006/relationships/image" Target="../media/image170.png"/><Relationship Id="rId4" Type="http://schemas.openxmlformats.org/officeDocument/2006/relationships/image" Target="../media/image169.png"/><Relationship Id="rId9" Type="http://schemas.openxmlformats.org/officeDocument/2006/relationships/image" Target="../media/image17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DB61EC5F-6EBD-AE84-148D-F7DEC335265A}"/>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436269" y="2212134"/>
            <a:ext cx="6112668" cy="4645866"/>
          </a:xfrm>
          <a:prstGeom prst="rect">
            <a:avLst/>
          </a:prstGeom>
        </p:spPr>
      </p:pic>
      <p:sp>
        <p:nvSpPr>
          <p:cNvPr id="16" name="Freeform: Shape 15">
            <a:extLst>
              <a:ext uri="{FF2B5EF4-FFF2-40B4-BE49-F238E27FC236}">
                <a16:creationId xmlns:a16="http://schemas.microsoft.com/office/drawing/2014/main" xmlns="" id="{B28C2D6D-6C69-63EA-D76F-096EA8572111}"/>
              </a:ext>
            </a:extLst>
          </p:cNvPr>
          <p:cNvSpPr/>
          <p:nvPr/>
        </p:nvSpPr>
        <p:spPr>
          <a:xfrm>
            <a:off x="0" y="0"/>
            <a:ext cx="5938757" cy="6858000"/>
          </a:xfrm>
          <a:custGeom>
            <a:avLst/>
            <a:gdLst>
              <a:gd name="connsiteX0" fmla="*/ 0 w 5938757"/>
              <a:gd name="connsiteY0" fmla="*/ 0 h 6858000"/>
              <a:gd name="connsiteX1" fmla="*/ 2357510 w 5938757"/>
              <a:gd name="connsiteY1" fmla="*/ 0 h 6858000"/>
              <a:gd name="connsiteX2" fmla="*/ 5752981 w 5938757"/>
              <a:gd name="connsiteY2" fmla="*/ 4842764 h 6858000"/>
              <a:gd name="connsiteX3" fmla="*/ 5502229 w 5938757"/>
              <a:gd name="connsiteY3" fmla="*/ 6270089 h 6858000"/>
              <a:gd name="connsiteX4" fmla="*/ 4663726 w 5938757"/>
              <a:gd name="connsiteY4" fmla="*/ 6858000 h 6858000"/>
              <a:gd name="connsiteX5" fmla="*/ 0 w 593875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8757" h="6858000">
                <a:moveTo>
                  <a:pt x="0" y="0"/>
                </a:moveTo>
                <a:lnTo>
                  <a:pt x="2357510" y="0"/>
                </a:lnTo>
                <a:lnTo>
                  <a:pt x="5752981" y="4842764"/>
                </a:lnTo>
                <a:cubicBezTo>
                  <a:pt x="6077883" y="5306152"/>
                  <a:pt x="5965618" y="5945187"/>
                  <a:pt x="5502229" y="6270089"/>
                </a:cubicBezTo>
                <a:lnTo>
                  <a:pt x="4663726" y="6858000"/>
                </a:lnTo>
                <a:lnTo>
                  <a:pt x="0" y="6858000"/>
                </a:lnTo>
                <a:close/>
              </a:path>
            </a:pathLst>
          </a:cu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chemeClr val="accent1">
                  <a:lumMod val="75000"/>
                </a:schemeClr>
              </a:solidFill>
              <a:highlight>
                <a:srgbClr val="000080"/>
              </a:highlight>
            </a:endParaRPr>
          </a:p>
        </p:txBody>
      </p:sp>
      <p:sp>
        <p:nvSpPr>
          <p:cNvPr id="17" name="TextBox 16">
            <a:extLst>
              <a:ext uri="{FF2B5EF4-FFF2-40B4-BE49-F238E27FC236}">
                <a16:creationId xmlns:a16="http://schemas.microsoft.com/office/drawing/2014/main" xmlns="" id="{828C8CFA-4123-CF94-87A7-98C2E8AACE0D}"/>
              </a:ext>
            </a:extLst>
          </p:cNvPr>
          <p:cNvSpPr txBox="1"/>
          <p:nvPr/>
        </p:nvSpPr>
        <p:spPr>
          <a:xfrm>
            <a:off x="35719" y="9525"/>
            <a:ext cx="6915150" cy="193899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2060"/>
            </a:solidFill>
          </a:ln>
        </p:spPr>
        <p:txBody>
          <a:bodyPr wrap="square" rtlCol="0">
            <a:spAutoFit/>
          </a:bodyPr>
          <a:lstStyle/>
          <a:p>
            <a:r>
              <a:rPr lang="en-IN" sz="3600" b="1" dirty="0">
                <a:solidFill>
                  <a:schemeClr val="bg2">
                    <a:lumMod val="10000"/>
                  </a:schemeClr>
                </a:solidFill>
              </a:rPr>
              <a:t>About us.</a:t>
            </a:r>
          </a:p>
          <a:p>
            <a:r>
              <a:rPr lang="en-US" sz="1400" b="0" i="0" dirty="0">
                <a:solidFill>
                  <a:schemeClr val="bg2">
                    <a:lumMod val="10000"/>
                  </a:schemeClr>
                </a:solidFill>
                <a:effectLst/>
                <a:latin typeface="Söhne"/>
              </a:rPr>
              <a:t>"We specialize in a diverse range of metal home decor products. Our collection includes a wide variety of meticulously crafted items designed to enhance the aesthetic appeal of your living spaces. From elegant lighting, wall art and sculptures to functional and stylish furniture pieces, we offer a comprehensive selection that caters to various tastes and preferences. Explore our catalog to discover high-quality metal home decor that adds a touch of sophistication and charm to your home."</a:t>
            </a:r>
            <a:r>
              <a:rPr lang="en-IN" sz="1400" b="1" dirty="0">
                <a:solidFill>
                  <a:schemeClr val="bg2">
                    <a:lumMod val="10000"/>
                  </a:schemeClr>
                </a:solidFill>
              </a:rPr>
              <a:t> </a:t>
            </a:r>
          </a:p>
        </p:txBody>
      </p:sp>
      <p:sp>
        <p:nvSpPr>
          <p:cNvPr id="20" name="Callout: Down Arrow 19">
            <a:extLst>
              <a:ext uri="{FF2B5EF4-FFF2-40B4-BE49-F238E27FC236}">
                <a16:creationId xmlns:a16="http://schemas.microsoft.com/office/drawing/2014/main" xmlns="" id="{51E101F6-7913-A4ED-1C3E-1EC6B4EE24C0}"/>
              </a:ext>
            </a:extLst>
          </p:cNvPr>
          <p:cNvSpPr/>
          <p:nvPr/>
        </p:nvSpPr>
        <p:spPr>
          <a:xfrm>
            <a:off x="92869" y="2057400"/>
            <a:ext cx="4096689" cy="1064466"/>
          </a:xfrm>
          <a:prstGeom prst="downArrowCallou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IN" sz="3400" b="1" dirty="0">
                <a:ln w="22225">
                  <a:solidFill>
                    <a:schemeClr val="accent2"/>
                  </a:solidFill>
                  <a:prstDash val="solid"/>
                </a:ln>
                <a:solidFill>
                  <a:schemeClr val="bg1"/>
                </a:solidFill>
              </a:rPr>
              <a:t>OTL Categories</a:t>
            </a:r>
          </a:p>
        </p:txBody>
      </p:sp>
      <p:sp>
        <p:nvSpPr>
          <p:cNvPr id="22" name="Arrow: Pentagon 21">
            <a:extLst>
              <a:ext uri="{FF2B5EF4-FFF2-40B4-BE49-F238E27FC236}">
                <a16:creationId xmlns:a16="http://schemas.microsoft.com/office/drawing/2014/main" xmlns="" id="{C7FE6009-C245-6265-DABB-DFAF31D7AEF7}"/>
              </a:ext>
            </a:extLst>
          </p:cNvPr>
          <p:cNvSpPr/>
          <p:nvPr/>
        </p:nvSpPr>
        <p:spPr>
          <a:xfrm>
            <a:off x="626269" y="3124200"/>
            <a:ext cx="3810000" cy="685800"/>
          </a:xfrm>
          <a:prstGeom prst="homePlat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IN" sz="2400" b="1" dirty="0">
                <a:ln w="0"/>
                <a:solidFill>
                  <a:schemeClr val="tx1"/>
                </a:solidFill>
                <a:effectLst>
                  <a:outerShdw blurRad="38100" dist="19050" dir="2700000" algn="tl" rotWithShape="0">
                    <a:schemeClr val="dk1">
                      <a:alpha val="40000"/>
                    </a:schemeClr>
                  </a:outerShdw>
                </a:effectLst>
              </a:rPr>
              <a:t>Home Décor &amp; Wall Décor </a:t>
            </a:r>
            <a:endParaRPr lang="en-IN" dirty="0"/>
          </a:p>
        </p:txBody>
      </p:sp>
      <p:sp>
        <p:nvSpPr>
          <p:cNvPr id="24" name="Arrow: Pentagon 23">
            <a:extLst>
              <a:ext uri="{FF2B5EF4-FFF2-40B4-BE49-F238E27FC236}">
                <a16:creationId xmlns:a16="http://schemas.microsoft.com/office/drawing/2014/main" xmlns="" id="{B28320DB-62E2-37BD-20C2-E4A643146545}"/>
              </a:ext>
            </a:extLst>
          </p:cNvPr>
          <p:cNvSpPr/>
          <p:nvPr/>
        </p:nvSpPr>
        <p:spPr>
          <a:xfrm>
            <a:off x="624311" y="3886200"/>
            <a:ext cx="4345358" cy="685800"/>
          </a:xfrm>
          <a:prstGeom prst="homePlat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IN" sz="2400" b="1" dirty="0">
                <a:ln w="0"/>
                <a:solidFill>
                  <a:schemeClr val="tx1"/>
                </a:solidFill>
                <a:effectLst>
                  <a:outerShdw blurRad="38100" dist="19050" dir="2700000" algn="tl" rotWithShape="0">
                    <a:schemeClr val="dk1">
                      <a:alpha val="40000"/>
                    </a:schemeClr>
                  </a:outerShdw>
                </a:effectLst>
              </a:rPr>
              <a:t>Lighting, Furniture &amp; Table Top</a:t>
            </a:r>
            <a:endParaRPr lang="en-IN" sz="1200" dirty="0"/>
          </a:p>
        </p:txBody>
      </p:sp>
      <p:sp>
        <p:nvSpPr>
          <p:cNvPr id="25" name="Arrow: Pentagon 24">
            <a:extLst>
              <a:ext uri="{FF2B5EF4-FFF2-40B4-BE49-F238E27FC236}">
                <a16:creationId xmlns:a16="http://schemas.microsoft.com/office/drawing/2014/main" xmlns="" id="{AD9BC6CF-F4CC-F63D-C09D-DDB038199681}"/>
              </a:ext>
            </a:extLst>
          </p:cNvPr>
          <p:cNvSpPr/>
          <p:nvPr/>
        </p:nvSpPr>
        <p:spPr>
          <a:xfrm>
            <a:off x="617611" y="4638418"/>
            <a:ext cx="3818658" cy="685800"/>
          </a:xfrm>
          <a:prstGeom prst="homePlat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IN" sz="2300" b="1" dirty="0">
                <a:ln w="0"/>
                <a:solidFill>
                  <a:schemeClr val="tx1"/>
                </a:solidFill>
                <a:effectLst>
                  <a:outerShdw blurRad="38100" dist="19050" dir="2700000" algn="tl" rotWithShape="0">
                    <a:schemeClr val="dk1">
                      <a:alpha val="40000"/>
                    </a:schemeClr>
                  </a:outerShdw>
                </a:effectLst>
              </a:rPr>
              <a:t>Kitchen ware &amp; Barware</a:t>
            </a:r>
            <a:endParaRPr lang="en-IN" sz="2300" dirty="0"/>
          </a:p>
        </p:txBody>
      </p:sp>
      <p:sp>
        <p:nvSpPr>
          <p:cNvPr id="26" name="Arrow: Pentagon 25">
            <a:extLst>
              <a:ext uri="{FF2B5EF4-FFF2-40B4-BE49-F238E27FC236}">
                <a16:creationId xmlns:a16="http://schemas.microsoft.com/office/drawing/2014/main" xmlns="" id="{47A31233-7119-662F-A243-9F210F65FC8E}"/>
              </a:ext>
            </a:extLst>
          </p:cNvPr>
          <p:cNvSpPr/>
          <p:nvPr/>
        </p:nvSpPr>
        <p:spPr>
          <a:xfrm>
            <a:off x="626269" y="5410200"/>
            <a:ext cx="3733800" cy="685800"/>
          </a:xfrm>
          <a:prstGeom prst="homePlat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IN" sz="2400" b="1" dirty="0">
                <a:ln w="0"/>
                <a:solidFill>
                  <a:schemeClr val="tx1"/>
                </a:solidFill>
                <a:effectLst>
                  <a:outerShdw blurRad="38100" dist="19050" dir="2700000" algn="tl" rotWithShape="0">
                    <a:schemeClr val="dk1">
                      <a:alpha val="40000"/>
                    </a:schemeClr>
                  </a:outerShdw>
                </a:effectLst>
              </a:rPr>
              <a:t>Garden Accessories</a:t>
            </a:r>
            <a:endParaRPr lang="en-IN" sz="1050" dirty="0"/>
          </a:p>
        </p:txBody>
      </p:sp>
      <p:sp>
        <p:nvSpPr>
          <p:cNvPr id="27" name="Arrow: Pentagon 26">
            <a:extLst>
              <a:ext uri="{FF2B5EF4-FFF2-40B4-BE49-F238E27FC236}">
                <a16:creationId xmlns:a16="http://schemas.microsoft.com/office/drawing/2014/main" xmlns="" id="{FD64696D-5B1E-1E51-9F24-F0ECABEE58A7}"/>
              </a:ext>
            </a:extLst>
          </p:cNvPr>
          <p:cNvSpPr/>
          <p:nvPr/>
        </p:nvSpPr>
        <p:spPr>
          <a:xfrm>
            <a:off x="626269" y="6172200"/>
            <a:ext cx="3276600" cy="685800"/>
          </a:xfrm>
          <a:prstGeom prst="homePlat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IN" sz="2400" b="1" dirty="0">
                <a:ln w="0"/>
                <a:solidFill>
                  <a:schemeClr val="tx1"/>
                </a:solidFill>
                <a:effectLst>
                  <a:outerShdw blurRad="38100" dist="19050" dir="2700000" algn="tl" rotWithShape="0">
                    <a:schemeClr val="dk1">
                      <a:alpha val="40000"/>
                    </a:schemeClr>
                  </a:outerShdw>
                </a:effectLst>
              </a:rPr>
              <a:t>Cremation Urns / Jars</a:t>
            </a:r>
            <a:endParaRPr lang="en-IN" sz="2400" dirty="0"/>
          </a:p>
        </p:txBody>
      </p:sp>
      <p:sp>
        <p:nvSpPr>
          <p:cNvPr id="30" name="Flowchart: Connector 29">
            <a:extLst>
              <a:ext uri="{FF2B5EF4-FFF2-40B4-BE49-F238E27FC236}">
                <a16:creationId xmlns:a16="http://schemas.microsoft.com/office/drawing/2014/main" xmlns="" id="{21029982-8AFA-AB8E-6838-2ACD83231E19}"/>
              </a:ext>
            </a:extLst>
          </p:cNvPr>
          <p:cNvSpPr/>
          <p:nvPr/>
        </p:nvSpPr>
        <p:spPr>
          <a:xfrm>
            <a:off x="41996" y="3247768"/>
            <a:ext cx="508073" cy="486032"/>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Flowchart: Connector 30">
            <a:extLst>
              <a:ext uri="{FF2B5EF4-FFF2-40B4-BE49-F238E27FC236}">
                <a16:creationId xmlns:a16="http://schemas.microsoft.com/office/drawing/2014/main" xmlns="" id="{9C4C33C2-6720-4012-E43B-203204F7C980}"/>
              </a:ext>
            </a:extLst>
          </p:cNvPr>
          <p:cNvSpPr/>
          <p:nvPr/>
        </p:nvSpPr>
        <p:spPr>
          <a:xfrm>
            <a:off x="41996" y="3962400"/>
            <a:ext cx="508073" cy="486032"/>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Flowchart: Connector 31">
            <a:extLst>
              <a:ext uri="{FF2B5EF4-FFF2-40B4-BE49-F238E27FC236}">
                <a16:creationId xmlns:a16="http://schemas.microsoft.com/office/drawing/2014/main" xmlns="" id="{9548EFA9-6A48-85DF-B53B-169BCD49CD33}"/>
              </a:ext>
            </a:extLst>
          </p:cNvPr>
          <p:cNvSpPr/>
          <p:nvPr/>
        </p:nvSpPr>
        <p:spPr>
          <a:xfrm>
            <a:off x="16669" y="4771768"/>
            <a:ext cx="508073" cy="486032"/>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Flowchart: Connector 32">
            <a:extLst>
              <a:ext uri="{FF2B5EF4-FFF2-40B4-BE49-F238E27FC236}">
                <a16:creationId xmlns:a16="http://schemas.microsoft.com/office/drawing/2014/main" xmlns="" id="{28838124-AC01-98F7-3632-8EEF3A00B307}"/>
              </a:ext>
            </a:extLst>
          </p:cNvPr>
          <p:cNvSpPr/>
          <p:nvPr/>
        </p:nvSpPr>
        <p:spPr>
          <a:xfrm>
            <a:off x="16669" y="5533768"/>
            <a:ext cx="508073" cy="486032"/>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Flowchart: Connector 33">
            <a:extLst>
              <a:ext uri="{FF2B5EF4-FFF2-40B4-BE49-F238E27FC236}">
                <a16:creationId xmlns:a16="http://schemas.microsoft.com/office/drawing/2014/main" xmlns="" id="{BAEE578B-84A0-5B25-937B-FD4EF186AD25}"/>
              </a:ext>
            </a:extLst>
          </p:cNvPr>
          <p:cNvSpPr/>
          <p:nvPr/>
        </p:nvSpPr>
        <p:spPr>
          <a:xfrm>
            <a:off x="16669" y="6295768"/>
            <a:ext cx="508073" cy="486032"/>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descr="A green text on a white background&#10;&#10;Description automatically generated">
            <a:extLst>
              <a:ext uri="{FF2B5EF4-FFF2-40B4-BE49-F238E27FC236}">
                <a16:creationId xmlns:a16="http://schemas.microsoft.com/office/drawing/2014/main" xmlns="" id="{75720E84-3F21-A2AE-C999-2215A2206A7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86588" y="466130"/>
            <a:ext cx="3469481" cy="8673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l="6654" t="4080" r="9490" b="3695"/>
          <a:stretch/>
        </p:blipFill>
        <p:spPr bwMode="auto">
          <a:xfrm>
            <a:off x="16669" y="533400"/>
            <a:ext cx="10430932" cy="586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40340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l="5414" t="3808" r="8231" b="5843"/>
          <a:stretch/>
        </p:blipFill>
        <p:spPr bwMode="auto">
          <a:xfrm>
            <a:off x="28861" y="685800"/>
            <a:ext cx="10466732"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9594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l="4533" t="2735" r="2042" b="2380"/>
          <a:stretch/>
        </p:blipFill>
        <p:spPr bwMode="auto">
          <a:xfrm>
            <a:off x="78932" y="762000"/>
            <a:ext cx="10489723" cy="579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3814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269" y="533400"/>
            <a:ext cx="541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Why choose us?</a:t>
            </a:r>
            <a:endParaRPr lang="en-CA" sz="5400" b="1" dirty="0"/>
          </a:p>
        </p:txBody>
      </p:sp>
      <p:sp>
        <p:nvSpPr>
          <p:cNvPr id="3" name="TextBox 2"/>
          <p:cNvSpPr txBox="1"/>
          <p:nvPr/>
        </p:nvSpPr>
        <p:spPr>
          <a:xfrm>
            <a:off x="16669" y="2209800"/>
            <a:ext cx="6629400" cy="1200329"/>
          </a:xfrm>
          <a:prstGeom prst="rect">
            <a:avLst/>
          </a:prstGeom>
          <a:noFill/>
        </p:spPr>
        <p:txBody>
          <a:bodyPr wrap="square" rtlCol="0">
            <a:spAutoFit/>
          </a:bodyPr>
          <a:lstStyle/>
          <a:p>
            <a:r>
              <a:rPr lang="en-US" b="1" dirty="0">
                <a:latin typeface="Calibri" pitchFamily="34" charset="0"/>
                <a:ea typeface="Calibri" pitchFamily="34" charset="0"/>
                <a:cs typeface="Calibri" pitchFamily="34" charset="0"/>
              </a:rPr>
              <a:t>The  infrastructures are fully equipped with all the modern  technologies that are required to give genesis to a beautiful commodity. That’s why Orion Trade LLC committed to the highest standards of quality, better price with 100% timely delivery. </a:t>
            </a:r>
            <a:endParaRPr lang="en-CA" dirty="0">
              <a:latin typeface="Calibri" pitchFamily="34" charset="0"/>
              <a:ea typeface="Calibri" pitchFamily="34" charset="0"/>
              <a:cs typeface="Calibri" pitchFamily="34" charset="0"/>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xmlns=""/>
              </a:ext>
            </a:extLst>
          </a:blip>
          <a:srcRect l="70719" t="8018" r="4069" b="10807"/>
          <a:stretch/>
        </p:blipFill>
        <p:spPr bwMode="auto">
          <a:xfrm>
            <a:off x="6722269" y="76200"/>
            <a:ext cx="3754851" cy="655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l="5063" t="55656" r="34072" b="8096"/>
          <a:stretch/>
        </p:blipFill>
        <p:spPr bwMode="auto">
          <a:xfrm>
            <a:off x="213638" y="4495800"/>
            <a:ext cx="6432431" cy="2076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5595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xmlns="" id="{F21E2780-DB57-652C-7F48-7A467D6ECF1F}"/>
              </a:ext>
            </a:extLst>
          </p:cNvPr>
          <p:cNvSpPr/>
          <p:nvPr/>
        </p:nvSpPr>
        <p:spPr>
          <a:xfrm>
            <a:off x="16669" y="76200"/>
            <a:ext cx="3548934" cy="762000"/>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0" i="0" dirty="0">
                <a:solidFill>
                  <a:schemeClr val="bg1"/>
                </a:solidFill>
                <a:effectLst/>
                <a:latin typeface="Söhne"/>
              </a:rPr>
              <a:t>"Introducing our exquisite collection of chandeliers that redefine elegance and illuminate your space with unparalleled grace. Crafted with precision and artistic flair</a:t>
            </a:r>
            <a:r>
              <a:rPr lang="en-US" sz="900" b="0" i="0" dirty="0">
                <a:solidFill>
                  <a:srgbClr val="374151"/>
                </a:solidFill>
                <a:effectLst/>
                <a:latin typeface="Söhne"/>
              </a:rPr>
              <a:t>.</a:t>
            </a:r>
            <a:endParaRPr lang="en-IN" sz="900" dirty="0"/>
          </a:p>
        </p:txBody>
      </p:sp>
      <p:sp>
        <p:nvSpPr>
          <p:cNvPr id="5" name="Rectangle 4">
            <a:extLst>
              <a:ext uri="{FF2B5EF4-FFF2-40B4-BE49-F238E27FC236}">
                <a16:creationId xmlns:a16="http://schemas.microsoft.com/office/drawing/2014/main" xmlns="" id="{80D64455-829D-B8C0-F4DD-EF15EC9C5E19}"/>
              </a:ext>
            </a:extLst>
          </p:cNvPr>
          <p:cNvSpPr/>
          <p:nvPr/>
        </p:nvSpPr>
        <p:spPr>
          <a:xfrm>
            <a:off x="3853154" y="67270"/>
            <a:ext cx="2842638" cy="1077218"/>
          </a:xfrm>
          <a:prstGeom prst="rect">
            <a:avLst/>
          </a:prstGeom>
          <a:noFill/>
        </p:spPr>
        <p:txBody>
          <a:bodyPr wrap="none" lIns="91440" tIns="45720" rIns="91440" bIns="45720">
            <a:spAutoFit/>
          </a:bodyPr>
          <a:lstStyle/>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Orion Trade LLC</a:t>
            </a:r>
          </a:p>
          <a:p>
            <a:pPr algn="ct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Range</a:t>
            </a:r>
          </a:p>
        </p:txBody>
      </p:sp>
      <p:pic>
        <p:nvPicPr>
          <p:cNvPr id="1028" name="Picture 4" descr="Page 25 | Lighting Interior Images - Free Download on Freepik">
            <a:extLst>
              <a:ext uri="{FF2B5EF4-FFF2-40B4-BE49-F238E27FC236}">
                <a16:creationId xmlns:a16="http://schemas.microsoft.com/office/drawing/2014/main" xmlns="" id="{1A741A10-67DC-D0F3-CF0B-6E8AEE21B984}"/>
              </a:ext>
            </a:extLst>
          </p:cNvPr>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83343" y="990600"/>
            <a:ext cx="4349832"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Speech Bubble: Rectangle 11">
            <a:extLst>
              <a:ext uri="{FF2B5EF4-FFF2-40B4-BE49-F238E27FC236}">
                <a16:creationId xmlns:a16="http://schemas.microsoft.com/office/drawing/2014/main" xmlns="" id="{F7A0F260-5B13-6CCC-EC7E-18DFCD7987A1}"/>
              </a:ext>
            </a:extLst>
          </p:cNvPr>
          <p:cNvSpPr/>
          <p:nvPr/>
        </p:nvSpPr>
        <p:spPr>
          <a:xfrm>
            <a:off x="6983333" y="76200"/>
            <a:ext cx="3548934" cy="762000"/>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0" i="0" dirty="0">
                <a:solidFill>
                  <a:schemeClr val="bg1"/>
                </a:solidFill>
                <a:effectLst/>
                <a:latin typeface="Söhne"/>
              </a:rPr>
              <a:t>"Discover the epitome of style, comfort, and craftsmanship with our exceptional collection of furniture</a:t>
            </a:r>
            <a:r>
              <a:rPr lang="en-US" sz="1100" b="0" i="0" dirty="0">
                <a:solidFill>
                  <a:srgbClr val="374151"/>
                </a:solidFill>
                <a:effectLst/>
                <a:latin typeface="Söhne"/>
              </a:rPr>
              <a:t>.</a:t>
            </a:r>
            <a:endParaRPr lang="en-IN" sz="1100" dirty="0">
              <a:solidFill>
                <a:schemeClr val="bg1"/>
              </a:solidFill>
            </a:endParaRPr>
          </a:p>
        </p:txBody>
      </p:sp>
      <p:pic>
        <p:nvPicPr>
          <p:cNvPr id="1032" name="Picture 8" descr="BURUDIKA BLOG!!!!!!!: more metal furniture">
            <a:extLst>
              <a:ext uri="{FF2B5EF4-FFF2-40B4-BE49-F238E27FC236}">
                <a16:creationId xmlns:a16="http://schemas.microsoft.com/office/drawing/2014/main" xmlns="" id="{2838F609-B2A9-4184-8880-9418092A3214}"/>
              </a:ext>
            </a:extLst>
          </p:cNvPr>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6314038" y="999530"/>
            <a:ext cx="3673561" cy="233938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a:extLst>
              <a:ext uri="{FF2B5EF4-FFF2-40B4-BE49-F238E27FC236}">
                <a16:creationId xmlns:a16="http://schemas.microsoft.com/office/drawing/2014/main" xmlns="" id="{CC63B359-ECC6-C4B0-68A2-58C47F52FA18}"/>
              </a:ext>
            </a:extLst>
          </p:cNvPr>
          <p:cNvPicPr>
            <a:picLocks noChangeAspect="1"/>
          </p:cNvPicPr>
          <p:nvPr/>
        </p:nvPicPr>
        <p:blipFill>
          <a:blip r:embed="rId4"/>
          <a:stretch>
            <a:fillRect/>
          </a:stretch>
        </p:blipFill>
        <p:spPr>
          <a:xfrm>
            <a:off x="16669" y="4267200"/>
            <a:ext cx="4249794" cy="2523530"/>
          </a:xfrm>
          <a:prstGeom prst="rect">
            <a:avLst/>
          </a:prstGeom>
        </p:spPr>
      </p:pic>
      <p:sp>
        <p:nvSpPr>
          <p:cNvPr id="9" name="Speech Bubble: Rectangle 8">
            <a:extLst>
              <a:ext uri="{FF2B5EF4-FFF2-40B4-BE49-F238E27FC236}">
                <a16:creationId xmlns:a16="http://schemas.microsoft.com/office/drawing/2014/main" xmlns="" id="{389DA3DD-CBFF-A069-6F37-AE1BD5C71A4C}"/>
              </a:ext>
            </a:extLst>
          </p:cNvPr>
          <p:cNvSpPr/>
          <p:nvPr/>
        </p:nvSpPr>
        <p:spPr>
          <a:xfrm>
            <a:off x="49736" y="3429000"/>
            <a:ext cx="3548934" cy="762000"/>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i="0" dirty="0">
                <a:solidFill>
                  <a:schemeClr val="bg1"/>
                </a:solidFill>
                <a:effectLst/>
                <a:latin typeface="Söhne"/>
              </a:rPr>
              <a:t>Kitchenware encompasses a wide range of tools, utensils, and equipment used in the kitchen, like Baking Sheet, Spatula, knife, fork, Spoon</a:t>
            </a:r>
            <a:endParaRPr lang="en-IN" sz="1050" b="1" dirty="0">
              <a:solidFill>
                <a:schemeClr val="bg1"/>
              </a:solidFill>
            </a:endParaRPr>
          </a:p>
        </p:txBody>
      </p:sp>
      <p:pic>
        <p:nvPicPr>
          <p:cNvPr id="1030" name="Picture 6" descr="10x Hanging Flower Plant Pot Metal Basket Planter Holder Balcony Garden  Decor | eBay">
            <a:extLst>
              <a:ext uri="{FF2B5EF4-FFF2-40B4-BE49-F238E27FC236}">
                <a16:creationId xmlns:a16="http://schemas.microsoft.com/office/drawing/2014/main" xmlns="" id="{C6F31FA5-FF40-9CAB-2AF4-7F1080FD55DC}"/>
              </a:ext>
            </a:extLst>
          </p:cNvPr>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6569869" y="4278610"/>
            <a:ext cx="3417730" cy="251212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Speech Bubble: Rectangle 9">
            <a:extLst>
              <a:ext uri="{FF2B5EF4-FFF2-40B4-BE49-F238E27FC236}">
                <a16:creationId xmlns:a16="http://schemas.microsoft.com/office/drawing/2014/main" xmlns="" id="{C04865F0-2995-03EF-A76F-FAA210D45F31}"/>
              </a:ext>
            </a:extLst>
          </p:cNvPr>
          <p:cNvSpPr/>
          <p:nvPr/>
        </p:nvSpPr>
        <p:spPr>
          <a:xfrm>
            <a:off x="6569869" y="3427760"/>
            <a:ext cx="3548934" cy="762000"/>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i="0" dirty="0">
                <a:solidFill>
                  <a:schemeClr val="bg1"/>
                </a:solidFill>
                <a:effectLst/>
                <a:latin typeface="Söhne"/>
              </a:rPr>
              <a:t>Garden planters are containers designed to hold and showcase plants, flowers, herbs, or small trees in outdoor spaces.</a:t>
            </a:r>
            <a:endParaRPr lang="en-IN" sz="1100" b="1" dirty="0">
              <a:solidFill>
                <a:schemeClr val="bg1"/>
              </a:solidFill>
            </a:endParaRPr>
          </a:p>
        </p:txBody>
      </p:sp>
      <p:pic>
        <p:nvPicPr>
          <p:cNvPr id="3" name="Picture 2" descr="A green text on a white background&#10;&#10;Description automatically generated">
            <a:extLst>
              <a:ext uri="{FF2B5EF4-FFF2-40B4-BE49-F238E27FC236}">
                <a16:creationId xmlns:a16="http://schemas.microsoft.com/office/drawing/2014/main" xmlns="" id="{157DF8AD-FDFC-B589-5DC1-0D3C34F3AB71}"/>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157954" y="3473721"/>
            <a:ext cx="2259515" cy="564879"/>
          </a:xfrm>
          <a:prstGeom prst="rect">
            <a:avLst/>
          </a:prstGeom>
        </p:spPr>
      </p:pic>
    </p:spTree>
    <p:extLst>
      <p:ext uri="{BB962C8B-B14F-4D97-AF65-F5344CB8AC3E}">
        <p14:creationId xmlns:p14="http://schemas.microsoft.com/office/powerpoint/2010/main" xmlns="" val="4237205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1612" y="457200"/>
            <a:ext cx="6817443" cy="646331"/>
          </a:xfrm>
          <a:prstGeom prst="rect">
            <a:avLst/>
          </a:prstGeom>
          <a:noFill/>
        </p:spPr>
        <p:txBody>
          <a:bodyPr wrap="none" lIns="91440" tIns="45720" rIns="91440" bIns="45720">
            <a:spAutoFit/>
          </a:bodyPr>
          <a:lstStyle/>
          <a:p>
            <a:pPr algn="ctr"/>
            <a:r>
              <a:rPr lang="en-US" sz="3600" b="1" dirty="0">
                <a:ln w="17780" cmpd="sng">
                  <a:solidFill>
                    <a:srgbClr val="FFFFFF"/>
                  </a:solidFill>
                  <a:prstDash val="solid"/>
                  <a:miter lim="800000"/>
                </a:ln>
                <a:solidFill>
                  <a:srgbClr val="7030A0"/>
                </a:solidFill>
                <a:effectLst>
                  <a:outerShdw blurRad="50800" algn="tl" rotWithShape="0">
                    <a:srgbClr val="000000"/>
                  </a:outerShdw>
                </a:effectLst>
              </a:rPr>
              <a:t>Orion Trade LLC </a:t>
            </a:r>
            <a:r>
              <a:rPr lang="en-US" sz="3600" b="1" cap="none" spc="0" dirty="0">
                <a:ln w="17780" cmpd="sng">
                  <a:solidFill>
                    <a:srgbClr val="FFFFFF"/>
                  </a:solidFill>
                  <a:prstDash val="solid"/>
                  <a:miter lim="800000"/>
                </a:ln>
                <a:solidFill>
                  <a:srgbClr val="7030A0"/>
                </a:solidFill>
                <a:effectLst>
                  <a:outerShdw blurRad="50800" algn="tl" rotWithShape="0">
                    <a:srgbClr val="000000"/>
                  </a:outerShdw>
                </a:effectLst>
              </a:rPr>
              <a:t>Lighting Collection</a:t>
            </a:r>
          </a:p>
        </p:txBody>
      </p:sp>
      <p:pic>
        <p:nvPicPr>
          <p:cNvPr id="1026" name="Picture 2" descr="I:\shabab\Products Picture\chandeliers (Jhumar) mfa8001\edit picture\8018.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45269" y="1676400"/>
            <a:ext cx="1422400" cy="1600200"/>
          </a:xfrm>
          <a:prstGeom prst="rect">
            <a:avLst/>
          </a:prstGeom>
          <a:noFill/>
        </p:spPr>
      </p:pic>
      <p:pic>
        <p:nvPicPr>
          <p:cNvPr id="1027" name="Picture 3" descr="I:\shabab\Products Picture\chandeliers (Jhumar) mfa8001\edit picture\8021.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598069" y="1600200"/>
            <a:ext cx="1447800" cy="1714500"/>
          </a:xfrm>
          <a:prstGeom prst="rect">
            <a:avLst/>
          </a:prstGeom>
          <a:noFill/>
        </p:spPr>
      </p:pic>
      <p:pic>
        <p:nvPicPr>
          <p:cNvPr id="1029" name="Picture 5" descr="I:\shabab\Products Picture\chandeliers (Jhumar) mfa8001\edit picture\8012.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122069" y="1600200"/>
            <a:ext cx="1600200" cy="1920240"/>
          </a:xfrm>
          <a:prstGeom prst="rect">
            <a:avLst/>
          </a:prstGeom>
          <a:noFill/>
        </p:spPr>
      </p:pic>
      <p:pic>
        <p:nvPicPr>
          <p:cNvPr id="1030" name="Picture 6" descr="I:\shabab\Products Picture\chandeliers (Jhumar) mfa8001\edit picture\8015.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874669" y="1752600"/>
            <a:ext cx="1295400" cy="1854778"/>
          </a:xfrm>
          <a:prstGeom prst="rect">
            <a:avLst/>
          </a:prstGeom>
          <a:noFill/>
        </p:spPr>
      </p:pic>
      <p:pic>
        <p:nvPicPr>
          <p:cNvPr id="1031" name="Picture 7" descr="I:\shabab\Products Picture\Lamps 4001\edit photo\IMG20230621162207-PhotoRoom.png-PhotoRoom.pn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722269" y="3733800"/>
            <a:ext cx="1088113" cy="1447800"/>
          </a:xfrm>
          <a:prstGeom prst="rect">
            <a:avLst/>
          </a:prstGeom>
          <a:noFill/>
        </p:spPr>
      </p:pic>
      <p:pic>
        <p:nvPicPr>
          <p:cNvPr id="1032" name="Picture 8" descr="I:\shabab\Products Picture\Lamps 4001\edit photo\IMG_20230610_170935-PhotoRoom.png-PhotoRoom.pn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5198269" y="3352800"/>
            <a:ext cx="1543050" cy="2057400"/>
          </a:xfrm>
          <a:prstGeom prst="rect">
            <a:avLst/>
          </a:prstGeom>
          <a:noFill/>
        </p:spPr>
      </p:pic>
      <p:pic>
        <p:nvPicPr>
          <p:cNvPr id="17" name="Picture 16" descr="6.jpg"/>
          <p:cNvPicPr>
            <a:picLocks noChangeAspect="1"/>
          </p:cNvPicPr>
          <p:nvPr/>
        </p:nvPicPr>
        <p:blipFill>
          <a:blip r:embed="rId8" cstate="email">
            <a:extLst>
              <a:ext uri="{28A0092B-C50C-407E-A947-70E740481C1C}">
                <a14:useLocalDpi xmlns:a14="http://schemas.microsoft.com/office/drawing/2010/main" xmlns=""/>
              </a:ext>
            </a:extLst>
          </a:blip>
          <a:srcRect r="-2947"/>
          <a:stretch>
            <a:fillRect/>
          </a:stretch>
        </p:blipFill>
        <p:spPr>
          <a:xfrm>
            <a:off x="3293269" y="3572933"/>
            <a:ext cx="1676400" cy="1608667"/>
          </a:xfrm>
          <a:prstGeom prst="rect">
            <a:avLst/>
          </a:prstGeom>
        </p:spPr>
      </p:pic>
      <p:pic>
        <p:nvPicPr>
          <p:cNvPr id="18" name="Picture 17" descr="untitled.89.jpg"/>
          <p:cNvPicPr>
            <a:picLocks noChangeAspect="1"/>
          </p:cNvPicPr>
          <p:nvPr/>
        </p:nvPicPr>
        <p:blipFill>
          <a:blip r:embed="rId9" cstate="email">
            <a:extLst>
              <a:ext uri="{28A0092B-C50C-407E-A947-70E740481C1C}">
                <a14:useLocalDpi xmlns:a14="http://schemas.microsoft.com/office/drawing/2010/main" xmlns=""/>
              </a:ext>
            </a:extLst>
          </a:blip>
          <a:srcRect/>
          <a:stretch>
            <a:fillRect/>
          </a:stretch>
        </p:blipFill>
        <p:spPr>
          <a:xfrm>
            <a:off x="8627269" y="1600200"/>
            <a:ext cx="1295400" cy="1739863"/>
          </a:xfrm>
          <a:prstGeom prst="rect">
            <a:avLst/>
          </a:prstGeom>
        </p:spPr>
      </p:pic>
      <p:pic>
        <p:nvPicPr>
          <p:cNvPr id="19" name="Picture 18" descr="Picture1-PhotoRoom.png-PhotoRoom (1).png"/>
          <p:cNvPicPr>
            <a:picLocks noChangeAspect="1"/>
          </p:cNvPicPr>
          <p:nvPr/>
        </p:nvPicPr>
        <p:blipFill>
          <a:blip r:embed="rId10" cstate="email">
            <a:extLst>
              <a:ext uri="{28A0092B-C50C-407E-A947-70E740481C1C}">
                <a14:useLocalDpi xmlns:a14="http://schemas.microsoft.com/office/drawing/2010/main" xmlns=""/>
              </a:ext>
            </a:extLst>
          </a:blip>
          <a:stretch>
            <a:fillRect/>
          </a:stretch>
        </p:blipFill>
        <p:spPr>
          <a:xfrm>
            <a:off x="397669" y="3810000"/>
            <a:ext cx="1376680" cy="1295400"/>
          </a:xfrm>
          <a:prstGeom prst="rect">
            <a:avLst/>
          </a:prstGeom>
        </p:spPr>
      </p:pic>
      <p:pic>
        <p:nvPicPr>
          <p:cNvPr id="20" name="Picture 19" descr="Picture2-PhotoRoom.png-PhotoRoom.png"/>
          <p:cNvPicPr>
            <a:picLocks noChangeAspect="1"/>
          </p:cNvPicPr>
          <p:nvPr/>
        </p:nvPicPr>
        <p:blipFill>
          <a:blip r:embed="rId11" cstate="email">
            <a:extLst>
              <a:ext uri="{28A0092B-C50C-407E-A947-70E740481C1C}">
                <a14:useLocalDpi xmlns:a14="http://schemas.microsoft.com/office/drawing/2010/main" xmlns=""/>
              </a:ext>
            </a:extLst>
          </a:blip>
          <a:stretch>
            <a:fillRect/>
          </a:stretch>
        </p:blipFill>
        <p:spPr>
          <a:xfrm>
            <a:off x="2150269" y="3581400"/>
            <a:ext cx="1066800" cy="1623049"/>
          </a:xfrm>
          <a:prstGeom prst="rect">
            <a:avLst/>
          </a:prstGeom>
        </p:spPr>
      </p:pic>
      <p:pic>
        <p:nvPicPr>
          <p:cNvPr id="1036" name="Picture 12" descr="I:\shabab\Products Picture\Pendant 9001\edit\3d 3.jpg"/>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9389268" y="3733800"/>
            <a:ext cx="1030843" cy="1371600"/>
          </a:xfrm>
          <a:prstGeom prst="rect">
            <a:avLst/>
          </a:prstGeom>
          <a:noFill/>
        </p:spPr>
      </p:pic>
      <p:pic>
        <p:nvPicPr>
          <p:cNvPr id="1037" name="Picture 13" descr="I:\shabab\Products Picture\Pendant 9001\edit\1 p.jpg"/>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flipH="1">
            <a:off x="7865269" y="3657600"/>
            <a:ext cx="1240512" cy="1650578"/>
          </a:xfrm>
          <a:prstGeom prst="rect">
            <a:avLst/>
          </a:prstGeom>
          <a:noFill/>
        </p:spPr>
      </p:pic>
      <p:pic>
        <p:nvPicPr>
          <p:cNvPr id="25" name="Picture 24" descr="20.jpg"/>
          <p:cNvPicPr>
            <a:picLocks noChangeAspect="1"/>
          </p:cNvPicPr>
          <p:nvPr/>
        </p:nvPicPr>
        <p:blipFill>
          <a:blip r:embed="rId14" cstate="email">
            <a:extLst>
              <a:ext uri="{28A0092B-C50C-407E-A947-70E740481C1C}">
                <a14:useLocalDpi xmlns:a14="http://schemas.microsoft.com/office/drawing/2010/main" xmlns=""/>
              </a:ext>
            </a:extLst>
          </a:blip>
          <a:srcRect/>
          <a:stretch>
            <a:fillRect/>
          </a:stretch>
        </p:blipFill>
        <p:spPr>
          <a:xfrm>
            <a:off x="169069" y="5334000"/>
            <a:ext cx="1540300" cy="1524000"/>
          </a:xfrm>
          <a:prstGeom prst="rect">
            <a:avLst/>
          </a:prstGeom>
        </p:spPr>
      </p:pic>
      <p:pic>
        <p:nvPicPr>
          <p:cNvPr id="26" name="Picture 25"/>
          <p:cNvPicPr>
            <a:picLocks noChangeAspect="1"/>
          </p:cNvPicPr>
          <p:nvPr/>
        </p:nvPicPr>
        <p:blipFill>
          <a:blip r:embed="rId15" cstate="email">
            <a:extLst>
              <a:ext uri="{28A0092B-C50C-407E-A947-70E740481C1C}">
                <a14:useLocalDpi xmlns:a14="http://schemas.microsoft.com/office/drawing/2010/main" xmlns=""/>
              </a:ext>
            </a:extLst>
          </a:blip>
          <a:stretch>
            <a:fillRect/>
          </a:stretch>
        </p:blipFill>
        <p:spPr>
          <a:xfrm>
            <a:off x="5884069" y="5410200"/>
            <a:ext cx="1371600" cy="1371600"/>
          </a:xfrm>
          <a:prstGeom prst="rect">
            <a:avLst/>
          </a:prstGeom>
        </p:spPr>
      </p:pic>
      <p:pic>
        <p:nvPicPr>
          <p:cNvPr id="27" name="Picture 26" descr="IMG-20221003-WA0055.jpg"/>
          <p:cNvPicPr>
            <a:picLocks noChangeAspect="1"/>
          </p:cNvPicPr>
          <p:nvPr/>
        </p:nvPicPr>
        <p:blipFill>
          <a:blip r:embed="rId16" cstate="email">
            <a:extLst>
              <a:ext uri="{28A0092B-C50C-407E-A947-70E740481C1C}">
                <a14:useLocalDpi xmlns:a14="http://schemas.microsoft.com/office/drawing/2010/main" xmlns=""/>
              </a:ext>
            </a:extLst>
          </a:blip>
          <a:stretch>
            <a:fillRect/>
          </a:stretch>
        </p:blipFill>
        <p:spPr>
          <a:xfrm>
            <a:off x="2226469" y="5486400"/>
            <a:ext cx="987552" cy="1371600"/>
          </a:xfrm>
          <a:prstGeom prst="rect">
            <a:avLst/>
          </a:prstGeom>
        </p:spPr>
      </p:pic>
      <p:pic>
        <p:nvPicPr>
          <p:cNvPr id="28" name="Picture 27" descr="IMG-20221003-WA0017-PhotoRoom.png-PhotoRoom.png"/>
          <p:cNvPicPr>
            <a:picLocks noChangeAspect="1"/>
          </p:cNvPicPr>
          <p:nvPr/>
        </p:nvPicPr>
        <p:blipFill>
          <a:blip r:embed="rId17" cstate="email">
            <a:lum contrast="20000"/>
            <a:extLst>
              <a:ext uri="{28A0092B-C50C-407E-A947-70E740481C1C}">
                <a14:useLocalDpi xmlns:a14="http://schemas.microsoft.com/office/drawing/2010/main" xmlns=""/>
              </a:ext>
            </a:extLst>
          </a:blip>
          <a:srcRect/>
          <a:stretch>
            <a:fillRect/>
          </a:stretch>
        </p:blipFill>
        <p:spPr>
          <a:xfrm>
            <a:off x="7712869" y="5257800"/>
            <a:ext cx="1371629" cy="1447800"/>
          </a:xfrm>
          <a:prstGeom prst="rect">
            <a:avLst/>
          </a:prstGeom>
        </p:spPr>
      </p:pic>
      <p:pic>
        <p:nvPicPr>
          <p:cNvPr id="29" name="Picture 28" descr="10.jpg"/>
          <p:cNvPicPr>
            <a:picLocks noChangeAspect="1"/>
          </p:cNvPicPr>
          <p:nvPr/>
        </p:nvPicPr>
        <p:blipFill>
          <a:blip r:embed="rId18" cstate="email">
            <a:extLst>
              <a:ext uri="{28A0092B-C50C-407E-A947-70E740481C1C}">
                <a14:useLocalDpi xmlns:a14="http://schemas.microsoft.com/office/drawing/2010/main" xmlns=""/>
              </a:ext>
            </a:extLst>
          </a:blip>
          <a:stretch>
            <a:fillRect/>
          </a:stretch>
        </p:blipFill>
        <p:spPr>
          <a:xfrm>
            <a:off x="3674269" y="5410200"/>
            <a:ext cx="1727200" cy="1295400"/>
          </a:xfrm>
          <a:prstGeom prst="rect">
            <a:avLst/>
          </a:prstGeom>
        </p:spPr>
      </p:pic>
      <p:pic>
        <p:nvPicPr>
          <p:cNvPr id="30" name="Picture 2" descr="image-358.png"/>
          <p:cNvPicPr>
            <a:picLocks noChangeAspect="1" noChangeArrowheads="1"/>
          </p:cNvPicPr>
          <p:nvPr/>
        </p:nvPicPr>
        <p:blipFill>
          <a:blip r:embed="rId19" cstate="email">
            <a:extLst>
              <a:ext uri="{28A0092B-C50C-407E-A947-70E740481C1C}">
                <a14:useLocalDpi xmlns:a14="http://schemas.microsoft.com/office/drawing/2010/main" xmlns=""/>
              </a:ext>
            </a:extLst>
          </a:blip>
          <a:srcRect/>
          <a:stretch>
            <a:fillRect/>
          </a:stretch>
        </p:blipFill>
        <p:spPr bwMode="auto">
          <a:xfrm>
            <a:off x="9313069" y="5105400"/>
            <a:ext cx="990600" cy="1617534"/>
          </a:xfrm>
          <a:prstGeom prst="rect">
            <a:avLst/>
          </a:prstGeom>
          <a:noFill/>
        </p:spPr>
      </p:pic>
      <p:pic>
        <p:nvPicPr>
          <p:cNvPr id="22" name="Picture 2" descr="Hinkley Surrey 6 Light Single Tier Chandelier in Polished Nickel"/>
          <p:cNvPicPr>
            <a:picLocks noChangeAspect="1" noChangeArrowheads="1"/>
          </p:cNvPicPr>
          <p:nvPr/>
        </p:nvPicPr>
        <p:blipFill>
          <a:blip r:embed="rId20" cstate="email">
            <a:extLst>
              <a:ext uri="{28A0092B-C50C-407E-A947-70E740481C1C}">
                <a14:useLocalDpi xmlns:a14="http://schemas.microsoft.com/office/drawing/2010/main" xmlns=""/>
              </a:ext>
            </a:extLst>
          </a:blip>
          <a:srcRect/>
          <a:stretch>
            <a:fillRect/>
          </a:stretch>
        </p:blipFill>
        <p:spPr bwMode="auto">
          <a:xfrm flipH="1">
            <a:off x="16669" y="152400"/>
            <a:ext cx="960120" cy="1371600"/>
          </a:xfrm>
          <a:prstGeom prst="rect">
            <a:avLst/>
          </a:prstGeom>
          <a:noFill/>
        </p:spPr>
      </p:pic>
      <p:pic>
        <p:nvPicPr>
          <p:cNvPr id="23" name="Picture 4" descr="https://m.media-amazon.com/images/I/81XpuYGa-zL._AC_SL1500_.jpg"/>
          <p:cNvPicPr>
            <a:picLocks noChangeAspect="1" noChangeArrowheads="1"/>
          </p:cNvPicPr>
          <p:nvPr/>
        </p:nvPicPr>
        <p:blipFill>
          <a:blip r:embed="rId21" cstate="email">
            <a:extLst>
              <a:ext uri="{28A0092B-C50C-407E-A947-70E740481C1C}">
                <a14:useLocalDpi xmlns:a14="http://schemas.microsoft.com/office/drawing/2010/main" xmlns=""/>
              </a:ext>
            </a:extLst>
          </a:blip>
          <a:srcRect/>
          <a:stretch>
            <a:fillRect/>
          </a:stretch>
        </p:blipFill>
        <p:spPr bwMode="auto">
          <a:xfrm>
            <a:off x="9596625" y="304800"/>
            <a:ext cx="859444" cy="1389188"/>
          </a:xfrm>
          <a:prstGeom prst="rect">
            <a:avLst/>
          </a:prstGeom>
          <a:noFill/>
        </p:spPr>
      </p:pic>
      <p:pic>
        <p:nvPicPr>
          <p:cNvPr id="24" name="Picture 2" descr="Hartford 9 Light 29 inch Oil Rubbed Bronze Chandelier Ceiling Light"/>
          <p:cNvPicPr>
            <a:picLocks noChangeAspect="1" noChangeArrowheads="1"/>
          </p:cNvPicPr>
          <p:nvPr/>
        </p:nvPicPr>
        <p:blipFill>
          <a:blip r:embed="rId22" cstate="email">
            <a:extLst>
              <a:ext uri="{28A0092B-C50C-407E-A947-70E740481C1C}">
                <a14:useLocalDpi xmlns:a14="http://schemas.microsoft.com/office/drawing/2010/main" xmlns=""/>
              </a:ext>
            </a:extLst>
          </a:blip>
          <a:srcRect/>
          <a:stretch>
            <a:fillRect/>
          </a:stretch>
        </p:blipFill>
        <p:spPr bwMode="auto">
          <a:xfrm>
            <a:off x="1997869" y="2057400"/>
            <a:ext cx="1415143" cy="990600"/>
          </a:xfrm>
          <a:prstGeom prst="rect">
            <a:avLst/>
          </a:prstGeom>
          <a:noFill/>
        </p:spPr>
      </p:pic>
      <p:sp>
        <p:nvSpPr>
          <p:cNvPr id="3" name="Rectangle: Top Corners Rounded 2">
            <a:extLst>
              <a:ext uri="{FF2B5EF4-FFF2-40B4-BE49-F238E27FC236}">
                <a16:creationId xmlns:a16="http://schemas.microsoft.com/office/drawing/2014/main" xmlns="" id="{FBB32F4A-F0F1-D493-B700-ED9534B36E67}"/>
              </a:ext>
            </a:extLst>
          </p:cNvPr>
          <p:cNvSpPr/>
          <p:nvPr/>
        </p:nvSpPr>
        <p:spPr>
          <a:xfrm>
            <a:off x="1233072" y="275893"/>
            <a:ext cx="8232397" cy="1019507"/>
          </a:xfrm>
          <a:prstGeom prst="round2SameRect">
            <a:avLst/>
          </a:prstGeom>
          <a:solidFill>
            <a:schemeClr val="accent1">
              <a:alpha val="3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5D061F4-BE9F-DD78-0EBC-67D355D3B06E}"/>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25311" y="521687"/>
            <a:ext cx="2539114" cy="4234614"/>
          </a:xfrm>
          <a:prstGeom prst="rect">
            <a:avLst/>
          </a:prstGeom>
        </p:spPr>
      </p:pic>
      <p:pic>
        <p:nvPicPr>
          <p:cNvPr id="19" name="Picture 18">
            <a:extLst>
              <a:ext uri="{FF2B5EF4-FFF2-40B4-BE49-F238E27FC236}">
                <a16:creationId xmlns:a16="http://schemas.microsoft.com/office/drawing/2014/main" xmlns="" id="{09B09FE9-A6E5-F1F0-9361-EA02473F90E5}"/>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374259" y="516188"/>
            <a:ext cx="2557410" cy="4116554"/>
          </a:xfrm>
          <a:prstGeom prst="rect">
            <a:avLst/>
          </a:prstGeom>
        </p:spPr>
      </p:pic>
      <p:pic>
        <p:nvPicPr>
          <p:cNvPr id="21" name="Picture 20">
            <a:extLst>
              <a:ext uri="{FF2B5EF4-FFF2-40B4-BE49-F238E27FC236}">
                <a16:creationId xmlns:a16="http://schemas.microsoft.com/office/drawing/2014/main" xmlns="" id="{42500F5B-A8C6-08E2-8A3A-D47E094B262F}"/>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4593077" y="450981"/>
            <a:ext cx="1730173" cy="4082336"/>
          </a:xfrm>
          <a:prstGeom prst="rect">
            <a:avLst/>
          </a:prstGeom>
        </p:spPr>
      </p:pic>
      <p:pic>
        <p:nvPicPr>
          <p:cNvPr id="34" name="Picture 33">
            <a:extLst>
              <a:ext uri="{FF2B5EF4-FFF2-40B4-BE49-F238E27FC236}">
                <a16:creationId xmlns:a16="http://schemas.microsoft.com/office/drawing/2014/main" xmlns="" id="{6D72DD2F-7111-FA49-F71D-4877116700F9}"/>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1861223" y="3413498"/>
            <a:ext cx="1340273" cy="3444502"/>
          </a:xfrm>
          <a:prstGeom prst="rect">
            <a:avLst/>
          </a:prstGeom>
        </p:spPr>
      </p:pic>
      <p:pic>
        <p:nvPicPr>
          <p:cNvPr id="35" name="Picture 34">
            <a:extLst>
              <a:ext uri="{FF2B5EF4-FFF2-40B4-BE49-F238E27FC236}">
                <a16:creationId xmlns:a16="http://schemas.microsoft.com/office/drawing/2014/main" xmlns="" id="{8BD63FB7-0540-76F9-BBCE-7D6B0092F9BB}"/>
              </a:ext>
            </a:extLst>
          </p:cNvPr>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4056006" y="4114800"/>
            <a:ext cx="1388699" cy="2530748"/>
          </a:xfrm>
          <a:prstGeom prst="rect">
            <a:avLst/>
          </a:prstGeom>
        </p:spPr>
      </p:pic>
      <p:pic>
        <p:nvPicPr>
          <p:cNvPr id="36" name="Picture 35">
            <a:extLst>
              <a:ext uri="{FF2B5EF4-FFF2-40B4-BE49-F238E27FC236}">
                <a16:creationId xmlns:a16="http://schemas.microsoft.com/office/drawing/2014/main" xmlns="" id="{72660C5D-D3E4-569A-F7EE-99CFF4903820}"/>
              </a:ext>
            </a:extLst>
          </p:cNvPr>
          <p:cNvPicPr>
            <a:picLocks noChangeAspect="1"/>
          </p:cNvPicPr>
          <p:nvPr/>
        </p:nvPicPr>
        <p:blipFill rotWithShape="1">
          <a:blip r:embed="rId7" cstate="email">
            <a:extLst>
              <a:ext uri="{28A0092B-C50C-407E-A947-70E740481C1C}">
                <a14:useLocalDpi xmlns:a14="http://schemas.microsoft.com/office/drawing/2010/main" xmlns=""/>
              </a:ext>
            </a:extLst>
          </a:blip>
          <a:srcRect/>
          <a:stretch/>
        </p:blipFill>
        <p:spPr>
          <a:xfrm>
            <a:off x="8521350" y="489737"/>
            <a:ext cx="1860895" cy="5072863"/>
          </a:xfrm>
          <a:prstGeom prst="rect">
            <a:avLst/>
          </a:prstGeom>
        </p:spPr>
      </p:pic>
      <p:pic>
        <p:nvPicPr>
          <p:cNvPr id="37" name="Picture 36">
            <a:extLst>
              <a:ext uri="{FF2B5EF4-FFF2-40B4-BE49-F238E27FC236}">
                <a16:creationId xmlns:a16="http://schemas.microsoft.com/office/drawing/2014/main" xmlns="" id="{496E50DD-917F-7ABF-4E72-FE7C6329095B}"/>
              </a:ext>
            </a:extLst>
          </p:cNvPr>
          <p:cNvPicPr>
            <a:picLocks noChangeAspect="1"/>
          </p:cNvPicPr>
          <p:nvPr/>
        </p:nvPicPr>
        <p:blipFill rotWithShape="1">
          <a:blip r:embed="rId8" cstate="email">
            <a:extLst>
              <a:ext uri="{28A0092B-C50C-407E-A947-70E740481C1C}">
                <a14:useLocalDpi xmlns:a14="http://schemas.microsoft.com/office/drawing/2010/main" xmlns=""/>
              </a:ext>
            </a:extLst>
          </a:blip>
          <a:srcRect/>
          <a:stretch/>
        </p:blipFill>
        <p:spPr>
          <a:xfrm>
            <a:off x="6413637" y="4400258"/>
            <a:ext cx="2065213" cy="2324683"/>
          </a:xfrm>
          <a:prstGeom prst="rect">
            <a:avLst/>
          </a:prstGeom>
        </p:spPr>
      </p:pic>
      <p:pic>
        <p:nvPicPr>
          <p:cNvPr id="39" name="Picture 38">
            <a:extLst>
              <a:ext uri="{FF2B5EF4-FFF2-40B4-BE49-F238E27FC236}">
                <a16:creationId xmlns:a16="http://schemas.microsoft.com/office/drawing/2014/main" xmlns="" id="{F6C87D95-D649-8455-955D-D62F10E76F14}"/>
              </a:ext>
            </a:extLst>
          </p:cNvPr>
          <p:cNvPicPr>
            <a:picLocks noChangeAspect="1"/>
          </p:cNvPicPr>
          <p:nvPr/>
        </p:nvPicPr>
        <p:blipFill rotWithShape="1">
          <a:blip r:embed="rId9" cstate="email">
            <a:extLst>
              <a:ext uri="{28A0092B-C50C-407E-A947-70E740481C1C}">
                <a14:useLocalDpi xmlns:a14="http://schemas.microsoft.com/office/drawing/2010/main" xmlns=""/>
              </a:ext>
            </a:extLst>
          </a:blip>
          <a:srcRect b="-1123"/>
          <a:stretch/>
        </p:blipFill>
        <p:spPr>
          <a:xfrm>
            <a:off x="6540095" y="524828"/>
            <a:ext cx="1858574" cy="3785641"/>
          </a:xfrm>
          <a:prstGeom prst="rect">
            <a:avLst/>
          </a:prstGeom>
        </p:spPr>
      </p:pic>
    </p:spTree>
    <p:extLst>
      <p:ext uri="{BB962C8B-B14F-4D97-AF65-F5344CB8AC3E}">
        <p14:creationId xmlns:p14="http://schemas.microsoft.com/office/powerpoint/2010/main" xmlns="" val="2929970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FBB0729-78ED-183F-8872-448C05695471}"/>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97669" y="3733800"/>
            <a:ext cx="2881122" cy="2895600"/>
          </a:xfrm>
          <a:prstGeom prst="rect">
            <a:avLst/>
          </a:prstGeom>
        </p:spPr>
      </p:pic>
      <p:pic>
        <p:nvPicPr>
          <p:cNvPr id="3" name="Picture 2">
            <a:extLst>
              <a:ext uri="{FF2B5EF4-FFF2-40B4-BE49-F238E27FC236}">
                <a16:creationId xmlns:a16="http://schemas.microsoft.com/office/drawing/2014/main" xmlns="" id="{3A3B85F4-F85F-BAF3-FA4F-8723AAB2168D}"/>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l="-7153"/>
          <a:stretch/>
        </p:blipFill>
        <p:spPr>
          <a:xfrm>
            <a:off x="93236" y="152401"/>
            <a:ext cx="2742833" cy="3116506"/>
          </a:xfrm>
          <a:prstGeom prst="rect">
            <a:avLst/>
          </a:prstGeom>
        </p:spPr>
      </p:pic>
      <p:pic>
        <p:nvPicPr>
          <p:cNvPr id="4" name="Picture 3">
            <a:extLst>
              <a:ext uri="{FF2B5EF4-FFF2-40B4-BE49-F238E27FC236}">
                <a16:creationId xmlns:a16="http://schemas.microsoft.com/office/drawing/2014/main" xmlns="" id="{1E5AE0F2-293B-5213-563E-8037EC6FF6FA}"/>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r="-1183"/>
          <a:stretch/>
        </p:blipFill>
        <p:spPr>
          <a:xfrm>
            <a:off x="7036843" y="342900"/>
            <a:ext cx="3070936" cy="2735507"/>
          </a:xfrm>
          <a:prstGeom prst="rect">
            <a:avLst/>
          </a:prstGeom>
        </p:spPr>
      </p:pic>
      <p:pic>
        <p:nvPicPr>
          <p:cNvPr id="5" name="Picture 4">
            <a:extLst>
              <a:ext uri="{FF2B5EF4-FFF2-40B4-BE49-F238E27FC236}">
                <a16:creationId xmlns:a16="http://schemas.microsoft.com/office/drawing/2014/main" xmlns="" id="{FBA82555-556F-11E1-003E-7E690CDDC983}"/>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445670" y="304801"/>
            <a:ext cx="2743200" cy="2743200"/>
          </a:xfrm>
          <a:prstGeom prst="rect">
            <a:avLst/>
          </a:prstGeom>
        </p:spPr>
      </p:pic>
      <p:pic>
        <p:nvPicPr>
          <p:cNvPr id="6" name="Picture 5">
            <a:extLst>
              <a:ext uri="{FF2B5EF4-FFF2-40B4-BE49-F238E27FC236}">
                <a16:creationId xmlns:a16="http://schemas.microsoft.com/office/drawing/2014/main" xmlns="" id="{F4F6D401-F9CF-66B7-48BB-FE85FA76E59D}"/>
              </a:ext>
            </a:extLst>
          </p:cNvPr>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6846113" y="3429000"/>
            <a:ext cx="1726198" cy="3209765"/>
          </a:xfrm>
          <a:prstGeom prst="rect">
            <a:avLst/>
          </a:prstGeom>
        </p:spPr>
      </p:pic>
      <p:pic>
        <p:nvPicPr>
          <p:cNvPr id="7" name="Picture 6">
            <a:extLst>
              <a:ext uri="{FF2B5EF4-FFF2-40B4-BE49-F238E27FC236}">
                <a16:creationId xmlns:a16="http://schemas.microsoft.com/office/drawing/2014/main" xmlns="" id="{9C0B43C1-DAE1-2EB3-4706-DCAC7EE6E835}"/>
              </a:ext>
            </a:extLst>
          </p:cNvPr>
          <p:cNvPicPr>
            <a:picLocks noChangeAspect="1"/>
          </p:cNvPicPr>
          <p:nvPr/>
        </p:nvPicPr>
        <p:blipFill rotWithShape="1">
          <a:blip r:embed="rId7" cstate="email">
            <a:extLst>
              <a:ext uri="{28A0092B-C50C-407E-A947-70E740481C1C}">
                <a14:useLocalDpi xmlns:a14="http://schemas.microsoft.com/office/drawing/2010/main" xmlns=""/>
              </a:ext>
            </a:extLst>
          </a:blip>
          <a:srcRect/>
          <a:stretch/>
        </p:blipFill>
        <p:spPr>
          <a:xfrm>
            <a:off x="3521869" y="3740180"/>
            <a:ext cx="1447800" cy="2956612"/>
          </a:xfrm>
          <a:prstGeom prst="rect">
            <a:avLst/>
          </a:prstGeom>
        </p:spPr>
      </p:pic>
      <p:pic>
        <p:nvPicPr>
          <p:cNvPr id="8" name="Picture 7">
            <a:extLst>
              <a:ext uri="{FF2B5EF4-FFF2-40B4-BE49-F238E27FC236}">
                <a16:creationId xmlns:a16="http://schemas.microsoft.com/office/drawing/2014/main" xmlns="" id="{498FA333-F1D6-4FDC-3CD2-40187207FCDB}"/>
              </a:ext>
            </a:extLst>
          </p:cNvPr>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8322469" y="3676049"/>
            <a:ext cx="2286823" cy="3073844"/>
          </a:xfrm>
          <a:prstGeom prst="rect">
            <a:avLst/>
          </a:prstGeom>
        </p:spPr>
      </p:pic>
      <p:pic>
        <p:nvPicPr>
          <p:cNvPr id="11" name="Picture 10">
            <a:extLst>
              <a:ext uri="{FF2B5EF4-FFF2-40B4-BE49-F238E27FC236}">
                <a16:creationId xmlns:a16="http://schemas.microsoft.com/office/drawing/2014/main" xmlns="" id="{CA997E80-F459-0905-0879-E57EFEA3424E}"/>
              </a:ext>
            </a:extLst>
          </p:cNvPr>
          <p:cNvPicPr>
            <a:picLocks noChangeAspect="1"/>
          </p:cNvPicPr>
          <p:nvPr/>
        </p:nvPicPr>
        <p:blipFill rotWithShape="1">
          <a:blip r:embed="rId9" cstate="email">
            <a:extLst>
              <a:ext uri="{28A0092B-C50C-407E-A947-70E740481C1C}">
                <a14:useLocalDpi xmlns:a14="http://schemas.microsoft.com/office/drawing/2010/main" xmlns=""/>
              </a:ext>
            </a:extLst>
          </a:blip>
          <a:srcRect/>
          <a:stretch/>
        </p:blipFill>
        <p:spPr>
          <a:xfrm>
            <a:off x="5265216" y="3615231"/>
            <a:ext cx="1387542" cy="3090368"/>
          </a:xfrm>
          <a:prstGeom prst="rect">
            <a:avLst/>
          </a:prstGeom>
        </p:spPr>
      </p:pic>
    </p:spTree>
    <p:extLst>
      <p:ext uri="{BB962C8B-B14F-4D97-AF65-F5344CB8AC3E}">
        <p14:creationId xmlns:p14="http://schemas.microsoft.com/office/powerpoint/2010/main" xmlns="" val="2608630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870" y="457200"/>
            <a:ext cx="8213339" cy="584775"/>
          </a:xfrm>
          <a:prstGeom prst="rect">
            <a:avLst/>
          </a:prstGeom>
          <a:noFill/>
        </p:spPr>
        <p:txBody>
          <a:bodyPr wrap="none" lIns="91440" tIns="45720" rIns="91440" bIns="45720">
            <a:spAutoFit/>
          </a:bodyPr>
          <a:lstStyle/>
          <a:p>
            <a:pPr algn="ctr"/>
            <a:r>
              <a:rPr lang="en-US" sz="3200" b="1" dirty="0">
                <a:ln w="17780" cmpd="sng">
                  <a:solidFill>
                    <a:srgbClr val="FFFFFF"/>
                  </a:solidFill>
                  <a:prstDash val="solid"/>
                  <a:miter lim="800000"/>
                </a:ln>
                <a:solidFill>
                  <a:srgbClr val="7030A0"/>
                </a:solidFill>
                <a:effectLst>
                  <a:outerShdw blurRad="50800" algn="tl" rotWithShape="0">
                    <a:srgbClr val="000000"/>
                  </a:outerShdw>
                </a:effectLst>
              </a:rPr>
              <a:t>Orion Trade LLC Cremation Urns/Jars </a:t>
            </a:r>
            <a:r>
              <a:rPr lang="en-US" sz="3200" b="1" cap="none" spc="0" dirty="0">
                <a:ln w="17780" cmpd="sng">
                  <a:solidFill>
                    <a:srgbClr val="FFFFFF"/>
                  </a:solidFill>
                  <a:prstDash val="solid"/>
                  <a:miter lim="800000"/>
                </a:ln>
                <a:solidFill>
                  <a:srgbClr val="7030A0"/>
                </a:solidFill>
                <a:effectLst>
                  <a:outerShdw blurRad="50800" algn="tl" rotWithShape="0">
                    <a:srgbClr val="000000"/>
                  </a:outerShdw>
                </a:effectLst>
              </a:rPr>
              <a:t>Collection</a:t>
            </a:r>
          </a:p>
        </p:txBody>
      </p:sp>
      <p:sp>
        <p:nvSpPr>
          <p:cNvPr id="3" name="Rectangle: Top Corners Rounded 2">
            <a:extLst>
              <a:ext uri="{FF2B5EF4-FFF2-40B4-BE49-F238E27FC236}">
                <a16:creationId xmlns:a16="http://schemas.microsoft.com/office/drawing/2014/main" xmlns="" id="{FBB32F4A-F0F1-D493-B700-ED9534B36E67}"/>
              </a:ext>
            </a:extLst>
          </p:cNvPr>
          <p:cNvSpPr/>
          <p:nvPr/>
        </p:nvSpPr>
        <p:spPr>
          <a:xfrm>
            <a:off x="473869" y="199693"/>
            <a:ext cx="9906000" cy="1019507"/>
          </a:xfrm>
          <a:prstGeom prst="round2SameRect">
            <a:avLst/>
          </a:prstGeom>
          <a:solidFill>
            <a:schemeClr val="accent1">
              <a:alpha val="3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600" dirty="0"/>
          </a:p>
        </p:txBody>
      </p:sp>
      <p:pic>
        <p:nvPicPr>
          <p:cNvPr id="3075" name="Picture 3" descr="D:\JARS\WhatsApp Image 2024-03-01 at 11.21.14 AM.jpeg"/>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5475752" y="1393183"/>
            <a:ext cx="1475117" cy="2112017"/>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D:\JARS\WhatsApp Image 2024-03-01 at 11.21.16 AM(1).jpe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676774" y="3441140"/>
            <a:ext cx="1191102" cy="1804520"/>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D:\JARS\WhatsApp Image 2024-03-01 at 11.21.16 AM(2).jpe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063069" y="3429000"/>
            <a:ext cx="1816660" cy="1816660"/>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D:\JARS\WhatsApp Image 2024-03-01 at 11.21.16 AM.jpe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953261" y="1476589"/>
            <a:ext cx="1397408" cy="1868193"/>
          </a:xfrm>
          <a:prstGeom prst="rect">
            <a:avLst/>
          </a:prstGeom>
          <a:noFill/>
          <a:extLst>
            <a:ext uri="{909E8E84-426E-40DD-AFC4-6F175D3DCCD1}">
              <a14:hiddenFill xmlns:a14="http://schemas.microsoft.com/office/drawing/2010/main" xmlns="">
                <a:solidFill>
                  <a:srgbClr val="FFFFFF"/>
                </a:solidFill>
              </a14:hiddenFill>
            </a:ext>
          </a:extLst>
        </p:spPr>
      </p:pic>
      <p:pic>
        <p:nvPicPr>
          <p:cNvPr id="3079" name="Picture 7" descr="D:\JARS\WhatsApp Image 2024-03-01 at 11.21.19 AM.jpeg"/>
          <p:cNvPicPr>
            <a:picLocks noChangeAspect="1" noChangeArrowheads="1"/>
          </p:cNvPicPr>
          <p:nvPr/>
        </p:nvPicPr>
        <p:blipFill rotWithShape="1">
          <a:blip r:embed="rId6" cstate="email">
            <a:extLst>
              <a:ext uri="{28A0092B-C50C-407E-A947-70E740481C1C}">
                <a14:useLocalDpi xmlns:a14="http://schemas.microsoft.com/office/drawing/2010/main" xmlns=""/>
              </a:ext>
            </a:extLst>
          </a:blip>
          <a:srcRect/>
          <a:stretch/>
        </p:blipFill>
        <p:spPr bwMode="auto">
          <a:xfrm>
            <a:off x="9008269" y="3480758"/>
            <a:ext cx="1235869" cy="1764902"/>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D:\JARS\WhatsApp Image 2024-03-01 at 11.21.27 AM.jpeg"/>
          <p:cNvPicPr>
            <a:picLocks noChangeAspect="1" noChangeArrowheads="1"/>
          </p:cNvPicPr>
          <p:nvPr/>
        </p:nvPicPr>
        <p:blipFill rotWithShape="1">
          <a:blip r:embed="rId7" cstate="email">
            <a:extLst>
              <a:ext uri="{28A0092B-C50C-407E-A947-70E740481C1C}">
                <a14:useLocalDpi xmlns:a14="http://schemas.microsoft.com/office/drawing/2010/main" xmlns=""/>
              </a:ext>
            </a:extLst>
          </a:blip>
          <a:srcRect/>
          <a:stretch/>
        </p:blipFill>
        <p:spPr bwMode="auto">
          <a:xfrm>
            <a:off x="2295067" y="1457629"/>
            <a:ext cx="1531602" cy="1887154"/>
          </a:xfrm>
          <a:prstGeom prst="rect">
            <a:avLst/>
          </a:prstGeom>
          <a:noFill/>
          <a:extLst>
            <a:ext uri="{909E8E84-426E-40DD-AFC4-6F175D3DCCD1}">
              <a14:hiddenFill xmlns:a14="http://schemas.microsoft.com/office/drawing/2010/main" xmlns="">
                <a:solidFill>
                  <a:srgbClr val="FFFFFF"/>
                </a:solidFill>
              </a14:hiddenFill>
            </a:ext>
          </a:extLst>
        </p:spPr>
      </p:pic>
      <p:pic>
        <p:nvPicPr>
          <p:cNvPr id="3081" name="Picture 9" descr="D:\JARS\WhatsApp Image 2024-03-01 at 11.21.31 AM(1).jpeg"/>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6980469" y="1469383"/>
            <a:ext cx="1799200" cy="1799200"/>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D:\JARS\WhatsApp Image 2024-03-01 at 11.21.31 AM.jpeg"/>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130175" y="-1881188"/>
            <a:ext cx="1394798" cy="1440000"/>
          </a:xfrm>
          <a:prstGeom prst="rect">
            <a:avLst/>
          </a:prstGeom>
          <a:noFill/>
          <a:extLst>
            <a:ext uri="{909E8E84-426E-40DD-AFC4-6F175D3DCCD1}">
              <a14:hiddenFill xmlns:a14="http://schemas.microsoft.com/office/drawing/2010/main" xmlns="">
                <a:solidFill>
                  <a:srgbClr val="FFFFFF"/>
                </a:solidFill>
              </a14:hiddenFill>
            </a:ext>
          </a:extLst>
        </p:spPr>
      </p:pic>
      <p:pic>
        <p:nvPicPr>
          <p:cNvPr id="3083" name="Picture 11" descr="D:\JARS\WhatsApp Image 2024-03-01 at 11.21.32 AM.jpeg"/>
          <p:cNvPicPr>
            <a:picLocks noChangeAspect="1" noChangeArrowheads="1"/>
          </p:cNvPicPr>
          <p:nvPr/>
        </p:nvPicPr>
        <p:blipFill rotWithShape="1">
          <a:blip r:embed="rId10" cstate="email">
            <a:extLst>
              <a:ext uri="{28A0092B-C50C-407E-A947-70E740481C1C}">
                <a14:useLocalDpi xmlns:a14="http://schemas.microsoft.com/office/drawing/2010/main" xmlns=""/>
              </a:ext>
            </a:extLst>
          </a:blip>
          <a:srcRect/>
          <a:stretch/>
        </p:blipFill>
        <p:spPr bwMode="auto">
          <a:xfrm>
            <a:off x="4131469" y="5348929"/>
            <a:ext cx="1475117" cy="1440000"/>
          </a:xfrm>
          <a:prstGeom prst="rect">
            <a:avLst/>
          </a:prstGeom>
          <a:noFill/>
          <a:extLst>
            <a:ext uri="{909E8E84-426E-40DD-AFC4-6F175D3DCCD1}">
              <a14:hiddenFill xmlns:a14="http://schemas.microsoft.com/office/drawing/2010/main" xmlns="">
                <a:solidFill>
                  <a:srgbClr val="FFFFFF"/>
                </a:solidFill>
              </a14:hiddenFill>
            </a:ext>
          </a:extLst>
        </p:spPr>
      </p:pic>
      <p:pic>
        <p:nvPicPr>
          <p:cNvPr id="3084" name="Picture 12" descr="D:\JARS\WhatsApp Image 2024-03-01 at 11.20.15 AM.jpeg"/>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8855869" y="1469383"/>
            <a:ext cx="1345801" cy="1799199"/>
          </a:xfrm>
          <a:prstGeom prst="rect">
            <a:avLst/>
          </a:prstGeom>
          <a:noFill/>
          <a:extLst>
            <a:ext uri="{909E8E84-426E-40DD-AFC4-6F175D3DCCD1}">
              <a14:hiddenFill xmlns:a14="http://schemas.microsoft.com/office/drawing/2010/main" xmlns="">
                <a:solidFill>
                  <a:srgbClr val="FFFFFF"/>
                </a:solidFill>
              </a14:hiddenFill>
            </a:ext>
          </a:extLst>
        </p:spPr>
      </p:pic>
      <p:pic>
        <p:nvPicPr>
          <p:cNvPr id="3085" name="Picture 13" descr="D:\JARS\WhatsApp Image 2024-03-01 at 11.20.49 AM(1).jpeg"/>
          <p:cNvPicPr>
            <a:picLocks noChangeAspect="1" noChangeArrowheads="1"/>
          </p:cNvPicPr>
          <p:nvPr/>
        </p:nvPicPr>
        <p:blipFill rotWithShape="1">
          <a:blip r:embed="rId12" cstate="email">
            <a:extLst>
              <a:ext uri="{28A0092B-C50C-407E-A947-70E740481C1C}">
                <a14:useLocalDpi xmlns:a14="http://schemas.microsoft.com/office/drawing/2010/main" xmlns=""/>
              </a:ext>
            </a:extLst>
          </a:blip>
          <a:srcRect/>
          <a:stretch/>
        </p:blipFill>
        <p:spPr bwMode="auto">
          <a:xfrm>
            <a:off x="267511" y="1413957"/>
            <a:ext cx="1806558" cy="1930826"/>
          </a:xfrm>
          <a:prstGeom prst="rect">
            <a:avLst/>
          </a:prstGeom>
          <a:noFill/>
          <a:extLst>
            <a:ext uri="{909E8E84-426E-40DD-AFC4-6F175D3DCCD1}">
              <a14:hiddenFill xmlns:a14="http://schemas.microsoft.com/office/drawing/2010/main" xmlns="">
                <a:solidFill>
                  <a:srgbClr val="FFFFFF"/>
                </a:solidFill>
              </a14:hiddenFill>
            </a:ext>
          </a:extLst>
        </p:spPr>
      </p:pic>
      <p:pic>
        <p:nvPicPr>
          <p:cNvPr id="3086" name="Picture 14" descr="D:\JARS\WhatsApp Image 2024-03-01 at 11.21.00 AM.jpeg"/>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6019715" y="3441140"/>
            <a:ext cx="1616954" cy="1804520"/>
          </a:xfrm>
          <a:prstGeom prst="rect">
            <a:avLst/>
          </a:prstGeom>
          <a:noFill/>
          <a:extLst>
            <a:ext uri="{909E8E84-426E-40DD-AFC4-6F175D3DCCD1}">
              <a14:hiddenFill xmlns:a14="http://schemas.microsoft.com/office/drawing/2010/main" xmlns="">
                <a:solidFill>
                  <a:srgbClr val="FFFFFF"/>
                </a:solidFill>
              </a14:hiddenFill>
            </a:ext>
          </a:extLst>
        </p:spPr>
      </p:pic>
      <p:pic>
        <p:nvPicPr>
          <p:cNvPr id="3087" name="Picture 15" descr="D:\JARS\WhatsApp Image 2024-03-01 at 11.21.01 AM.jpeg"/>
          <p:cNvPicPr>
            <a:picLocks noChangeAspect="1" noChangeArrowheads="1"/>
          </p:cNvPicPr>
          <p:nvPr/>
        </p:nvPicPr>
        <p:blipFill rotWithShape="1">
          <a:blip r:embed="rId14" cstate="email">
            <a:extLst>
              <a:ext uri="{28A0092B-C50C-407E-A947-70E740481C1C}">
                <a14:useLocalDpi xmlns:a14="http://schemas.microsoft.com/office/drawing/2010/main" xmlns=""/>
              </a:ext>
            </a:extLst>
          </a:blip>
          <a:srcRect/>
          <a:stretch/>
        </p:blipFill>
        <p:spPr bwMode="auto">
          <a:xfrm>
            <a:off x="1464469" y="5410200"/>
            <a:ext cx="1362974" cy="1308833"/>
          </a:xfrm>
          <a:prstGeom prst="rect">
            <a:avLst/>
          </a:prstGeom>
          <a:noFill/>
          <a:extLst>
            <a:ext uri="{909E8E84-426E-40DD-AFC4-6F175D3DCCD1}">
              <a14:hiddenFill xmlns:a14="http://schemas.microsoft.com/office/drawing/2010/main" xmlns="">
                <a:solidFill>
                  <a:srgbClr val="FFFFFF"/>
                </a:solidFill>
              </a14:hiddenFill>
            </a:ext>
          </a:extLst>
        </p:spPr>
      </p:pic>
      <p:pic>
        <p:nvPicPr>
          <p:cNvPr id="3088" name="Picture 16" descr="D:\JARS\WhatsApp Image 2024-03-01 at 11.21.04 AM.jpeg"/>
          <p:cNvPicPr>
            <a:picLocks noChangeAspect="1" noChangeArrowheads="1"/>
          </p:cNvPicPr>
          <p:nvPr/>
        </p:nvPicPr>
        <p:blipFill>
          <a:blip r:embed="rId15" cstate="email">
            <a:extLst>
              <a:ext uri="{28A0092B-C50C-407E-A947-70E740481C1C}">
                <a14:useLocalDpi xmlns:a14="http://schemas.microsoft.com/office/drawing/2010/main" xmlns=""/>
              </a:ext>
            </a:extLst>
          </a:blip>
          <a:srcRect/>
          <a:stretch>
            <a:fillRect/>
          </a:stretch>
        </p:blipFill>
        <p:spPr bwMode="auto">
          <a:xfrm>
            <a:off x="100669" y="5257800"/>
            <a:ext cx="1440000" cy="1440000"/>
          </a:xfrm>
          <a:prstGeom prst="rect">
            <a:avLst/>
          </a:prstGeom>
          <a:noFill/>
          <a:extLst>
            <a:ext uri="{909E8E84-426E-40DD-AFC4-6F175D3DCCD1}">
              <a14:hiddenFill xmlns:a14="http://schemas.microsoft.com/office/drawing/2010/main" xmlns="">
                <a:solidFill>
                  <a:srgbClr val="FFFFFF"/>
                </a:solidFill>
              </a14:hiddenFill>
            </a:ext>
          </a:extLst>
        </p:spPr>
      </p:pic>
      <p:pic>
        <p:nvPicPr>
          <p:cNvPr id="3089" name="Picture 17" descr="D:\JARS\WhatsApp Image 2024-03-01 at 11.21.11 AM.jpeg"/>
          <p:cNvPicPr>
            <a:picLocks noChangeAspect="1" noChangeArrowheads="1"/>
          </p:cNvPicPr>
          <p:nvPr/>
        </p:nvPicPr>
        <p:blipFill>
          <a:blip r:embed="rId16" cstate="email">
            <a:extLst>
              <a:ext uri="{28A0092B-C50C-407E-A947-70E740481C1C}">
                <a14:useLocalDpi xmlns:a14="http://schemas.microsoft.com/office/drawing/2010/main" xmlns=""/>
              </a:ext>
            </a:extLst>
          </a:blip>
          <a:srcRect/>
          <a:stretch>
            <a:fillRect/>
          </a:stretch>
        </p:blipFill>
        <p:spPr bwMode="auto">
          <a:xfrm>
            <a:off x="267511" y="3441140"/>
            <a:ext cx="1816660" cy="1816660"/>
          </a:xfrm>
          <a:prstGeom prst="rect">
            <a:avLst/>
          </a:prstGeom>
          <a:noFill/>
          <a:extLst>
            <a:ext uri="{909E8E84-426E-40DD-AFC4-6F175D3DCCD1}">
              <a14:hiddenFill xmlns:a14="http://schemas.microsoft.com/office/drawing/2010/main" xmlns="">
                <a:solidFill>
                  <a:srgbClr val="FFFFFF"/>
                </a:solidFill>
              </a14:hiddenFill>
            </a:ext>
          </a:extLst>
        </p:spPr>
      </p:pic>
      <p:pic>
        <p:nvPicPr>
          <p:cNvPr id="3090" name="Picture 18" descr="D:\JARS\WhatsApp Image 2024-03-01 at 11.21.10 AM.jpeg"/>
          <p:cNvPicPr>
            <a:picLocks noChangeAspect="1" noChangeArrowheads="1"/>
          </p:cNvPicPr>
          <p:nvPr/>
        </p:nvPicPr>
        <p:blipFill>
          <a:blip r:embed="rId17" cstate="email">
            <a:extLst>
              <a:ext uri="{28A0092B-C50C-407E-A947-70E740481C1C}">
                <a14:useLocalDpi xmlns:a14="http://schemas.microsoft.com/office/drawing/2010/main" xmlns=""/>
              </a:ext>
            </a:extLst>
          </a:blip>
          <a:srcRect/>
          <a:stretch>
            <a:fillRect/>
          </a:stretch>
        </p:blipFill>
        <p:spPr bwMode="auto">
          <a:xfrm>
            <a:off x="2150269" y="3429000"/>
            <a:ext cx="1816660" cy="1816660"/>
          </a:xfrm>
          <a:prstGeom prst="rect">
            <a:avLst/>
          </a:prstGeom>
          <a:noFill/>
          <a:extLst>
            <a:ext uri="{909E8E84-426E-40DD-AFC4-6F175D3DCCD1}">
              <a14:hiddenFill xmlns:a14="http://schemas.microsoft.com/office/drawing/2010/main" xmlns="">
                <a:solidFill>
                  <a:srgbClr val="FFFFFF"/>
                </a:solidFill>
              </a14:hiddenFill>
            </a:ext>
          </a:extLst>
        </p:spPr>
      </p:pic>
      <p:pic>
        <p:nvPicPr>
          <p:cNvPr id="3091" name="Picture 19" descr="D:\JARS\WhatsApp Image 2024-03-01 at 11.20.51 AM.jpeg"/>
          <p:cNvPicPr>
            <a:picLocks noChangeAspect="1" noChangeArrowheads="1"/>
          </p:cNvPicPr>
          <p:nvPr/>
        </p:nvPicPr>
        <p:blipFill rotWithShape="1">
          <a:blip r:embed="rId18" cstate="email">
            <a:extLst>
              <a:ext uri="{28A0092B-C50C-407E-A947-70E740481C1C}">
                <a14:useLocalDpi xmlns:a14="http://schemas.microsoft.com/office/drawing/2010/main" xmlns=""/>
              </a:ext>
            </a:extLst>
          </a:blip>
          <a:srcRect/>
          <a:stretch/>
        </p:blipFill>
        <p:spPr bwMode="auto">
          <a:xfrm>
            <a:off x="2836069" y="5334000"/>
            <a:ext cx="1072003" cy="1369314"/>
          </a:xfrm>
          <a:prstGeom prst="rect">
            <a:avLst/>
          </a:prstGeom>
          <a:noFill/>
          <a:extLst>
            <a:ext uri="{909E8E84-426E-40DD-AFC4-6F175D3DCCD1}">
              <a14:hiddenFill xmlns:a14="http://schemas.microsoft.com/office/drawing/2010/main" xmlns="">
                <a:solidFill>
                  <a:srgbClr val="FFFFFF"/>
                </a:solidFill>
              </a14:hiddenFill>
            </a:ext>
          </a:extLst>
        </p:spPr>
      </p:pic>
      <p:pic>
        <p:nvPicPr>
          <p:cNvPr id="3092" name="Picture 20" descr="D:\JARS\WhatsApp Image 2024-03-01 at 11.20.47 AM(1).jpeg"/>
          <p:cNvPicPr>
            <a:picLocks noChangeAspect="1" noChangeArrowheads="1"/>
          </p:cNvPicPr>
          <p:nvPr/>
        </p:nvPicPr>
        <p:blipFill rotWithShape="1">
          <a:blip r:embed="rId19" cstate="email">
            <a:extLst>
              <a:ext uri="{28A0092B-C50C-407E-A947-70E740481C1C}">
                <a14:useLocalDpi xmlns:a14="http://schemas.microsoft.com/office/drawing/2010/main" xmlns=""/>
              </a:ext>
            </a:extLst>
          </a:blip>
          <a:srcRect/>
          <a:stretch/>
        </p:blipFill>
        <p:spPr bwMode="auto">
          <a:xfrm>
            <a:off x="5807869" y="5334000"/>
            <a:ext cx="1191821" cy="1424134"/>
          </a:xfrm>
          <a:prstGeom prst="rect">
            <a:avLst/>
          </a:prstGeom>
          <a:noFill/>
          <a:extLst>
            <a:ext uri="{909E8E84-426E-40DD-AFC4-6F175D3DCCD1}">
              <a14:hiddenFill xmlns:a14="http://schemas.microsoft.com/office/drawing/2010/main" xmlns="">
                <a:solidFill>
                  <a:srgbClr val="FFFFFF"/>
                </a:solidFill>
              </a14:hiddenFill>
            </a:ext>
          </a:extLst>
        </p:spPr>
      </p:pic>
      <p:pic>
        <p:nvPicPr>
          <p:cNvPr id="3093" name="Picture 21" descr="D:\JARS\Picture50.jpg"/>
          <p:cNvPicPr>
            <a:picLocks noChangeAspect="1" noChangeArrowheads="1"/>
          </p:cNvPicPr>
          <p:nvPr/>
        </p:nvPicPr>
        <p:blipFill rotWithShape="1">
          <a:blip r:embed="rId20" cstate="email">
            <a:extLst>
              <a:ext uri="{28A0092B-C50C-407E-A947-70E740481C1C}">
                <a14:useLocalDpi xmlns:a14="http://schemas.microsoft.com/office/drawing/2010/main" xmlns=""/>
              </a:ext>
            </a:extLst>
          </a:blip>
          <a:srcRect/>
          <a:stretch/>
        </p:blipFill>
        <p:spPr bwMode="auto">
          <a:xfrm>
            <a:off x="7179469" y="5257800"/>
            <a:ext cx="1219200" cy="1502358"/>
          </a:xfrm>
          <a:prstGeom prst="rect">
            <a:avLst/>
          </a:prstGeom>
          <a:noFill/>
          <a:extLst>
            <a:ext uri="{909E8E84-426E-40DD-AFC4-6F175D3DCCD1}">
              <a14:hiddenFill xmlns:a14="http://schemas.microsoft.com/office/drawing/2010/main" xmlns="">
                <a:solidFill>
                  <a:srgbClr val="FFFFFF"/>
                </a:solidFill>
              </a14:hiddenFill>
            </a:ext>
          </a:extLst>
        </p:spPr>
      </p:pic>
      <p:pic>
        <p:nvPicPr>
          <p:cNvPr id="3094" name="Picture 22" descr="D:\JARS\WhatsApp Image 2024-03-01 at 11.21.01 AM(1).jpeg"/>
          <p:cNvPicPr>
            <a:picLocks noChangeAspect="1" noChangeArrowheads="1"/>
          </p:cNvPicPr>
          <p:nvPr/>
        </p:nvPicPr>
        <p:blipFill rotWithShape="1">
          <a:blip r:embed="rId21" cstate="email">
            <a:extLst>
              <a:ext uri="{28A0092B-C50C-407E-A947-70E740481C1C}">
                <a14:useLocalDpi xmlns:a14="http://schemas.microsoft.com/office/drawing/2010/main" xmlns=""/>
              </a:ext>
            </a:extLst>
          </a:blip>
          <a:srcRect/>
          <a:stretch/>
        </p:blipFill>
        <p:spPr bwMode="auto">
          <a:xfrm>
            <a:off x="8464086" y="5513328"/>
            <a:ext cx="2068183" cy="12684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8619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811" y="457200"/>
            <a:ext cx="7087453" cy="646331"/>
          </a:xfrm>
          <a:prstGeom prst="rect">
            <a:avLst/>
          </a:prstGeom>
          <a:noFill/>
        </p:spPr>
        <p:txBody>
          <a:bodyPr wrap="none" lIns="91440" tIns="45720" rIns="91440" bIns="45720">
            <a:spAutoFit/>
          </a:bodyPr>
          <a:lstStyle/>
          <a:p>
            <a:pPr algn="ctr"/>
            <a:r>
              <a:rPr lang="en-US" sz="3600" b="1" dirty="0">
                <a:ln w="17780" cmpd="sng">
                  <a:solidFill>
                    <a:srgbClr val="FFFFFF"/>
                  </a:solidFill>
                  <a:prstDash val="solid"/>
                  <a:miter lim="800000"/>
                </a:ln>
                <a:solidFill>
                  <a:srgbClr val="7030A0"/>
                </a:solidFill>
                <a:effectLst>
                  <a:outerShdw blurRad="50800" algn="tl" rotWithShape="0">
                    <a:srgbClr val="000000"/>
                  </a:outerShdw>
                </a:effectLst>
              </a:rPr>
              <a:t>Orion Trade LLC Furniture </a:t>
            </a:r>
            <a:r>
              <a:rPr lang="en-US" sz="3600" b="1" cap="none" spc="0" dirty="0">
                <a:ln w="17780" cmpd="sng">
                  <a:solidFill>
                    <a:srgbClr val="FFFFFF"/>
                  </a:solidFill>
                  <a:prstDash val="solid"/>
                  <a:miter lim="800000"/>
                </a:ln>
                <a:solidFill>
                  <a:srgbClr val="7030A0"/>
                </a:solidFill>
                <a:effectLst>
                  <a:outerShdw blurRad="50800" algn="tl" rotWithShape="0">
                    <a:srgbClr val="000000"/>
                  </a:outerShdw>
                </a:effectLst>
              </a:rPr>
              <a:t>Collection</a:t>
            </a:r>
          </a:p>
        </p:txBody>
      </p:sp>
      <p:pic>
        <p:nvPicPr>
          <p:cNvPr id="17418" name="Picture 10" descr="French Country Metal Console Table Classical Gold Frame Entryway Table"/>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622997" y="1506350"/>
            <a:ext cx="1639075" cy="1639075"/>
          </a:xfrm>
          <a:prstGeom prst="rect">
            <a:avLst/>
          </a:prstGeom>
          <a:noFill/>
        </p:spPr>
      </p:pic>
      <p:pic>
        <p:nvPicPr>
          <p:cNvPr id="12" name="Picture 11" descr="10-PhotoRoom.png-PhotoRoom.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92868" y="1506350"/>
            <a:ext cx="1639075" cy="1467502"/>
          </a:xfrm>
          <a:prstGeom prst="rect">
            <a:avLst/>
          </a:prstGeom>
        </p:spPr>
      </p:pic>
      <p:pic>
        <p:nvPicPr>
          <p:cNvPr id="13" name="Picture 12" descr="11-PhotoRoom.png-PhotoRoom.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800659" y="1506349"/>
            <a:ext cx="1683885" cy="1517763"/>
          </a:xfrm>
          <a:prstGeom prst="rect">
            <a:avLst/>
          </a:prstGeom>
        </p:spPr>
      </p:pic>
      <p:pic>
        <p:nvPicPr>
          <p:cNvPr id="14" name="Picture 12" descr="Kombi - Metal Side Table with Teakwood Top - Alankaram"/>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531269" y="3167305"/>
            <a:ext cx="1683885" cy="2038387"/>
          </a:xfrm>
          <a:prstGeom prst="rect">
            <a:avLst/>
          </a:prstGeom>
          <a:noFill/>
        </p:spPr>
      </p:pic>
      <p:pic>
        <p:nvPicPr>
          <p:cNvPr id="17422" name="Picture 14" descr="Round Coffee Table with Marble Top,  and Gold Finish Stand - 35x14 inches"/>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173177" y="5008470"/>
            <a:ext cx="2192198" cy="1657515"/>
          </a:xfrm>
          <a:prstGeom prst="rect">
            <a:avLst/>
          </a:prstGeom>
          <a:noFill/>
        </p:spPr>
      </p:pic>
      <p:pic>
        <p:nvPicPr>
          <p:cNvPr id="17426" name="Picture 18" descr="https://m.media-amazon.com/images/I/415jEHQa81L._AC_SL1000_.jpg"/>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455069" y="5271497"/>
            <a:ext cx="1243573" cy="1586503"/>
          </a:xfrm>
          <a:prstGeom prst="rect">
            <a:avLst/>
          </a:prstGeom>
          <a:noFill/>
        </p:spPr>
      </p:pic>
      <p:pic>
        <p:nvPicPr>
          <p:cNvPr id="17430" name="Picture 22" descr="Tribesigns Side Table, Modern End Table,..."/>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3821137" y="5271497"/>
            <a:ext cx="1300932" cy="1586503"/>
          </a:xfrm>
          <a:prstGeom prst="rect">
            <a:avLst/>
          </a:prstGeom>
          <a:noFill/>
        </p:spPr>
      </p:pic>
      <p:sp>
        <p:nvSpPr>
          <p:cNvPr id="17432" name="AutoShape 24" descr="https://i.pinimg.com/564x/fd/fd/f0/fdfdf0aed11c60e13a92e69a72b6376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34" name="AutoShape 26" descr="https://i.pinimg.com/564x/fd/fd/f0/fdfdf0aed11c60e13a92e69a72b6376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36" name="AutoShape 28" descr="https://i.pinimg.com/564x/fd/fd/f0/fdfdf0aed11c60e13a92e69a72b6376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38" name="AutoShape 30" descr="https://i.pinimg.com/564x/fd/fd/f0/fdfdf0aed11c60e13a92e69a72b6376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40" name="AutoShape 32" descr="Drum Side Table Gold : accuratecraft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42" name="AutoShape 34" descr="Drum Side Table Gold : accuratecraft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44" name="AutoShape 36" descr="Drum Side Table Gold : accuratecraft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46" name="AutoShape 38" descr="Drum Side Table Gold : accuratecraft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48" name="AutoShape 40" descr="Drum Side Table Gold : accuratecraft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50" name="AutoShape 42" descr="Drum Side Table Gold : accuratecraft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52" name="AutoShape 44" descr="Drum Side Table Gold : accuratecraft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54" name="AutoShape 46" descr="Drum Side Table Gold : accuratecrafts.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56" name="AutoShape 48" descr="drum side table g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58" name="AutoShape 50" descr="drum side table g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60" name="AutoShape 52" descr="drum side table g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62" name="AutoShape 54" descr="drum side table g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64" name="AutoShape 56" descr="drum side table g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66" name="AutoShape 58" descr="drum side table g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68" name="AutoShape 60" descr="drum side table g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70" name="AutoShape 62" descr="drum side table g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72" name="Picture 64" descr="Metal Drum Accent Table Bronze - Olivia &amp; May : Target"/>
          <p:cNvPicPr>
            <a:picLocks noChangeAspect="1" noChangeArrowheads="1"/>
          </p:cNvPicPr>
          <p:nvPr/>
        </p:nvPicPr>
        <p:blipFill rotWithShape="1">
          <a:blip r:embed="rId9" cstate="email">
            <a:extLst>
              <a:ext uri="{28A0092B-C50C-407E-A947-70E740481C1C}">
                <a14:useLocalDpi xmlns:a14="http://schemas.microsoft.com/office/drawing/2010/main" xmlns=""/>
              </a:ext>
            </a:extLst>
          </a:blip>
          <a:srcRect/>
          <a:stretch/>
        </p:blipFill>
        <p:spPr bwMode="auto">
          <a:xfrm>
            <a:off x="5240808" y="5257357"/>
            <a:ext cx="1240638" cy="1586503"/>
          </a:xfrm>
          <a:prstGeom prst="rect">
            <a:avLst/>
          </a:prstGeom>
          <a:noFill/>
        </p:spPr>
      </p:pic>
      <p:pic>
        <p:nvPicPr>
          <p:cNvPr id="17474" name="Picture 66" descr="Aluminum Decorative Drum Stool (DH8044 "/>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6481445" y="5334000"/>
            <a:ext cx="1079023" cy="1503016"/>
          </a:xfrm>
          <a:prstGeom prst="rect">
            <a:avLst/>
          </a:prstGeom>
          <a:noFill/>
        </p:spPr>
      </p:pic>
      <p:sp>
        <p:nvSpPr>
          <p:cNvPr id="2" name="Rectangle: Top Corners Rounded 1">
            <a:extLst>
              <a:ext uri="{FF2B5EF4-FFF2-40B4-BE49-F238E27FC236}">
                <a16:creationId xmlns:a16="http://schemas.microsoft.com/office/drawing/2014/main" xmlns="" id="{5C4ED700-77FA-110E-A4D1-D06A1A79FF43}"/>
              </a:ext>
            </a:extLst>
          </p:cNvPr>
          <p:cNvSpPr/>
          <p:nvPr/>
        </p:nvSpPr>
        <p:spPr>
          <a:xfrm>
            <a:off x="1616869" y="304800"/>
            <a:ext cx="7585575" cy="914400"/>
          </a:xfrm>
          <a:prstGeom prst="round2SameRect">
            <a:avLst/>
          </a:prstGeom>
          <a:solidFill>
            <a:schemeClr val="accent1">
              <a:alpha val="3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descr="https://michaelaram.com/cdn/shop/products/michael-aram-safari-butler-tray-284628.jpg?v=1644774417">
            <a:extLst>
              <a:ext uri="{FF2B5EF4-FFF2-40B4-BE49-F238E27FC236}">
                <a16:creationId xmlns:a16="http://schemas.microsoft.com/office/drawing/2014/main" xmlns="" id="{67FC8749-5D65-D52C-416E-3EED8A7C7DF5}"/>
              </a:ext>
            </a:extLst>
          </p:cNvPr>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6798469" y="1657179"/>
            <a:ext cx="1311260" cy="1639075"/>
          </a:xfrm>
          <a:prstGeom prst="rect">
            <a:avLst/>
          </a:prstGeom>
          <a:noFill/>
        </p:spPr>
      </p:pic>
      <p:pic>
        <p:nvPicPr>
          <p:cNvPr id="5" name="Picture 8" descr="https://michaelaram.com/cdn/shop/products/michael-aram-safari-butler-tray-760467.jpg?v=1644774417">
            <a:extLst>
              <a:ext uri="{FF2B5EF4-FFF2-40B4-BE49-F238E27FC236}">
                <a16:creationId xmlns:a16="http://schemas.microsoft.com/office/drawing/2014/main" xmlns="" id="{3BE21906-717C-B84E-1E33-C41E1873EE22}"/>
              </a:ext>
            </a:extLst>
          </p:cNvPr>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5544291" y="1657179"/>
            <a:ext cx="1254178" cy="1453706"/>
          </a:xfrm>
          <a:prstGeom prst="rect">
            <a:avLst/>
          </a:prstGeom>
          <a:noFill/>
        </p:spPr>
      </p:pic>
      <p:pic>
        <p:nvPicPr>
          <p:cNvPr id="6" name="Picture 2" descr="https://www.meridianfurnitureusa.com/images/product/large/3141-3.jpg">
            <a:extLst>
              <a:ext uri="{FF2B5EF4-FFF2-40B4-BE49-F238E27FC236}">
                <a16:creationId xmlns:a16="http://schemas.microsoft.com/office/drawing/2014/main" xmlns="" id="{E851E2FA-EFA6-A1B0-423E-A0D2E15C4E8D}"/>
              </a:ext>
            </a:extLst>
          </p:cNvPr>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155575" y="3200400"/>
            <a:ext cx="2379936" cy="1792885"/>
          </a:xfrm>
          <a:prstGeom prst="rect">
            <a:avLst/>
          </a:prstGeom>
          <a:noFill/>
        </p:spPr>
      </p:pic>
      <p:pic>
        <p:nvPicPr>
          <p:cNvPr id="7" name="Picture 4" descr="https://www.modernfurniture.com.au/cdn/shop/products/AC-0000096000_a-800_1024x1024.jpg?v=1666490106">
            <a:extLst>
              <a:ext uri="{FF2B5EF4-FFF2-40B4-BE49-F238E27FC236}">
                <a16:creationId xmlns:a16="http://schemas.microsoft.com/office/drawing/2014/main" xmlns="" id="{A9D96924-2B76-727F-851C-11A6A077B90A}"/>
              </a:ext>
            </a:extLst>
          </p:cNvPr>
          <p:cNvPicPr>
            <a:picLocks noChangeAspect="1" noChangeArrowheads="1"/>
          </p:cNvPicPr>
          <p:nvPr/>
        </p:nvPicPr>
        <p:blipFill>
          <a:blip r:embed="rId14" cstate="email">
            <a:extLst>
              <a:ext uri="{28A0092B-C50C-407E-A947-70E740481C1C}">
                <a14:useLocalDpi xmlns:a14="http://schemas.microsoft.com/office/drawing/2010/main" xmlns=""/>
              </a:ext>
            </a:extLst>
          </a:blip>
          <a:srcRect/>
          <a:stretch>
            <a:fillRect/>
          </a:stretch>
        </p:blipFill>
        <p:spPr bwMode="auto">
          <a:xfrm>
            <a:off x="8096085" y="1676400"/>
            <a:ext cx="2457815" cy="1702844"/>
          </a:xfrm>
          <a:prstGeom prst="rect">
            <a:avLst/>
          </a:prstGeom>
          <a:noFill/>
        </p:spPr>
      </p:pic>
      <p:pic>
        <p:nvPicPr>
          <p:cNvPr id="8" name="Picture 2" descr="Side Table  with Wooden Shelf  - Orange Tree Home Pvt. Ltd. ">
            <a:extLst>
              <a:ext uri="{FF2B5EF4-FFF2-40B4-BE49-F238E27FC236}">
                <a16:creationId xmlns:a16="http://schemas.microsoft.com/office/drawing/2014/main" xmlns="" id="{5CF2FF37-E085-C4D6-ADB9-8730CD31DFC2}"/>
              </a:ext>
            </a:extLst>
          </p:cNvPr>
          <p:cNvPicPr>
            <a:picLocks noChangeAspect="1" noChangeArrowheads="1"/>
          </p:cNvPicPr>
          <p:nvPr/>
        </p:nvPicPr>
        <p:blipFill>
          <a:blip r:embed="rId15" cstate="email">
            <a:extLst>
              <a:ext uri="{28A0092B-C50C-407E-A947-70E740481C1C}">
                <a14:useLocalDpi xmlns:a14="http://schemas.microsoft.com/office/drawing/2010/main" xmlns=""/>
              </a:ext>
            </a:extLst>
          </a:blip>
          <a:srcRect/>
          <a:stretch>
            <a:fillRect/>
          </a:stretch>
        </p:blipFill>
        <p:spPr bwMode="auto">
          <a:xfrm>
            <a:off x="4234435" y="3175878"/>
            <a:ext cx="1268634" cy="2029813"/>
          </a:xfrm>
          <a:prstGeom prst="rect">
            <a:avLst/>
          </a:prstGeom>
          <a:noFill/>
        </p:spPr>
      </p:pic>
      <p:pic>
        <p:nvPicPr>
          <p:cNvPr id="1026" name="Picture 2" descr="Folding table in steel, laminate top, for bars | IDFdesign">
            <a:extLst>
              <a:ext uri="{FF2B5EF4-FFF2-40B4-BE49-F238E27FC236}">
                <a16:creationId xmlns:a16="http://schemas.microsoft.com/office/drawing/2014/main" xmlns="" id="{456F389A-E95E-8A08-652F-0C15DC0E4031}"/>
              </a:ext>
            </a:extLst>
          </p:cNvPr>
          <p:cNvPicPr>
            <a:picLocks noChangeAspect="1" noChangeArrowheads="1"/>
          </p:cNvPicPr>
          <p:nvPr/>
        </p:nvPicPr>
        <p:blipFill rotWithShape="1">
          <a:blip r:embed="rId16" cstate="email">
            <a:extLst>
              <a:ext uri="{28A0092B-C50C-407E-A947-70E740481C1C}">
                <a14:useLocalDpi xmlns:a14="http://schemas.microsoft.com/office/drawing/2010/main" xmlns=""/>
              </a:ext>
            </a:extLst>
          </a:blip>
          <a:srcRect/>
          <a:stretch/>
        </p:blipFill>
        <p:spPr bwMode="auto">
          <a:xfrm>
            <a:off x="9342146" y="88913"/>
            <a:ext cx="990600" cy="1491463"/>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extLst>
              <a:ext uri="{FF2B5EF4-FFF2-40B4-BE49-F238E27FC236}">
                <a16:creationId xmlns:a16="http://schemas.microsoft.com/office/drawing/2014/main" xmlns="" id="{40E47DD5-6A37-C8A4-BAB5-1AE2A79F87F0}"/>
              </a:ext>
            </a:extLst>
          </p:cNvPr>
          <p:cNvPicPr>
            <a:picLocks noChangeAspect="1"/>
          </p:cNvPicPr>
          <p:nvPr/>
        </p:nvPicPr>
        <p:blipFill rotWithShape="1">
          <a:blip r:embed="rId17" cstate="email">
            <a:extLst>
              <a:ext uri="{28A0092B-C50C-407E-A947-70E740481C1C}">
                <a14:useLocalDpi xmlns:a14="http://schemas.microsoft.com/office/drawing/2010/main" xmlns=""/>
              </a:ext>
            </a:extLst>
          </a:blip>
          <a:srcRect/>
          <a:stretch/>
        </p:blipFill>
        <p:spPr>
          <a:xfrm>
            <a:off x="5719445" y="3219543"/>
            <a:ext cx="1493652" cy="1929088"/>
          </a:xfrm>
          <a:prstGeom prst="rect">
            <a:avLst/>
          </a:prstGeom>
        </p:spPr>
      </p:pic>
      <p:pic>
        <p:nvPicPr>
          <p:cNvPr id="19" name="Picture 18">
            <a:extLst>
              <a:ext uri="{FF2B5EF4-FFF2-40B4-BE49-F238E27FC236}">
                <a16:creationId xmlns:a16="http://schemas.microsoft.com/office/drawing/2014/main" xmlns="" id="{A352160E-8CB2-C3C5-A74E-45062D9ECB39}"/>
              </a:ext>
            </a:extLst>
          </p:cNvPr>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7715711" y="5499113"/>
            <a:ext cx="2740358" cy="1358887"/>
          </a:xfrm>
          <a:prstGeom prst="rect">
            <a:avLst/>
          </a:prstGeom>
        </p:spPr>
      </p:pic>
      <p:pic>
        <p:nvPicPr>
          <p:cNvPr id="1030" name="Picture 6" descr="La Galera side table">
            <a:extLst>
              <a:ext uri="{FF2B5EF4-FFF2-40B4-BE49-F238E27FC236}">
                <a16:creationId xmlns:a16="http://schemas.microsoft.com/office/drawing/2014/main" xmlns="" id="{931B5363-BE01-CE4D-4F5A-C9838F7D5F14}"/>
              </a:ext>
            </a:extLst>
          </p:cNvPr>
          <p:cNvPicPr>
            <a:picLocks noChangeAspect="1" noChangeArrowheads="1"/>
          </p:cNvPicPr>
          <p:nvPr/>
        </p:nvPicPr>
        <p:blipFill rotWithShape="1">
          <a:blip r:embed="rId19" cstate="email">
            <a:extLst>
              <a:ext uri="{28A0092B-C50C-407E-A947-70E740481C1C}">
                <a14:useLocalDpi xmlns:a14="http://schemas.microsoft.com/office/drawing/2010/main" xmlns=""/>
              </a:ext>
            </a:extLst>
          </a:blip>
          <a:srcRect/>
          <a:stretch/>
        </p:blipFill>
        <p:spPr bwMode="auto">
          <a:xfrm>
            <a:off x="7414435" y="3260117"/>
            <a:ext cx="1212834" cy="1940703"/>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Jean' Folding Table or Desk by Eileen Gray, 1929 | The Modern Vault | Costa  Mesa, CA">
            <a:extLst>
              <a:ext uri="{FF2B5EF4-FFF2-40B4-BE49-F238E27FC236}">
                <a16:creationId xmlns:a16="http://schemas.microsoft.com/office/drawing/2014/main" xmlns="" id="{3803DE1D-C0BF-40D3-1981-390D31CC892B}"/>
              </a:ext>
            </a:extLst>
          </p:cNvPr>
          <p:cNvPicPr>
            <a:picLocks noChangeAspect="1" noChangeArrowheads="1"/>
          </p:cNvPicPr>
          <p:nvPr/>
        </p:nvPicPr>
        <p:blipFill rotWithShape="1">
          <a:blip r:embed="rId20" cstate="email">
            <a:extLst>
              <a:ext uri="{28A0092B-C50C-407E-A947-70E740481C1C}">
                <a14:useLocalDpi xmlns:a14="http://schemas.microsoft.com/office/drawing/2010/main" xmlns=""/>
              </a:ext>
            </a:extLst>
          </a:blip>
          <a:srcRect/>
          <a:stretch/>
        </p:blipFill>
        <p:spPr bwMode="auto">
          <a:xfrm>
            <a:off x="8991194" y="3277760"/>
            <a:ext cx="1160075" cy="1826047"/>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Snyder Events">
            <a:extLst>
              <a:ext uri="{FF2B5EF4-FFF2-40B4-BE49-F238E27FC236}">
                <a16:creationId xmlns:a16="http://schemas.microsoft.com/office/drawing/2014/main" xmlns="" id="{5C5085C0-3CFA-8708-FE97-CBE1906BC6D7}"/>
              </a:ext>
            </a:extLst>
          </p:cNvPr>
          <p:cNvPicPr>
            <a:picLocks noChangeAspect="1" noChangeArrowheads="1"/>
          </p:cNvPicPr>
          <p:nvPr/>
        </p:nvPicPr>
        <p:blipFill rotWithShape="1">
          <a:blip r:embed="rId21" cstate="email">
            <a:extLst>
              <a:ext uri="{28A0092B-C50C-407E-A947-70E740481C1C}">
                <a14:useLocalDpi xmlns:a14="http://schemas.microsoft.com/office/drawing/2010/main" xmlns=""/>
              </a:ext>
            </a:extLst>
          </a:blip>
          <a:srcRect/>
          <a:stretch/>
        </p:blipFill>
        <p:spPr bwMode="auto">
          <a:xfrm>
            <a:off x="137999" y="36217"/>
            <a:ext cx="1289929" cy="150301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xmlns="" id="{940B0F41-7B5A-79D6-E915-0B6B651EE6A2}"/>
              </a:ext>
            </a:extLst>
          </p:cNvPr>
          <p:cNvSpPr>
            <a:spLocks noGrp="1" noChangeArrowheads="1"/>
          </p:cNvSpPr>
          <p:nvPr>
            <p:ph idx="1"/>
          </p:nvPr>
        </p:nvSpPr>
        <p:spPr>
          <a:xfrm>
            <a:off x="0" y="1371600"/>
            <a:ext cx="10548938" cy="4800600"/>
          </a:xfrm>
          <a:solidFill>
            <a:schemeClr val="accent1">
              <a:lumMod val="75000"/>
              <a:alpha val="36000"/>
            </a:schemeClr>
          </a:solidFill>
        </p:spPr>
        <p:txBody>
          <a:bodyPr>
            <a:normAutofit/>
          </a:bodyPr>
          <a:lstStyle/>
          <a:p>
            <a:pPr marL="0" indent="0">
              <a:buNone/>
            </a:pPr>
            <a:endParaRPr lang="en-US" altLang="en-US" sz="2000" dirty="0">
              <a:solidFill>
                <a:srgbClr val="002060"/>
              </a:solidFill>
            </a:endParaRPr>
          </a:p>
          <a:p>
            <a:pPr eaLnBrk="1" hangingPunct="1">
              <a:buFontTx/>
              <a:buNone/>
            </a:pPr>
            <a:endParaRPr lang="en-US" altLang="en-US" sz="1200" dirty="0">
              <a:solidFill>
                <a:srgbClr val="002060"/>
              </a:solidFill>
            </a:endParaRPr>
          </a:p>
          <a:p>
            <a:pPr eaLnBrk="1" hangingPunct="1"/>
            <a:endParaRPr lang="en-US" altLang="en-US" sz="1700" b="1" dirty="0">
              <a:solidFill>
                <a:srgbClr val="002060"/>
              </a:solidFill>
            </a:endParaRPr>
          </a:p>
          <a:p>
            <a:pPr eaLnBrk="1" hangingPunct="1"/>
            <a:r>
              <a:rPr lang="en-US" altLang="en-US" sz="1700" b="1" dirty="0">
                <a:solidFill>
                  <a:srgbClr val="002060"/>
                </a:solidFill>
                <a:latin typeface="Calibri" pitchFamily="34" charset="0"/>
                <a:ea typeface="Calibri" pitchFamily="34" charset="0"/>
                <a:cs typeface="Calibri" pitchFamily="34" charset="0"/>
              </a:rPr>
              <a:t>“Orion Trade LLC”</a:t>
            </a:r>
            <a:r>
              <a:rPr lang="en-US" altLang="en-US" sz="1700" dirty="0">
                <a:solidFill>
                  <a:srgbClr val="002060"/>
                </a:solidFill>
                <a:latin typeface="Calibri" pitchFamily="34" charset="0"/>
                <a:ea typeface="Calibri" pitchFamily="34" charset="0"/>
                <a:cs typeface="Calibri" pitchFamily="34" charset="0"/>
              </a:rPr>
              <a:t> is a </a:t>
            </a:r>
            <a:r>
              <a:rPr lang="en-US" altLang="en-US" sz="1700" b="1" dirty="0">
                <a:solidFill>
                  <a:srgbClr val="002060"/>
                </a:solidFill>
                <a:latin typeface="Calibri" pitchFamily="34" charset="0"/>
                <a:ea typeface="Calibri" pitchFamily="34" charset="0"/>
                <a:cs typeface="Calibri" pitchFamily="34" charset="0"/>
              </a:rPr>
              <a:t>manufacturing and exporting unit</a:t>
            </a:r>
            <a:r>
              <a:rPr lang="en-US" altLang="en-US" sz="1700" dirty="0">
                <a:solidFill>
                  <a:srgbClr val="002060"/>
                </a:solidFill>
                <a:latin typeface="Calibri" pitchFamily="34" charset="0"/>
                <a:ea typeface="Calibri" pitchFamily="34" charset="0"/>
                <a:cs typeface="Calibri" pitchFamily="34" charset="0"/>
              </a:rPr>
              <a:t> </a:t>
            </a:r>
            <a:r>
              <a:rPr lang="en-US" altLang="en-US" sz="1700" b="1" dirty="0">
                <a:solidFill>
                  <a:srgbClr val="002060"/>
                </a:solidFill>
                <a:latin typeface="Calibri" pitchFamily="34" charset="0"/>
                <a:ea typeface="Calibri" pitchFamily="34" charset="0"/>
                <a:cs typeface="Calibri" pitchFamily="34" charset="0"/>
              </a:rPr>
              <a:t>of all kind of Indian Handicraft Articles like Brass, Aluminium, Iron, Stainless Steel, Copper, Horn Bone, Shell, Wood, Marble etcetera</a:t>
            </a:r>
            <a:r>
              <a:rPr lang="en-US" altLang="en-US" sz="1700" dirty="0">
                <a:solidFill>
                  <a:srgbClr val="002060"/>
                </a:solidFill>
                <a:latin typeface="Calibri" pitchFamily="34" charset="0"/>
                <a:ea typeface="Calibri" pitchFamily="34" charset="0"/>
                <a:cs typeface="Calibri" pitchFamily="34" charset="0"/>
              </a:rPr>
              <a:t>. A well-established organization where everything from manufacturing to final packing is done inside factory premises. Along with the equipment of all the finishing plants inside one campus the unit is very well capable to execute any large number of the quantities as well. </a:t>
            </a:r>
          </a:p>
          <a:p>
            <a:pPr marL="137160" indent="0" eaLnBrk="1" hangingPunct="1">
              <a:buNone/>
            </a:pPr>
            <a:r>
              <a:rPr lang="en-US" altLang="en-US" sz="1700" dirty="0">
                <a:solidFill>
                  <a:srgbClr val="002060"/>
                </a:solidFill>
                <a:latin typeface="Calibri" pitchFamily="34" charset="0"/>
                <a:ea typeface="Calibri" pitchFamily="34" charset="0"/>
                <a:cs typeface="Calibri" pitchFamily="34" charset="0"/>
              </a:rPr>
              <a:t> </a:t>
            </a:r>
          </a:p>
          <a:p>
            <a:pPr eaLnBrk="1" hangingPunct="1"/>
            <a:r>
              <a:rPr lang="en-US" altLang="en-US" sz="1700" dirty="0">
                <a:solidFill>
                  <a:srgbClr val="002060"/>
                </a:solidFill>
                <a:latin typeface="Calibri" pitchFamily="34" charset="0"/>
                <a:ea typeface="Calibri" pitchFamily="34" charset="0"/>
                <a:cs typeface="Calibri" pitchFamily="34" charset="0"/>
              </a:rPr>
              <a:t>Also, in case if we get an opportunity to get associated with you fortunately to be serving you, we assure and vouch you that we shall become one of your optimal vendor as we are a self-manufacturing unit and we can provide optimum competitive prices to you as well.</a:t>
            </a:r>
          </a:p>
          <a:p>
            <a:pPr eaLnBrk="1" hangingPunct="1"/>
            <a:endParaRPr lang="en-US" altLang="en-US" sz="1700" dirty="0">
              <a:solidFill>
                <a:srgbClr val="002060"/>
              </a:solidFill>
            </a:endParaRPr>
          </a:p>
          <a:p>
            <a:pPr eaLnBrk="1" hangingPunct="1"/>
            <a:endParaRPr lang="en-US" altLang="en-US" sz="2000" dirty="0">
              <a:solidFill>
                <a:srgbClr val="002060"/>
              </a:solidFill>
            </a:endParaRPr>
          </a:p>
        </p:txBody>
      </p:sp>
      <p:sp>
        <p:nvSpPr>
          <p:cNvPr id="3" name="Rectangle 2">
            <a:extLst>
              <a:ext uri="{FF2B5EF4-FFF2-40B4-BE49-F238E27FC236}">
                <a16:creationId xmlns:a16="http://schemas.microsoft.com/office/drawing/2014/main" xmlns="" id="{8CD6C86F-AE81-D75E-C9C7-EBDAA09BC59B}"/>
              </a:ext>
            </a:extLst>
          </p:cNvPr>
          <p:cNvSpPr/>
          <p:nvPr/>
        </p:nvSpPr>
        <p:spPr>
          <a:xfrm>
            <a:off x="1438746" y="304800"/>
            <a:ext cx="6883723" cy="769441"/>
          </a:xfrm>
          <a:prstGeom prst="rect">
            <a:avLst/>
          </a:prstGeom>
          <a:noFill/>
        </p:spPr>
        <p:txBody>
          <a:bodyPr wrap="square" lIns="91440" tIns="45720" rIns="91440" bIns="45720">
            <a:spAutoFit/>
          </a:bodyPr>
          <a:lstStyle/>
          <a:p>
            <a:pPr algn="ctr"/>
            <a:r>
              <a:rPr lang="en-IN" sz="4400" b="1" u="sng" dirty="0">
                <a:solidFill>
                  <a:srgbClr val="C00000"/>
                </a:solidFill>
                <a:latin typeface="Calibri" pitchFamily="34" charset="0"/>
                <a:ea typeface="Calibri" pitchFamily="34" charset="0"/>
                <a:cs typeface="Calibri" pitchFamily="34" charset="0"/>
              </a:rPr>
              <a:t>Company’s Characteristics</a:t>
            </a:r>
          </a:p>
        </p:txBody>
      </p:sp>
    </p:spTree>
    <p:extLst>
      <p:ext uri="{BB962C8B-B14F-4D97-AF65-F5344CB8AC3E}">
        <p14:creationId xmlns:p14="http://schemas.microsoft.com/office/powerpoint/2010/main" xmlns="" val="984065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8658" y="381000"/>
            <a:ext cx="9762223" cy="646331"/>
          </a:xfrm>
          <a:prstGeom prst="rect">
            <a:avLst/>
          </a:prstGeom>
          <a:noFill/>
        </p:spPr>
        <p:txBody>
          <a:bodyPr wrap="none" lIns="91440" tIns="45720" rIns="91440" bIns="45720">
            <a:spAutoFit/>
          </a:bodyPr>
          <a:lstStyle/>
          <a:p>
            <a:pPr algn="ctr"/>
            <a:r>
              <a:rPr lang="en-US" sz="3600" b="1" dirty="0">
                <a:ln w="17780" cmpd="sng">
                  <a:solidFill>
                    <a:srgbClr val="FFFFFF"/>
                  </a:solidFill>
                  <a:prstDash val="solid"/>
                  <a:miter lim="800000"/>
                </a:ln>
                <a:solidFill>
                  <a:srgbClr val="7030A0"/>
                </a:solidFill>
                <a:effectLst>
                  <a:outerShdw blurRad="50800" algn="tl" rotWithShape="0">
                    <a:srgbClr val="000000"/>
                  </a:outerShdw>
                </a:effectLst>
              </a:rPr>
              <a:t>Orion Trade LLC Tray, Bowl &amp; sculptures </a:t>
            </a:r>
            <a:r>
              <a:rPr lang="en-US" sz="3600" b="1" cap="none" spc="0" dirty="0">
                <a:ln w="17780" cmpd="sng">
                  <a:solidFill>
                    <a:srgbClr val="FFFFFF"/>
                  </a:solidFill>
                  <a:prstDash val="solid"/>
                  <a:miter lim="800000"/>
                </a:ln>
                <a:solidFill>
                  <a:srgbClr val="7030A0"/>
                </a:solidFill>
                <a:effectLst>
                  <a:outerShdw blurRad="50800" algn="tl" rotWithShape="0">
                    <a:srgbClr val="000000"/>
                  </a:outerShdw>
                </a:effectLst>
              </a:rPr>
              <a:t>Collection</a:t>
            </a:r>
          </a:p>
        </p:txBody>
      </p:sp>
      <p:pic>
        <p:nvPicPr>
          <p:cNvPr id="15362" name="Picture 2" descr="https://i.pinimg.com/564x/29/a9/a8/29a9a87411864d45ee53178f5884bcb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69069" y="1447800"/>
            <a:ext cx="2081048" cy="2743200"/>
          </a:xfrm>
          <a:prstGeom prst="rect">
            <a:avLst/>
          </a:prstGeom>
          <a:noFill/>
        </p:spPr>
      </p:pic>
      <p:pic>
        <p:nvPicPr>
          <p:cNvPr id="15370" name="Picture 10" descr="https://i.pinimg.com/564x/10/7c/df/107cdf4b1e7aff590cc0e67fc5a733ed.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137371" y="1429972"/>
            <a:ext cx="2891954" cy="1821243"/>
          </a:xfrm>
          <a:prstGeom prst="rect">
            <a:avLst/>
          </a:prstGeom>
          <a:noFill/>
        </p:spPr>
      </p:pic>
      <p:pic>
        <p:nvPicPr>
          <p:cNvPr id="15372" name="Picture 12" descr="https://i.pinimg.com/564x/e3/ec/12/e3ec12a49c7bae14e5fd173263430e92.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0" y="5105400"/>
            <a:ext cx="1905000" cy="1371600"/>
          </a:xfrm>
          <a:prstGeom prst="rect">
            <a:avLst/>
          </a:prstGeom>
          <a:noFill/>
        </p:spPr>
      </p:pic>
      <p:pic>
        <p:nvPicPr>
          <p:cNvPr id="15376" name="Picture 16" descr="https://i.pinimg.com/736x/7a/d4/c2/7ad4c253a85248bbc9e597f16b757d05.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288755" y="4612407"/>
            <a:ext cx="1833754" cy="2243123"/>
          </a:xfrm>
          <a:prstGeom prst="rect">
            <a:avLst/>
          </a:prstGeom>
          <a:noFill/>
        </p:spPr>
      </p:pic>
      <p:pic>
        <p:nvPicPr>
          <p:cNvPr id="17" name="Picture 16" descr="23-PhotoRoom.png-PhotoRoom.pn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2039589" y="5029200"/>
            <a:ext cx="2015680" cy="1600200"/>
          </a:xfrm>
          <a:prstGeom prst="rect">
            <a:avLst/>
          </a:prstGeom>
        </p:spPr>
      </p:pic>
      <p:pic>
        <p:nvPicPr>
          <p:cNvPr id="18" name="Picture 17" descr="25-PhotoRoom.png-PhotoRoom.png"/>
          <p:cNvPicPr>
            <a:picLocks noChangeAspect="1"/>
          </p:cNvPicPr>
          <p:nvPr/>
        </p:nvPicPr>
        <p:blipFill>
          <a:blip r:embed="rId7" cstate="email">
            <a:extLst>
              <a:ext uri="{28A0092B-C50C-407E-A947-70E740481C1C}">
                <a14:useLocalDpi xmlns:a14="http://schemas.microsoft.com/office/drawing/2010/main" xmlns=""/>
              </a:ext>
            </a:extLst>
          </a:blip>
          <a:srcRect/>
          <a:stretch>
            <a:fillRect/>
          </a:stretch>
        </p:blipFill>
        <p:spPr>
          <a:xfrm>
            <a:off x="6265069" y="5562600"/>
            <a:ext cx="3214098" cy="1295400"/>
          </a:xfrm>
          <a:prstGeom prst="rect">
            <a:avLst/>
          </a:prstGeom>
        </p:spPr>
      </p:pic>
      <p:pic>
        <p:nvPicPr>
          <p:cNvPr id="19" name="Picture 18" descr="78-PhotoRoom.png-PhotoRoom.png"/>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6441722" y="3093052"/>
            <a:ext cx="1524000" cy="2533569"/>
          </a:xfrm>
          <a:prstGeom prst="rect">
            <a:avLst/>
          </a:prstGeom>
        </p:spPr>
      </p:pic>
      <p:pic>
        <p:nvPicPr>
          <p:cNvPr id="21" name="Picture 20" descr="13bb42352ae1c78e8b95f92665e344c7-PhotoRoom.png-PhotoRoom.png"/>
          <p:cNvPicPr>
            <a:picLocks noChangeAspect="1"/>
          </p:cNvPicPr>
          <p:nvPr/>
        </p:nvPicPr>
        <p:blipFill>
          <a:blip r:embed="rId9" cstate="email">
            <a:extLst>
              <a:ext uri="{28A0092B-C50C-407E-A947-70E740481C1C}">
                <a14:useLocalDpi xmlns:a14="http://schemas.microsoft.com/office/drawing/2010/main" xmlns=""/>
              </a:ext>
            </a:extLst>
          </a:blip>
          <a:srcRect/>
          <a:stretch>
            <a:fillRect/>
          </a:stretch>
        </p:blipFill>
        <p:spPr>
          <a:xfrm>
            <a:off x="4939207" y="1541710"/>
            <a:ext cx="2074788" cy="1673244"/>
          </a:xfrm>
          <a:prstGeom prst="rect">
            <a:avLst/>
          </a:prstGeom>
        </p:spPr>
      </p:pic>
      <p:pic>
        <p:nvPicPr>
          <p:cNvPr id="22" name="Picture 21" descr="Picture315-PhotoRoom.png-PhotoRoom.png"/>
          <p:cNvPicPr>
            <a:picLocks noChangeAspect="1"/>
          </p:cNvPicPr>
          <p:nvPr/>
        </p:nvPicPr>
        <p:blipFill>
          <a:blip r:embed="rId10" cstate="email">
            <a:extLst>
              <a:ext uri="{28A0092B-C50C-407E-A947-70E740481C1C}">
                <a14:useLocalDpi xmlns:a14="http://schemas.microsoft.com/office/drawing/2010/main" xmlns=""/>
              </a:ext>
            </a:extLst>
          </a:blip>
          <a:stretch>
            <a:fillRect/>
          </a:stretch>
        </p:blipFill>
        <p:spPr>
          <a:xfrm>
            <a:off x="2405475" y="1541710"/>
            <a:ext cx="2487994" cy="1290898"/>
          </a:xfrm>
          <a:prstGeom prst="rect">
            <a:avLst/>
          </a:prstGeom>
        </p:spPr>
      </p:pic>
      <p:sp>
        <p:nvSpPr>
          <p:cNvPr id="2" name="Rectangle: Top Corners Rounded 1">
            <a:extLst>
              <a:ext uri="{FF2B5EF4-FFF2-40B4-BE49-F238E27FC236}">
                <a16:creationId xmlns:a16="http://schemas.microsoft.com/office/drawing/2014/main" xmlns="" id="{E561FFD1-98FE-6F8C-6CE1-AD0B67591529}"/>
              </a:ext>
            </a:extLst>
          </p:cNvPr>
          <p:cNvSpPr/>
          <p:nvPr/>
        </p:nvSpPr>
        <p:spPr>
          <a:xfrm>
            <a:off x="169069" y="228600"/>
            <a:ext cx="10208435" cy="914400"/>
          </a:xfrm>
          <a:prstGeom prst="round2SameRect">
            <a:avLst/>
          </a:prstGeom>
          <a:solidFill>
            <a:schemeClr val="accent1">
              <a:alpha val="3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xmlns="" id="{63F02624-D557-F481-01C1-A7214C4E54D8}"/>
              </a:ext>
            </a:extLst>
          </p:cNvPr>
          <p:cNvPicPr>
            <a:picLocks noChangeAspect="1"/>
          </p:cNvPicPr>
          <p:nvPr/>
        </p:nvPicPr>
        <p:blipFill rotWithShape="1">
          <a:blip r:embed="rId11" cstate="email">
            <a:extLst>
              <a:ext uri="{28A0092B-C50C-407E-A947-70E740481C1C}">
                <a14:useLocalDpi xmlns:a14="http://schemas.microsoft.com/office/drawing/2010/main" xmlns=""/>
              </a:ext>
            </a:extLst>
          </a:blip>
          <a:srcRect/>
          <a:stretch/>
        </p:blipFill>
        <p:spPr>
          <a:xfrm>
            <a:off x="2581309" y="2856664"/>
            <a:ext cx="1616511" cy="2172535"/>
          </a:xfrm>
          <a:prstGeom prst="rect">
            <a:avLst/>
          </a:prstGeom>
        </p:spPr>
      </p:pic>
      <p:pic>
        <p:nvPicPr>
          <p:cNvPr id="7" name="Picture 6">
            <a:extLst>
              <a:ext uri="{FF2B5EF4-FFF2-40B4-BE49-F238E27FC236}">
                <a16:creationId xmlns:a16="http://schemas.microsoft.com/office/drawing/2014/main" xmlns="" id="{BDDF66C6-5143-D217-6BC1-5404D7B5DC99}"/>
              </a:ext>
            </a:extLst>
          </p:cNvPr>
          <p:cNvPicPr>
            <a:picLocks noChangeAspect="1"/>
          </p:cNvPicPr>
          <p:nvPr/>
        </p:nvPicPr>
        <p:blipFill>
          <a:blip r:embed="rId12" cstate="email">
            <a:extLst>
              <a:ext uri="{28A0092B-C50C-407E-A947-70E740481C1C}">
                <a14:useLocalDpi xmlns:a14="http://schemas.microsoft.com/office/drawing/2010/main" xmlns=""/>
              </a:ext>
            </a:extLst>
          </a:blip>
          <a:stretch>
            <a:fillRect/>
          </a:stretch>
        </p:blipFill>
        <p:spPr>
          <a:xfrm>
            <a:off x="4678169" y="2934901"/>
            <a:ext cx="1865700" cy="1865700"/>
          </a:xfrm>
          <a:prstGeom prst="rect">
            <a:avLst/>
          </a:prstGeom>
        </p:spPr>
      </p:pic>
      <p:pic>
        <p:nvPicPr>
          <p:cNvPr id="9" name="Picture 8">
            <a:extLst>
              <a:ext uri="{FF2B5EF4-FFF2-40B4-BE49-F238E27FC236}">
                <a16:creationId xmlns:a16="http://schemas.microsoft.com/office/drawing/2014/main" xmlns="" id="{544875F2-C1C2-CAA0-1D37-D66A2228CE72}"/>
              </a:ext>
            </a:extLst>
          </p:cNvPr>
          <p:cNvPicPr>
            <a:picLocks noChangeAspect="1"/>
          </p:cNvPicPr>
          <p:nvPr/>
        </p:nvPicPr>
        <p:blipFill>
          <a:blip r:embed="rId13" cstate="email">
            <a:extLst>
              <a:ext uri="{28A0092B-C50C-407E-A947-70E740481C1C}">
                <a14:useLocalDpi xmlns:a14="http://schemas.microsoft.com/office/drawing/2010/main" xmlns=""/>
              </a:ext>
            </a:extLst>
          </a:blip>
          <a:stretch>
            <a:fillRect/>
          </a:stretch>
        </p:blipFill>
        <p:spPr>
          <a:xfrm>
            <a:off x="8189778" y="3251215"/>
            <a:ext cx="1885455" cy="23818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5752" y="304800"/>
            <a:ext cx="8523808" cy="830997"/>
          </a:xfrm>
          <a:prstGeom prst="rect">
            <a:avLst/>
          </a:prstGeom>
          <a:noFill/>
        </p:spPr>
        <p:txBody>
          <a:bodyPr wrap="none" lIns="91440" tIns="45720" rIns="91440" bIns="45720">
            <a:spAutoFit/>
          </a:bodyPr>
          <a:lstStyle/>
          <a:p>
            <a:pPr algn="ctr"/>
            <a:r>
              <a:rPr lang="en-US" sz="4800" b="1" dirty="0">
                <a:ln w="17780" cmpd="sng">
                  <a:solidFill>
                    <a:srgbClr val="FFFFFF"/>
                  </a:solidFill>
                  <a:prstDash val="solid"/>
                  <a:miter lim="800000"/>
                </a:ln>
                <a:solidFill>
                  <a:srgbClr val="7030A0"/>
                </a:solidFill>
                <a:effectLst>
                  <a:outerShdw blurRad="50800" algn="tl" rotWithShape="0">
                    <a:srgbClr val="000000"/>
                  </a:outerShdw>
                </a:effectLst>
              </a:rPr>
              <a:t>Orion Trade LLC Wood </a:t>
            </a:r>
            <a:r>
              <a:rPr lang="en-US" sz="4800" b="1" cap="none" spc="0" dirty="0">
                <a:ln w="17780" cmpd="sng">
                  <a:solidFill>
                    <a:srgbClr val="FFFFFF"/>
                  </a:solidFill>
                  <a:prstDash val="solid"/>
                  <a:miter lim="800000"/>
                </a:ln>
                <a:solidFill>
                  <a:srgbClr val="7030A0"/>
                </a:solidFill>
                <a:effectLst>
                  <a:outerShdw blurRad="50800" algn="tl" rotWithShape="0">
                    <a:srgbClr val="000000"/>
                  </a:outerShdw>
                </a:effectLst>
              </a:rPr>
              <a:t>Collection</a:t>
            </a:r>
          </a:p>
        </p:txBody>
      </p:sp>
      <p:pic>
        <p:nvPicPr>
          <p:cNvPr id="4" name="Picture 3" descr="IMG-20230621-WA0098.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a:xfrm>
            <a:off x="9236869" y="2057400"/>
            <a:ext cx="1312069" cy="1034568"/>
          </a:xfrm>
          <a:prstGeom prst="rect">
            <a:avLst/>
          </a:prstGeom>
        </p:spPr>
      </p:pic>
      <p:pic>
        <p:nvPicPr>
          <p:cNvPr id="5" name="Picture 4" descr="21-PhotoRoom.png-PhotoRoom.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6646069" y="3108960"/>
            <a:ext cx="914400" cy="2011680"/>
          </a:xfrm>
          <a:prstGeom prst="rect">
            <a:avLst/>
          </a:prstGeom>
        </p:spPr>
      </p:pic>
      <p:pic>
        <p:nvPicPr>
          <p:cNvPr id="6" name="Picture 5" descr="23-PhotoRoom.png-PhotoRoom (1).pn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5198268" y="3276600"/>
            <a:ext cx="1325217" cy="1905000"/>
          </a:xfrm>
          <a:prstGeom prst="rect">
            <a:avLst/>
          </a:prstGeom>
        </p:spPr>
      </p:pic>
      <p:pic>
        <p:nvPicPr>
          <p:cNvPr id="7" name="Picture 6" descr="58-PhotoRoom.png-PhotoRoom.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9605963" y="3505200"/>
            <a:ext cx="942975" cy="1676400"/>
          </a:xfrm>
          <a:prstGeom prst="rect">
            <a:avLst/>
          </a:prstGeom>
        </p:spPr>
      </p:pic>
      <p:pic>
        <p:nvPicPr>
          <p:cNvPr id="8" name="Picture 7" descr="19-PhotoRoom.png-PhotoRoom.pn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169069" y="5334000"/>
            <a:ext cx="2046659" cy="1219200"/>
          </a:xfrm>
          <a:prstGeom prst="rect">
            <a:avLst/>
          </a:prstGeom>
        </p:spPr>
      </p:pic>
      <p:pic>
        <p:nvPicPr>
          <p:cNvPr id="9" name="Picture 8" descr="25-PhotoRoom.png-PhotoRoom (1).png"/>
          <p:cNvPicPr>
            <a:picLocks noChangeAspect="1"/>
          </p:cNvPicPr>
          <p:nvPr/>
        </p:nvPicPr>
        <p:blipFill>
          <a:blip r:embed="rId7" cstate="email">
            <a:extLst>
              <a:ext uri="{28A0092B-C50C-407E-A947-70E740481C1C}">
                <a14:useLocalDpi xmlns:a14="http://schemas.microsoft.com/office/drawing/2010/main" xmlns=""/>
              </a:ext>
            </a:extLst>
          </a:blip>
          <a:srcRect/>
          <a:stretch>
            <a:fillRect/>
          </a:stretch>
        </p:blipFill>
        <p:spPr>
          <a:xfrm>
            <a:off x="2378869" y="3276600"/>
            <a:ext cx="2819399" cy="1409700"/>
          </a:xfrm>
          <a:prstGeom prst="rect">
            <a:avLst/>
          </a:prstGeom>
        </p:spPr>
      </p:pic>
      <p:pic>
        <p:nvPicPr>
          <p:cNvPr id="10" name="Picture 9" descr="29-PhotoRoom.png-PhotoRoom.png"/>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7560469" y="3581400"/>
            <a:ext cx="2120348" cy="1524000"/>
          </a:xfrm>
          <a:prstGeom prst="rect">
            <a:avLst/>
          </a:prstGeom>
        </p:spPr>
      </p:pic>
      <p:pic>
        <p:nvPicPr>
          <p:cNvPr id="11" name="Picture 10" descr="30-PhotoRoom.png-PhotoRoom.png"/>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6252730" y="5118219"/>
            <a:ext cx="2145939" cy="1739781"/>
          </a:xfrm>
          <a:prstGeom prst="rect">
            <a:avLst/>
          </a:prstGeom>
        </p:spPr>
      </p:pic>
      <p:pic>
        <p:nvPicPr>
          <p:cNvPr id="12" name="Picture 11" descr="31-PhotoRoom.png-PhotoRoom.png"/>
          <p:cNvPicPr>
            <a:picLocks noChangeAspect="1"/>
          </p:cNvPicPr>
          <p:nvPr/>
        </p:nvPicPr>
        <p:blipFill>
          <a:blip r:embed="rId10" cstate="email">
            <a:extLst>
              <a:ext uri="{28A0092B-C50C-407E-A947-70E740481C1C}">
                <a14:useLocalDpi xmlns:a14="http://schemas.microsoft.com/office/drawing/2010/main" xmlns=""/>
              </a:ext>
            </a:extLst>
          </a:blip>
          <a:srcRect/>
          <a:stretch>
            <a:fillRect/>
          </a:stretch>
        </p:blipFill>
        <p:spPr>
          <a:xfrm>
            <a:off x="3750469" y="1600200"/>
            <a:ext cx="1752600" cy="1577340"/>
          </a:xfrm>
          <a:prstGeom prst="rect">
            <a:avLst/>
          </a:prstGeom>
        </p:spPr>
      </p:pic>
      <p:pic>
        <p:nvPicPr>
          <p:cNvPr id="13" name="Picture 12" descr="33-PhotoRoom.png-PhotoRoom.png"/>
          <p:cNvPicPr>
            <a:picLocks noChangeAspect="1"/>
          </p:cNvPicPr>
          <p:nvPr/>
        </p:nvPicPr>
        <p:blipFill>
          <a:blip r:embed="rId11" cstate="email">
            <a:extLst>
              <a:ext uri="{28A0092B-C50C-407E-A947-70E740481C1C}">
                <a14:useLocalDpi xmlns:a14="http://schemas.microsoft.com/office/drawing/2010/main" xmlns=""/>
              </a:ext>
            </a:extLst>
          </a:blip>
          <a:srcRect/>
          <a:stretch>
            <a:fillRect/>
          </a:stretch>
        </p:blipFill>
        <p:spPr>
          <a:xfrm>
            <a:off x="7941469" y="1524000"/>
            <a:ext cx="1371600" cy="1735355"/>
          </a:xfrm>
          <a:prstGeom prst="rect">
            <a:avLst/>
          </a:prstGeom>
        </p:spPr>
      </p:pic>
      <p:pic>
        <p:nvPicPr>
          <p:cNvPr id="14" name="Picture 13" descr="36-PhotoRoom.png-PhotoRoom.png"/>
          <p:cNvPicPr>
            <a:picLocks noChangeAspect="1"/>
          </p:cNvPicPr>
          <p:nvPr/>
        </p:nvPicPr>
        <p:blipFill>
          <a:blip r:embed="rId12" cstate="email">
            <a:extLst>
              <a:ext uri="{28A0092B-C50C-407E-A947-70E740481C1C}">
                <a14:useLocalDpi xmlns:a14="http://schemas.microsoft.com/office/drawing/2010/main" xmlns=""/>
              </a:ext>
            </a:extLst>
          </a:blip>
          <a:srcRect/>
          <a:stretch>
            <a:fillRect/>
          </a:stretch>
        </p:blipFill>
        <p:spPr>
          <a:xfrm>
            <a:off x="5579269" y="1447800"/>
            <a:ext cx="1443195" cy="1720292"/>
          </a:xfrm>
          <a:prstGeom prst="rect">
            <a:avLst/>
          </a:prstGeom>
        </p:spPr>
      </p:pic>
      <p:pic>
        <p:nvPicPr>
          <p:cNvPr id="15" name="Picture 14" descr="37-PhotoRoom.png-PhotoRoom.png"/>
          <p:cNvPicPr>
            <a:picLocks noChangeAspect="1"/>
          </p:cNvPicPr>
          <p:nvPr/>
        </p:nvPicPr>
        <p:blipFill>
          <a:blip r:embed="rId13" cstate="email">
            <a:extLst>
              <a:ext uri="{28A0092B-C50C-407E-A947-70E740481C1C}">
                <a14:useLocalDpi xmlns:a14="http://schemas.microsoft.com/office/drawing/2010/main" xmlns=""/>
              </a:ext>
            </a:extLst>
          </a:blip>
          <a:srcRect/>
          <a:stretch>
            <a:fillRect/>
          </a:stretch>
        </p:blipFill>
        <p:spPr>
          <a:xfrm>
            <a:off x="7027069" y="1676400"/>
            <a:ext cx="1094014" cy="1392382"/>
          </a:xfrm>
          <a:prstGeom prst="rect">
            <a:avLst/>
          </a:prstGeom>
        </p:spPr>
      </p:pic>
      <p:pic>
        <p:nvPicPr>
          <p:cNvPr id="16" name="Picture 15" descr="38-PhotoRoom.png-PhotoRoom.png"/>
          <p:cNvPicPr>
            <a:picLocks noChangeAspect="1"/>
          </p:cNvPicPr>
          <p:nvPr/>
        </p:nvPicPr>
        <p:blipFill>
          <a:blip r:embed="rId14" cstate="email">
            <a:extLst>
              <a:ext uri="{28A0092B-C50C-407E-A947-70E740481C1C}">
                <a14:useLocalDpi xmlns:a14="http://schemas.microsoft.com/office/drawing/2010/main" xmlns=""/>
              </a:ext>
            </a:extLst>
          </a:blip>
          <a:srcRect/>
          <a:stretch>
            <a:fillRect/>
          </a:stretch>
        </p:blipFill>
        <p:spPr>
          <a:xfrm>
            <a:off x="16669" y="1371600"/>
            <a:ext cx="3811126" cy="1828800"/>
          </a:xfrm>
          <a:prstGeom prst="rect">
            <a:avLst/>
          </a:prstGeom>
        </p:spPr>
      </p:pic>
      <p:pic>
        <p:nvPicPr>
          <p:cNvPr id="17" name="Picture 16" descr="40-PhotoRoom.png-PhotoRoom.png"/>
          <p:cNvPicPr>
            <a:picLocks noChangeAspect="1"/>
          </p:cNvPicPr>
          <p:nvPr/>
        </p:nvPicPr>
        <p:blipFill>
          <a:blip r:embed="rId15" cstate="email">
            <a:extLst>
              <a:ext uri="{28A0092B-C50C-407E-A947-70E740481C1C}">
                <a14:useLocalDpi xmlns:a14="http://schemas.microsoft.com/office/drawing/2010/main" xmlns=""/>
              </a:ext>
            </a:extLst>
          </a:blip>
          <a:srcRect/>
          <a:stretch>
            <a:fillRect/>
          </a:stretch>
        </p:blipFill>
        <p:spPr>
          <a:xfrm rot="16200000">
            <a:off x="-95563" y="3541232"/>
            <a:ext cx="1524000" cy="994736"/>
          </a:xfrm>
          <a:prstGeom prst="rect">
            <a:avLst/>
          </a:prstGeom>
        </p:spPr>
      </p:pic>
      <p:pic>
        <p:nvPicPr>
          <p:cNvPr id="18" name="Picture 17" descr="42-PhotoRoom.png-PhotoRoom.png"/>
          <p:cNvPicPr>
            <a:picLocks noChangeAspect="1"/>
          </p:cNvPicPr>
          <p:nvPr/>
        </p:nvPicPr>
        <p:blipFill>
          <a:blip r:embed="rId16" cstate="email">
            <a:extLst>
              <a:ext uri="{28A0092B-C50C-407E-A947-70E740481C1C}">
                <a14:useLocalDpi xmlns:a14="http://schemas.microsoft.com/office/drawing/2010/main" xmlns=""/>
              </a:ext>
            </a:extLst>
          </a:blip>
          <a:stretch>
            <a:fillRect/>
          </a:stretch>
        </p:blipFill>
        <p:spPr>
          <a:xfrm>
            <a:off x="1159669" y="3276600"/>
            <a:ext cx="1084310" cy="1676400"/>
          </a:xfrm>
          <a:prstGeom prst="rect">
            <a:avLst/>
          </a:prstGeom>
        </p:spPr>
      </p:pic>
      <p:pic>
        <p:nvPicPr>
          <p:cNvPr id="19" name="Picture 18" descr="43-PhotoRoom.png-PhotoRoom.png"/>
          <p:cNvPicPr>
            <a:picLocks noChangeAspect="1"/>
          </p:cNvPicPr>
          <p:nvPr/>
        </p:nvPicPr>
        <p:blipFill>
          <a:blip r:embed="rId17" cstate="email">
            <a:extLst>
              <a:ext uri="{28A0092B-C50C-407E-A947-70E740481C1C}">
                <a14:useLocalDpi xmlns:a14="http://schemas.microsoft.com/office/drawing/2010/main" xmlns=""/>
              </a:ext>
            </a:extLst>
          </a:blip>
          <a:stretch>
            <a:fillRect/>
          </a:stretch>
        </p:blipFill>
        <p:spPr>
          <a:xfrm>
            <a:off x="4207669" y="5120466"/>
            <a:ext cx="1831603" cy="1585134"/>
          </a:xfrm>
          <a:prstGeom prst="rect">
            <a:avLst/>
          </a:prstGeom>
        </p:spPr>
      </p:pic>
      <p:pic>
        <p:nvPicPr>
          <p:cNvPr id="20" name="Picture 19" descr="46-PhotoRoom.png-PhotoRoom.png"/>
          <p:cNvPicPr>
            <a:picLocks noChangeAspect="1"/>
          </p:cNvPicPr>
          <p:nvPr/>
        </p:nvPicPr>
        <p:blipFill rotWithShape="1">
          <a:blip r:embed="rId18" cstate="email">
            <a:extLst>
              <a:ext uri="{28A0092B-C50C-407E-A947-70E740481C1C}">
                <a14:useLocalDpi xmlns:a14="http://schemas.microsoft.com/office/drawing/2010/main" xmlns=""/>
              </a:ext>
            </a:extLst>
          </a:blip>
          <a:srcRect t="-3419"/>
          <a:stretch/>
        </p:blipFill>
        <p:spPr>
          <a:xfrm>
            <a:off x="2289713" y="5261559"/>
            <a:ext cx="1831603" cy="1460931"/>
          </a:xfrm>
          <a:prstGeom prst="rect">
            <a:avLst/>
          </a:prstGeom>
        </p:spPr>
      </p:pic>
      <p:pic>
        <p:nvPicPr>
          <p:cNvPr id="21" name="Picture 20" descr="86-PhotoRoom.png-PhotoRoom.png"/>
          <p:cNvPicPr>
            <a:picLocks noChangeAspect="1"/>
          </p:cNvPicPr>
          <p:nvPr/>
        </p:nvPicPr>
        <p:blipFill>
          <a:blip r:embed="rId19" cstate="email">
            <a:extLst>
              <a:ext uri="{28A0092B-C50C-407E-A947-70E740481C1C}">
                <a14:useLocalDpi xmlns:a14="http://schemas.microsoft.com/office/drawing/2010/main" xmlns=""/>
              </a:ext>
            </a:extLst>
          </a:blip>
          <a:stretch>
            <a:fillRect/>
          </a:stretch>
        </p:blipFill>
        <p:spPr>
          <a:xfrm>
            <a:off x="8398375" y="5265617"/>
            <a:ext cx="2150563" cy="1592383"/>
          </a:xfrm>
          <a:prstGeom prst="rect">
            <a:avLst/>
          </a:prstGeom>
        </p:spPr>
      </p:pic>
      <p:sp>
        <p:nvSpPr>
          <p:cNvPr id="3" name="Rectangle: Top Corners Rounded 2">
            <a:extLst>
              <a:ext uri="{FF2B5EF4-FFF2-40B4-BE49-F238E27FC236}">
                <a16:creationId xmlns:a16="http://schemas.microsoft.com/office/drawing/2014/main" xmlns="" id="{70ADF881-E651-3D49-AD81-77D5273D3823}"/>
              </a:ext>
            </a:extLst>
          </p:cNvPr>
          <p:cNvSpPr/>
          <p:nvPr/>
        </p:nvSpPr>
        <p:spPr>
          <a:xfrm>
            <a:off x="397669" y="304800"/>
            <a:ext cx="9419034" cy="914400"/>
          </a:xfrm>
          <a:prstGeom prst="round2SameRect">
            <a:avLst/>
          </a:prstGeom>
          <a:solidFill>
            <a:schemeClr val="accent1">
              <a:alpha val="3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648" y="228600"/>
            <a:ext cx="919392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solidFill>
                  <a:srgbClr val="7030A0"/>
                </a:solidFill>
                <a:effectLst>
                  <a:outerShdw blurRad="50800" algn="tl" rotWithShape="0">
                    <a:srgbClr val="000000"/>
                  </a:outerShdw>
                </a:effectLst>
              </a:rPr>
              <a:t>Orion Trade LLC Vase </a:t>
            </a:r>
            <a:r>
              <a:rPr lang="en-US" sz="5400" b="1" cap="none" spc="0" dirty="0">
                <a:ln w="17780" cmpd="sng">
                  <a:solidFill>
                    <a:srgbClr val="FFFFFF"/>
                  </a:solidFill>
                  <a:prstDash val="solid"/>
                  <a:miter lim="800000"/>
                </a:ln>
                <a:solidFill>
                  <a:srgbClr val="7030A0"/>
                </a:solidFill>
                <a:effectLst>
                  <a:outerShdw blurRad="50800" algn="tl" rotWithShape="0">
                    <a:srgbClr val="000000"/>
                  </a:outerShdw>
                </a:effectLst>
              </a:rPr>
              <a:t>Collection</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6874669" y="1600200"/>
            <a:ext cx="1628423" cy="2590800"/>
          </a:xfrm>
          <a:prstGeom prst="rect">
            <a:avLst/>
          </a:prstGeom>
        </p:spPr>
      </p:pic>
      <p:pic>
        <p:nvPicPr>
          <p:cNvPr id="11" name="Picture 4" descr="https://i.pinimg.com/564x/6c/0f/89/6c0f894194ff5d1faa0e7f8252acfb6f.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826669" y="1676400"/>
            <a:ext cx="1219200" cy="2516216"/>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https://i.pinimg.com/564x/3e/47/d8/3e47d8b82b9a9f74e5d78975971b458a.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45269" y="1524000"/>
            <a:ext cx="1389413" cy="27432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https://i.pinimg.com/564x/c7/de/23/c7de23b1d4e85664ec8ceec123c0d847.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8530827" y="1600201"/>
            <a:ext cx="1581691" cy="26670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descr="Picture6-PhotoRoom.png-PhotoRoom.pn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1997869" y="4191000"/>
            <a:ext cx="990600" cy="2667000"/>
          </a:xfrm>
          <a:prstGeom prst="rect">
            <a:avLst/>
          </a:prstGeom>
        </p:spPr>
      </p:pic>
      <p:pic>
        <p:nvPicPr>
          <p:cNvPr id="10" name="Picture 9" descr="Picture7-PhotoRoom.png-PhotoRoom.png"/>
          <p:cNvPicPr>
            <a:picLocks noChangeAspect="1"/>
          </p:cNvPicPr>
          <p:nvPr/>
        </p:nvPicPr>
        <p:blipFill>
          <a:blip r:embed="rId7" cstate="email">
            <a:extLst>
              <a:ext uri="{28A0092B-C50C-407E-A947-70E740481C1C}">
                <a14:useLocalDpi xmlns:a14="http://schemas.microsoft.com/office/drawing/2010/main" xmlns=""/>
              </a:ext>
            </a:extLst>
          </a:blip>
          <a:srcRect/>
          <a:stretch>
            <a:fillRect/>
          </a:stretch>
        </p:blipFill>
        <p:spPr>
          <a:xfrm>
            <a:off x="4512469" y="4572000"/>
            <a:ext cx="1573127" cy="1981200"/>
          </a:xfrm>
          <a:prstGeom prst="rect">
            <a:avLst/>
          </a:prstGeom>
        </p:spPr>
      </p:pic>
      <p:pic>
        <p:nvPicPr>
          <p:cNvPr id="12" name="Picture 11" descr="Picture1-PhotoRoom.png-PhotoRoom (2).png"/>
          <p:cNvPicPr>
            <a:picLocks noChangeAspect="1"/>
          </p:cNvPicPr>
          <p:nvPr/>
        </p:nvPicPr>
        <p:blipFill>
          <a:blip r:embed="rId8" cstate="email">
            <a:extLst>
              <a:ext uri="{28A0092B-C50C-407E-A947-70E740481C1C}">
                <a14:useLocalDpi xmlns:a14="http://schemas.microsoft.com/office/drawing/2010/main" xmlns=""/>
              </a:ext>
            </a:extLst>
          </a:blip>
          <a:srcRect/>
          <a:stretch>
            <a:fillRect/>
          </a:stretch>
        </p:blipFill>
        <p:spPr>
          <a:xfrm>
            <a:off x="6112669" y="4191000"/>
            <a:ext cx="1143000" cy="2286000"/>
          </a:xfrm>
          <a:prstGeom prst="rect">
            <a:avLst/>
          </a:prstGeom>
        </p:spPr>
      </p:pic>
      <p:pic>
        <p:nvPicPr>
          <p:cNvPr id="17" name="Picture 16" descr="Picture2-PhotoRoom.png-PhotoRoom (1).png"/>
          <p:cNvPicPr>
            <a:picLocks noChangeAspect="1"/>
          </p:cNvPicPr>
          <p:nvPr/>
        </p:nvPicPr>
        <p:blipFill>
          <a:blip r:embed="rId9" cstate="email">
            <a:extLst>
              <a:ext uri="{28A0092B-C50C-407E-A947-70E740481C1C}">
                <a14:useLocalDpi xmlns:a14="http://schemas.microsoft.com/office/drawing/2010/main" xmlns=""/>
              </a:ext>
            </a:extLst>
          </a:blip>
          <a:srcRect/>
          <a:stretch>
            <a:fillRect/>
          </a:stretch>
        </p:blipFill>
        <p:spPr>
          <a:xfrm>
            <a:off x="7560469" y="4419600"/>
            <a:ext cx="1577462" cy="2322426"/>
          </a:xfrm>
          <a:prstGeom prst="rect">
            <a:avLst/>
          </a:prstGeom>
        </p:spPr>
      </p:pic>
      <p:pic>
        <p:nvPicPr>
          <p:cNvPr id="18438" name="Picture 6" descr="https://i.pinimg.com/564x/c4/ce/97/c4ce979427da232f17a0e821fd70221a.jpg"/>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2912269" y="4343400"/>
            <a:ext cx="1674845" cy="2514600"/>
          </a:xfrm>
          <a:prstGeom prst="rect">
            <a:avLst/>
          </a:prstGeom>
          <a:noFill/>
        </p:spPr>
      </p:pic>
      <p:sp>
        <p:nvSpPr>
          <p:cNvPr id="15362" name="AutoShape 2" descr="https://i0.wp.com/myaashis.com/wp-content/uploads/2022/11/Light-Luxury-Golden-Flower-Vase-Metal-Flower-Arrangement-Vases-Home-Living-Room-Dinning-Room-Desktop-Decorations_1e838365-e9a6-4c45-9e46-151fcd5a97ea.jpg?w=600&amp;ssl=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https://i0.wp.com/myaashis.com/wp-content/uploads/2022/11/Light-Luxury-Golden-Flower-Vase-Metal-Flower-Arrangement-Vases-Home-Living-Room-Dinning-Room-Desktop-Decorations_1e838365-e9a6-4c45-9e46-151fcd5a97ea.jpg?w=600&amp;ssl=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2" descr="Buy Hex Shape Metal Wire Glass Tube Vase-Golden Online in India at Best  Price - Modern Flower Vase - Home Decor - Furniture - Wooden Street Produ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AutoShape 4" descr="Buy Hex Shape Metal Wire Glass Tube Vase-Golden Online in India at Best  Price - Modern Flower Vase - Home Decor - Furniture - Wooden Street Produ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Buy Hex Shape Metal Wire Glass Tube Vase-Golden Online in India at Best  Price - Modern Flower Vase - Home Decor - Furniture - Wooden Street Produ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72" name="Picture 12" descr="GW054 Geometric Vase – Gold Medium – Just Rent It! Malaysia"/>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1921669" y="1676400"/>
            <a:ext cx="1860884" cy="2209800"/>
          </a:xfrm>
          <a:prstGeom prst="rect">
            <a:avLst/>
          </a:prstGeom>
          <a:noFill/>
        </p:spPr>
      </p:pic>
      <p:pic>
        <p:nvPicPr>
          <p:cNvPr id="15376" name="Picture 16" descr="Metal, 24&quot; Honeycomb Vase, Gold"/>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321469" y="4419600"/>
            <a:ext cx="1676400" cy="2264229"/>
          </a:xfrm>
          <a:prstGeom prst="rect">
            <a:avLst/>
          </a:prstGeom>
          <a:noFill/>
        </p:spPr>
      </p:pic>
      <p:pic>
        <p:nvPicPr>
          <p:cNvPr id="15380" name="Picture 20" descr="Fermob Ios Bud vase - orangey-red | Made In Design UK"/>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8963978" y="4572000"/>
            <a:ext cx="1584960" cy="1981200"/>
          </a:xfrm>
          <a:prstGeom prst="rect">
            <a:avLst/>
          </a:prstGeom>
          <a:noFill/>
        </p:spPr>
      </p:pic>
      <p:sp>
        <p:nvSpPr>
          <p:cNvPr id="15382" name="AutoShape 22" descr="Anna New York Dual Bud Vase in Marble &amp; Gold Metal | DUA-BVOS-37B |  Borshei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84" name="AutoShape 24" descr="Anna New York Dual Bud Vase in Marble &amp; Gold Metal | DUA-BVOS-37B |  Borshei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86" name="AutoShape 26" descr="Anna New York Dual Bud Vase in Marble &amp; Gold Metal | DUA-BVOS-37B |  Borshei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88" name="AutoShape 28" descr="Anna New York Dual Bud Vase in Marble &amp; Gold Metal | DUA-BVOS-37B |  Borshei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90" name="AutoShape 30" descr="Anna New York Dual Bud Vase in Marble &amp; Gold Metal | DUA-BVOS-37B |  Borshei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92" name="AutoShape 32" descr="Anna New York Dual Bud Vase in Marble &amp; Gold Metal | DUA-BVOS-37B |  Borshei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94" name="AutoShape 34" descr="Anna New York Dual Bud Vase in Marble &amp; Gold Metal | DUA-BVOS-37B |  Borshei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96" name="Picture 36" descr="Gold and White Bud Vase with Narrow Opening – Vivience"/>
          <p:cNvPicPr>
            <a:picLocks noChangeAspect="1" noChangeArrowheads="1"/>
          </p:cNvPicPr>
          <p:nvPr/>
        </p:nvPicPr>
        <p:blipFill>
          <a:blip r:embed="rId14" cstate="email">
            <a:extLst>
              <a:ext uri="{28A0092B-C50C-407E-A947-70E740481C1C}">
                <a14:useLocalDpi xmlns:a14="http://schemas.microsoft.com/office/drawing/2010/main" xmlns=""/>
              </a:ext>
            </a:extLst>
          </a:blip>
          <a:srcRect/>
          <a:stretch>
            <a:fillRect/>
          </a:stretch>
        </p:blipFill>
        <p:spPr bwMode="auto">
          <a:xfrm>
            <a:off x="5274469" y="1752600"/>
            <a:ext cx="1574800" cy="2362200"/>
          </a:xfrm>
          <a:prstGeom prst="rect">
            <a:avLst/>
          </a:prstGeom>
          <a:noFill/>
        </p:spPr>
      </p:pic>
      <p:sp>
        <p:nvSpPr>
          <p:cNvPr id="5" name="Rectangle: Top Corners Rounded 4">
            <a:extLst>
              <a:ext uri="{FF2B5EF4-FFF2-40B4-BE49-F238E27FC236}">
                <a16:creationId xmlns:a16="http://schemas.microsoft.com/office/drawing/2014/main" xmlns="" id="{328113D6-F605-2F17-598A-13DD30DF17B0}"/>
              </a:ext>
            </a:extLst>
          </p:cNvPr>
          <p:cNvSpPr/>
          <p:nvPr/>
        </p:nvSpPr>
        <p:spPr>
          <a:xfrm>
            <a:off x="397669" y="228600"/>
            <a:ext cx="9847277" cy="914400"/>
          </a:xfrm>
          <a:prstGeom prst="round2SameRect">
            <a:avLst/>
          </a:prstGeom>
          <a:solidFill>
            <a:schemeClr val="accent1">
              <a:alpha val="3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ctangular Galvanized Garden Planters, Size: 13 X 8 X 9 Inch"/>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8648195" y="3951854"/>
            <a:ext cx="1608658" cy="1370015"/>
          </a:xfrm>
          <a:prstGeom prst="rect">
            <a:avLst/>
          </a:prstGeom>
          <a:noFill/>
        </p:spPr>
      </p:pic>
      <p:pic>
        <p:nvPicPr>
          <p:cNvPr id="3" name="Picture 2" descr="WhatsApp Image 2023-11-23 at 6.26.02 PM (1).jpe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6021059" y="4103696"/>
            <a:ext cx="2268378" cy="1218173"/>
          </a:xfrm>
          <a:prstGeom prst="rect">
            <a:avLst/>
          </a:prstGeom>
        </p:spPr>
      </p:pic>
      <p:pic>
        <p:nvPicPr>
          <p:cNvPr id="12290" name="Picture 2" descr="https://i.pinimg.com/564x/a4/0c/8d/a40c8d6d170c80ba81bd2ce19b757f95.jp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347267" y="1416334"/>
            <a:ext cx="1885093" cy="2110179"/>
          </a:xfrm>
          <a:prstGeom prst="rect">
            <a:avLst/>
          </a:prstGeom>
          <a:noFill/>
        </p:spPr>
      </p:pic>
      <p:pic>
        <p:nvPicPr>
          <p:cNvPr id="12292" name="Picture 4" descr="https://i.pinimg.com/564x/a2/04/43/a204433264503654792df99c0e1aa436.jpg"/>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4106481" y="1394683"/>
            <a:ext cx="1323320" cy="2008918"/>
          </a:xfrm>
          <a:prstGeom prst="rect">
            <a:avLst/>
          </a:prstGeom>
          <a:noFill/>
        </p:spPr>
      </p:pic>
      <p:pic>
        <p:nvPicPr>
          <p:cNvPr id="12294" name="Picture 6" descr="https://i.pinimg.com/564x/0e/91/a3/0e91a3ddc651b91d2f6897323b7ccaff.jpg"/>
          <p:cNvPicPr>
            <a:picLocks noChangeAspect="1" noChangeArrowheads="1"/>
          </p:cNvPicPr>
          <p:nvPr/>
        </p:nvPicPr>
        <p:blipFill rotWithShape="1">
          <a:blip r:embed="rId6" cstate="email">
            <a:extLst>
              <a:ext uri="{28A0092B-C50C-407E-A947-70E740481C1C}">
                <a14:useLocalDpi xmlns:a14="http://schemas.microsoft.com/office/drawing/2010/main" xmlns=""/>
              </a:ext>
            </a:extLst>
          </a:blip>
          <a:srcRect/>
          <a:stretch/>
        </p:blipFill>
        <p:spPr bwMode="auto">
          <a:xfrm>
            <a:off x="2192036" y="1436994"/>
            <a:ext cx="1996334" cy="2277070"/>
          </a:xfrm>
          <a:prstGeom prst="rect">
            <a:avLst/>
          </a:prstGeom>
          <a:noFill/>
        </p:spPr>
      </p:pic>
      <p:sp>
        <p:nvSpPr>
          <p:cNvPr id="4" name="Rectangle 3">
            <a:extLst>
              <a:ext uri="{FF2B5EF4-FFF2-40B4-BE49-F238E27FC236}">
                <a16:creationId xmlns:a16="http://schemas.microsoft.com/office/drawing/2014/main" xmlns="" id="{0FCFBE32-0533-A06A-305E-FD2606AEC85B}"/>
              </a:ext>
            </a:extLst>
          </p:cNvPr>
          <p:cNvSpPr/>
          <p:nvPr/>
        </p:nvSpPr>
        <p:spPr>
          <a:xfrm>
            <a:off x="1878214" y="108682"/>
            <a:ext cx="6711901" cy="646331"/>
          </a:xfrm>
          <a:prstGeom prst="rect">
            <a:avLst/>
          </a:prstGeom>
          <a:noFill/>
        </p:spPr>
        <p:txBody>
          <a:bodyPr wrap="none" lIns="91440" tIns="45720" rIns="91440" bIns="45720">
            <a:spAutoFit/>
          </a:bodyPr>
          <a:lstStyle/>
          <a:p>
            <a:pPr algn="ctr"/>
            <a:r>
              <a:rPr lang="en-US" sz="3600" b="1" dirty="0">
                <a:ln w="17780" cmpd="sng">
                  <a:solidFill>
                    <a:srgbClr val="FFFFFF"/>
                  </a:solidFill>
                  <a:prstDash val="solid"/>
                  <a:miter lim="800000"/>
                </a:ln>
                <a:solidFill>
                  <a:srgbClr val="7030A0"/>
                </a:solidFill>
                <a:effectLst>
                  <a:outerShdw blurRad="50800" algn="tl" rotWithShape="0">
                    <a:srgbClr val="000000"/>
                  </a:outerShdw>
                </a:effectLst>
              </a:rPr>
              <a:t>Orion Trade LLC Garden </a:t>
            </a:r>
            <a:r>
              <a:rPr lang="en-US" sz="3600" b="1" cap="none" spc="0" dirty="0">
                <a:ln w="17780" cmpd="sng">
                  <a:solidFill>
                    <a:srgbClr val="FFFFFF"/>
                  </a:solidFill>
                  <a:prstDash val="solid"/>
                  <a:miter lim="800000"/>
                </a:ln>
                <a:solidFill>
                  <a:srgbClr val="7030A0"/>
                </a:solidFill>
                <a:effectLst>
                  <a:outerShdw blurRad="50800" algn="tl" rotWithShape="0">
                    <a:srgbClr val="000000"/>
                  </a:outerShdw>
                </a:effectLst>
              </a:rPr>
              <a:t>Collection</a:t>
            </a:r>
          </a:p>
        </p:txBody>
      </p:sp>
      <p:pic>
        <p:nvPicPr>
          <p:cNvPr id="6" name="Picture 5">
            <a:extLst>
              <a:ext uri="{FF2B5EF4-FFF2-40B4-BE49-F238E27FC236}">
                <a16:creationId xmlns:a16="http://schemas.microsoft.com/office/drawing/2014/main" xmlns="" id="{765DFA54-C78D-68EE-906C-A0E962C15347}"/>
              </a:ext>
            </a:extLst>
          </p:cNvPr>
          <p:cNvPicPr>
            <a:picLocks noChangeAspect="1"/>
          </p:cNvPicPr>
          <p:nvPr/>
        </p:nvPicPr>
        <p:blipFill rotWithShape="1">
          <a:blip r:embed="rId7" cstate="email">
            <a:extLst>
              <a:ext uri="{28A0092B-C50C-407E-A947-70E740481C1C}">
                <a14:useLocalDpi xmlns:a14="http://schemas.microsoft.com/office/drawing/2010/main" xmlns=""/>
              </a:ext>
            </a:extLst>
          </a:blip>
          <a:srcRect/>
          <a:stretch/>
        </p:blipFill>
        <p:spPr>
          <a:xfrm>
            <a:off x="5733177" y="1426853"/>
            <a:ext cx="1506269" cy="2303705"/>
          </a:xfrm>
          <a:prstGeom prst="rect">
            <a:avLst/>
          </a:prstGeom>
        </p:spPr>
      </p:pic>
      <p:pic>
        <p:nvPicPr>
          <p:cNvPr id="8" name="Picture 7">
            <a:extLst>
              <a:ext uri="{FF2B5EF4-FFF2-40B4-BE49-F238E27FC236}">
                <a16:creationId xmlns:a16="http://schemas.microsoft.com/office/drawing/2014/main" xmlns="" id="{B4D77DC0-5716-514F-37FF-2B68B04A3A37}"/>
              </a:ext>
            </a:extLst>
          </p:cNvPr>
          <p:cNvPicPr>
            <a:picLocks noChangeAspect="1"/>
          </p:cNvPicPr>
          <p:nvPr/>
        </p:nvPicPr>
        <p:blipFill rotWithShape="1">
          <a:blip r:embed="rId8" cstate="email">
            <a:extLst>
              <a:ext uri="{28A0092B-C50C-407E-A947-70E740481C1C}">
                <a14:useLocalDpi xmlns:a14="http://schemas.microsoft.com/office/drawing/2010/main" xmlns=""/>
              </a:ext>
            </a:extLst>
          </a:blip>
          <a:srcRect/>
          <a:stretch/>
        </p:blipFill>
        <p:spPr>
          <a:xfrm>
            <a:off x="4363342" y="3490305"/>
            <a:ext cx="1544807" cy="1543807"/>
          </a:xfrm>
          <a:prstGeom prst="rect">
            <a:avLst/>
          </a:prstGeom>
        </p:spPr>
      </p:pic>
      <p:pic>
        <p:nvPicPr>
          <p:cNvPr id="10" name="Picture 9">
            <a:extLst>
              <a:ext uri="{FF2B5EF4-FFF2-40B4-BE49-F238E27FC236}">
                <a16:creationId xmlns:a16="http://schemas.microsoft.com/office/drawing/2014/main" xmlns="" id="{249853E4-B088-D1EE-7638-1BE391B6024F}"/>
              </a:ext>
            </a:extLst>
          </p:cNvPr>
          <p:cNvPicPr>
            <a:picLocks noChangeAspect="1"/>
          </p:cNvPicPr>
          <p:nvPr/>
        </p:nvPicPr>
        <p:blipFill rotWithShape="1">
          <a:blip r:embed="rId9" cstate="email">
            <a:extLst>
              <a:ext uri="{28A0092B-C50C-407E-A947-70E740481C1C}">
                <a14:useLocalDpi xmlns:a14="http://schemas.microsoft.com/office/drawing/2010/main" xmlns=""/>
              </a:ext>
            </a:extLst>
          </a:blip>
          <a:srcRect/>
          <a:stretch/>
        </p:blipFill>
        <p:spPr>
          <a:xfrm>
            <a:off x="9541669" y="1651891"/>
            <a:ext cx="914400" cy="2074519"/>
          </a:xfrm>
          <a:prstGeom prst="rect">
            <a:avLst/>
          </a:prstGeom>
        </p:spPr>
      </p:pic>
      <p:pic>
        <p:nvPicPr>
          <p:cNvPr id="12" name="Picture 11">
            <a:extLst>
              <a:ext uri="{FF2B5EF4-FFF2-40B4-BE49-F238E27FC236}">
                <a16:creationId xmlns:a16="http://schemas.microsoft.com/office/drawing/2014/main" xmlns="" id="{B86F207F-A0EB-5606-82CE-944A96E0EEC2}"/>
              </a:ext>
            </a:extLst>
          </p:cNvPr>
          <p:cNvPicPr>
            <a:picLocks noChangeAspect="1"/>
          </p:cNvPicPr>
          <p:nvPr/>
        </p:nvPicPr>
        <p:blipFill rotWithShape="1">
          <a:blip r:embed="rId10" cstate="email">
            <a:extLst>
              <a:ext uri="{28A0092B-C50C-407E-A947-70E740481C1C}">
                <a14:useLocalDpi xmlns:a14="http://schemas.microsoft.com/office/drawing/2010/main" xmlns=""/>
              </a:ext>
            </a:extLst>
          </a:blip>
          <a:srcRect/>
          <a:stretch/>
        </p:blipFill>
        <p:spPr>
          <a:xfrm>
            <a:off x="8474869" y="5461102"/>
            <a:ext cx="1662334" cy="1270956"/>
          </a:xfrm>
          <a:prstGeom prst="rect">
            <a:avLst/>
          </a:prstGeom>
        </p:spPr>
      </p:pic>
      <p:pic>
        <p:nvPicPr>
          <p:cNvPr id="14" name="Picture 13">
            <a:extLst>
              <a:ext uri="{FF2B5EF4-FFF2-40B4-BE49-F238E27FC236}">
                <a16:creationId xmlns:a16="http://schemas.microsoft.com/office/drawing/2014/main" xmlns="" id="{28B5F44B-2B4F-C340-C423-C37116051A3B}"/>
              </a:ext>
            </a:extLst>
          </p:cNvPr>
          <p:cNvPicPr>
            <a:picLocks noChangeAspect="1"/>
          </p:cNvPicPr>
          <p:nvPr/>
        </p:nvPicPr>
        <p:blipFill>
          <a:blip r:embed="rId11" cstate="email">
            <a:extLst>
              <a:ext uri="{28A0092B-C50C-407E-A947-70E740481C1C}">
                <a14:useLocalDpi xmlns:a14="http://schemas.microsoft.com/office/drawing/2010/main" xmlns=""/>
              </a:ext>
            </a:extLst>
          </a:blip>
          <a:stretch>
            <a:fillRect/>
          </a:stretch>
        </p:blipFill>
        <p:spPr>
          <a:xfrm>
            <a:off x="4457763" y="5378151"/>
            <a:ext cx="1894751" cy="1291314"/>
          </a:xfrm>
          <a:prstGeom prst="rect">
            <a:avLst/>
          </a:prstGeom>
        </p:spPr>
      </p:pic>
      <p:pic>
        <p:nvPicPr>
          <p:cNvPr id="16" name="Picture 15">
            <a:extLst>
              <a:ext uri="{FF2B5EF4-FFF2-40B4-BE49-F238E27FC236}">
                <a16:creationId xmlns:a16="http://schemas.microsoft.com/office/drawing/2014/main" xmlns="" id="{D645B01F-AFA3-3FEB-F75B-FF0F354F264C}"/>
              </a:ext>
            </a:extLst>
          </p:cNvPr>
          <p:cNvPicPr>
            <a:picLocks noChangeAspect="1"/>
          </p:cNvPicPr>
          <p:nvPr/>
        </p:nvPicPr>
        <p:blipFill>
          <a:blip r:embed="rId12" cstate="email">
            <a:extLst>
              <a:ext uri="{28A0092B-C50C-407E-A947-70E740481C1C}">
                <a14:useLocalDpi xmlns:a14="http://schemas.microsoft.com/office/drawing/2010/main" xmlns=""/>
              </a:ext>
            </a:extLst>
          </a:blip>
          <a:stretch>
            <a:fillRect/>
          </a:stretch>
        </p:blipFill>
        <p:spPr>
          <a:xfrm>
            <a:off x="7179469" y="1671578"/>
            <a:ext cx="1662334" cy="2226954"/>
          </a:xfrm>
          <a:prstGeom prst="rect">
            <a:avLst/>
          </a:prstGeom>
        </p:spPr>
      </p:pic>
      <p:pic>
        <p:nvPicPr>
          <p:cNvPr id="18" name="Picture 17">
            <a:extLst>
              <a:ext uri="{FF2B5EF4-FFF2-40B4-BE49-F238E27FC236}">
                <a16:creationId xmlns:a16="http://schemas.microsoft.com/office/drawing/2014/main" xmlns="" id="{32533F35-682C-BE6C-4A43-36FA6B2C4868}"/>
              </a:ext>
            </a:extLst>
          </p:cNvPr>
          <p:cNvPicPr>
            <a:picLocks noChangeAspect="1"/>
          </p:cNvPicPr>
          <p:nvPr/>
        </p:nvPicPr>
        <p:blipFill rotWithShape="1">
          <a:blip r:embed="rId13" cstate="email">
            <a:extLst>
              <a:ext uri="{28A0092B-C50C-407E-A947-70E740481C1C}">
                <a14:useLocalDpi xmlns:a14="http://schemas.microsoft.com/office/drawing/2010/main" xmlns=""/>
              </a:ext>
            </a:extLst>
          </a:blip>
          <a:srcRect/>
          <a:stretch/>
        </p:blipFill>
        <p:spPr>
          <a:xfrm>
            <a:off x="6318493" y="5494825"/>
            <a:ext cx="1999397" cy="1288216"/>
          </a:xfrm>
          <a:prstGeom prst="rect">
            <a:avLst/>
          </a:prstGeom>
        </p:spPr>
      </p:pic>
      <p:pic>
        <p:nvPicPr>
          <p:cNvPr id="20" name="Picture 19">
            <a:extLst>
              <a:ext uri="{FF2B5EF4-FFF2-40B4-BE49-F238E27FC236}">
                <a16:creationId xmlns:a16="http://schemas.microsoft.com/office/drawing/2014/main" xmlns="" id="{DB92315A-F82B-2251-2123-8258067D6D99}"/>
              </a:ext>
            </a:extLst>
          </p:cNvPr>
          <p:cNvPicPr>
            <a:picLocks noChangeAspect="1"/>
          </p:cNvPicPr>
          <p:nvPr/>
        </p:nvPicPr>
        <p:blipFill rotWithShape="1">
          <a:blip r:embed="rId14" cstate="email">
            <a:extLst>
              <a:ext uri="{28A0092B-C50C-407E-A947-70E740481C1C}">
                <a14:useLocalDpi xmlns:a14="http://schemas.microsoft.com/office/drawing/2010/main" xmlns=""/>
              </a:ext>
            </a:extLst>
          </a:blip>
          <a:srcRect b="-2361"/>
          <a:stretch/>
        </p:blipFill>
        <p:spPr>
          <a:xfrm>
            <a:off x="8627269" y="1674786"/>
            <a:ext cx="1033761" cy="2051624"/>
          </a:xfrm>
          <a:prstGeom prst="rect">
            <a:avLst/>
          </a:prstGeom>
        </p:spPr>
      </p:pic>
      <p:pic>
        <p:nvPicPr>
          <p:cNvPr id="22" name="Picture 21">
            <a:extLst>
              <a:ext uri="{FF2B5EF4-FFF2-40B4-BE49-F238E27FC236}">
                <a16:creationId xmlns:a16="http://schemas.microsoft.com/office/drawing/2014/main" xmlns="" id="{342784AF-F4EE-3201-917C-B9C2AC3A9150}"/>
              </a:ext>
            </a:extLst>
          </p:cNvPr>
          <p:cNvPicPr>
            <a:picLocks noChangeAspect="1"/>
          </p:cNvPicPr>
          <p:nvPr/>
        </p:nvPicPr>
        <p:blipFill rotWithShape="1">
          <a:blip r:embed="rId15" cstate="email">
            <a:extLst>
              <a:ext uri="{28A0092B-C50C-407E-A947-70E740481C1C}">
                <a14:useLocalDpi xmlns:a14="http://schemas.microsoft.com/office/drawing/2010/main" xmlns=""/>
              </a:ext>
            </a:extLst>
          </a:blip>
          <a:srcRect/>
          <a:stretch/>
        </p:blipFill>
        <p:spPr>
          <a:xfrm>
            <a:off x="2709224" y="3652219"/>
            <a:ext cx="1748539" cy="3144913"/>
          </a:xfrm>
          <a:prstGeom prst="rect">
            <a:avLst/>
          </a:prstGeom>
        </p:spPr>
      </p:pic>
      <p:pic>
        <p:nvPicPr>
          <p:cNvPr id="24" name="Picture 23">
            <a:extLst>
              <a:ext uri="{FF2B5EF4-FFF2-40B4-BE49-F238E27FC236}">
                <a16:creationId xmlns:a16="http://schemas.microsoft.com/office/drawing/2014/main" xmlns="" id="{1B44743B-B19C-615A-AB25-8FF6D7D97591}"/>
              </a:ext>
            </a:extLst>
          </p:cNvPr>
          <p:cNvPicPr>
            <a:picLocks noChangeAspect="1"/>
          </p:cNvPicPr>
          <p:nvPr/>
        </p:nvPicPr>
        <p:blipFill rotWithShape="1">
          <a:blip r:embed="rId16" cstate="email">
            <a:extLst>
              <a:ext uri="{28A0092B-C50C-407E-A947-70E740481C1C}">
                <a14:useLocalDpi xmlns:a14="http://schemas.microsoft.com/office/drawing/2010/main" xmlns=""/>
              </a:ext>
            </a:extLst>
          </a:blip>
          <a:srcRect/>
          <a:stretch/>
        </p:blipFill>
        <p:spPr>
          <a:xfrm>
            <a:off x="113966" y="4978415"/>
            <a:ext cx="1392080" cy="1879585"/>
          </a:xfrm>
          <a:prstGeom prst="rect">
            <a:avLst/>
          </a:prstGeom>
        </p:spPr>
      </p:pic>
      <p:pic>
        <p:nvPicPr>
          <p:cNvPr id="26" name="Picture 25">
            <a:extLst>
              <a:ext uri="{FF2B5EF4-FFF2-40B4-BE49-F238E27FC236}">
                <a16:creationId xmlns:a16="http://schemas.microsoft.com/office/drawing/2014/main" xmlns="" id="{6BCBEBE1-8B6D-22F4-3A34-0531421F9F68}"/>
              </a:ext>
            </a:extLst>
          </p:cNvPr>
          <p:cNvPicPr>
            <a:picLocks noChangeAspect="1"/>
          </p:cNvPicPr>
          <p:nvPr/>
        </p:nvPicPr>
        <p:blipFill rotWithShape="1">
          <a:blip r:embed="rId17" cstate="email">
            <a:extLst>
              <a:ext uri="{28A0092B-C50C-407E-A947-70E740481C1C}">
                <a14:useLocalDpi xmlns:a14="http://schemas.microsoft.com/office/drawing/2010/main" xmlns=""/>
              </a:ext>
            </a:extLst>
          </a:blip>
          <a:srcRect/>
          <a:stretch/>
        </p:blipFill>
        <p:spPr>
          <a:xfrm>
            <a:off x="1558545" y="5034112"/>
            <a:ext cx="1125124" cy="1768190"/>
          </a:xfrm>
          <a:prstGeom prst="rect">
            <a:avLst/>
          </a:prstGeom>
        </p:spPr>
      </p:pic>
      <p:pic>
        <p:nvPicPr>
          <p:cNvPr id="28" name="Picture 27">
            <a:extLst>
              <a:ext uri="{FF2B5EF4-FFF2-40B4-BE49-F238E27FC236}">
                <a16:creationId xmlns:a16="http://schemas.microsoft.com/office/drawing/2014/main" xmlns="" id="{977F35A1-D331-109D-5089-60E770503113}"/>
              </a:ext>
            </a:extLst>
          </p:cNvPr>
          <p:cNvPicPr>
            <a:picLocks noChangeAspect="1"/>
          </p:cNvPicPr>
          <p:nvPr/>
        </p:nvPicPr>
        <p:blipFill rotWithShape="1">
          <a:blip r:embed="rId18" cstate="email">
            <a:extLst>
              <a:ext uri="{28A0092B-C50C-407E-A947-70E740481C1C}">
                <a14:useLocalDpi xmlns:a14="http://schemas.microsoft.com/office/drawing/2010/main" xmlns=""/>
              </a:ext>
            </a:extLst>
          </a:blip>
          <a:srcRect/>
          <a:stretch/>
        </p:blipFill>
        <p:spPr>
          <a:xfrm>
            <a:off x="245976" y="3652219"/>
            <a:ext cx="1734073" cy="1390224"/>
          </a:xfrm>
          <a:prstGeom prst="rect">
            <a:avLst/>
          </a:prstGeom>
        </p:spPr>
      </p:pic>
      <p:pic>
        <p:nvPicPr>
          <p:cNvPr id="30" name="Picture 29">
            <a:extLst>
              <a:ext uri="{FF2B5EF4-FFF2-40B4-BE49-F238E27FC236}">
                <a16:creationId xmlns:a16="http://schemas.microsoft.com/office/drawing/2014/main" xmlns="" id="{7C6D3070-A016-98B4-C6A6-A5C6291DF857}"/>
              </a:ext>
            </a:extLst>
          </p:cNvPr>
          <p:cNvPicPr>
            <a:picLocks noChangeAspect="1"/>
          </p:cNvPicPr>
          <p:nvPr/>
        </p:nvPicPr>
        <p:blipFill>
          <a:blip r:embed="rId19" cstate="email">
            <a:extLst>
              <a:ext uri="{28A0092B-C50C-407E-A947-70E740481C1C}">
                <a14:useLocalDpi xmlns:a14="http://schemas.microsoft.com/office/drawing/2010/main" xmlns=""/>
              </a:ext>
            </a:extLst>
          </a:blip>
          <a:stretch>
            <a:fillRect/>
          </a:stretch>
        </p:blipFill>
        <p:spPr>
          <a:xfrm>
            <a:off x="113967" y="162096"/>
            <a:ext cx="1209504" cy="1209504"/>
          </a:xfrm>
          <a:prstGeom prst="rect">
            <a:avLst/>
          </a:prstGeom>
        </p:spPr>
      </p:pic>
      <p:pic>
        <p:nvPicPr>
          <p:cNvPr id="12291" name="Picture 12290">
            <a:extLst>
              <a:ext uri="{FF2B5EF4-FFF2-40B4-BE49-F238E27FC236}">
                <a16:creationId xmlns:a16="http://schemas.microsoft.com/office/drawing/2014/main" xmlns="" id="{BB4B96CA-1BE4-95BB-2A37-48DE4933C44A}"/>
              </a:ext>
            </a:extLst>
          </p:cNvPr>
          <p:cNvPicPr>
            <a:picLocks noChangeAspect="1"/>
          </p:cNvPicPr>
          <p:nvPr/>
        </p:nvPicPr>
        <p:blipFill rotWithShape="1">
          <a:blip r:embed="rId20" cstate="email">
            <a:extLst>
              <a:ext uri="{28A0092B-C50C-407E-A947-70E740481C1C}">
                <a14:useLocalDpi xmlns:a14="http://schemas.microsoft.com/office/drawing/2010/main" xmlns=""/>
              </a:ext>
            </a:extLst>
          </a:blip>
          <a:srcRect/>
          <a:stretch/>
        </p:blipFill>
        <p:spPr>
          <a:xfrm>
            <a:off x="8855869" y="351405"/>
            <a:ext cx="1736071" cy="1172595"/>
          </a:xfrm>
          <a:prstGeom prst="rect">
            <a:avLst/>
          </a:prstGeom>
        </p:spPr>
      </p:pic>
      <p:sp>
        <p:nvSpPr>
          <p:cNvPr id="12293" name="Rectangle: Top Corners Rounded 12292">
            <a:extLst>
              <a:ext uri="{FF2B5EF4-FFF2-40B4-BE49-F238E27FC236}">
                <a16:creationId xmlns:a16="http://schemas.microsoft.com/office/drawing/2014/main" xmlns="" id="{72245AF7-6CC9-5CF9-F4FE-36A1B5FFC53C}"/>
              </a:ext>
            </a:extLst>
          </p:cNvPr>
          <p:cNvSpPr/>
          <p:nvPr/>
        </p:nvSpPr>
        <p:spPr>
          <a:xfrm>
            <a:off x="1616869" y="76200"/>
            <a:ext cx="7139867" cy="914400"/>
          </a:xfrm>
          <a:prstGeom prst="round2SameRect">
            <a:avLst/>
          </a:prstGeom>
          <a:solidFill>
            <a:schemeClr val="accent1">
              <a:alpha val="3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20096" y="5960990"/>
            <a:ext cx="1322266" cy="331950"/>
          </a:xfrm>
          <a:prstGeom prst="rect">
            <a:avLst/>
          </a:prstGeom>
          <a:solidFill>
            <a:schemeClr val="tx2"/>
          </a:solidFill>
        </p:spPr>
        <p:txBody>
          <a:bodyPr wrap="square" rtlCol="0">
            <a:spAutoFit/>
          </a:bodyPr>
          <a:lstStyle/>
          <a:p>
            <a:r>
              <a:rPr lang="en-IN" sz="1557" dirty="0">
                <a:solidFill>
                  <a:schemeClr val="bg2"/>
                </a:solidFill>
              </a:rPr>
              <a:t>      MFA</a:t>
            </a:r>
            <a:endParaRPr lang="en-US" sz="1557" dirty="0">
              <a:solidFill>
                <a:schemeClr val="bg2"/>
              </a:solidFill>
            </a:endParaRPr>
          </a:p>
        </p:txBody>
      </p:sp>
      <p:sp>
        <p:nvSpPr>
          <p:cNvPr id="5" name="TextBox 4"/>
          <p:cNvSpPr txBox="1"/>
          <p:nvPr/>
        </p:nvSpPr>
        <p:spPr>
          <a:xfrm>
            <a:off x="239749" y="350221"/>
            <a:ext cx="2265624" cy="41177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IN" sz="2076" dirty="0">
                <a:effectLst>
                  <a:outerShdw blurRad="38100" dist="38100" dir="2700000" algn="tl">
                    <a:srgbClr val="000000">
                      <a:alpha val="43137"/>
                    </a:srgbClr>
                  </a:outerShdw>
                </a:effectLst>
              </a:rPr>
              <a:t>Factory Overview -</a:t>
            </a:r>
            <a:endParaRPr lang="en-US" sz="1557" dirty="0">
              <a:effectLst>
                <a:outerShdw blurRad="38100" dist="38100" dir="2700000" algn="tl">
                  <a:srgbClr val="000000">
                    <a:alpha val="43137"/>
                  </a:srgbClr>
                </a:outerShdw>
              </a:effectLst>
            </a:endParaRPr>
          </a:p>
        </p:txBody>
      </p:sp>
      <p:pic>
        <p:nvPicPr>
          <p:cNvPr id="8" name="Picture 7" descr="factory view new.jpg"/>
          <p:cNvPicPr>
            <a:picLocks noChangeAspect="1"/>
          </p:cNvPicPr>
          <p:nvPr/>
        </p:nvPicPr>
        <p:blipFill>
          <a:blip r:embed="rId3"/>
          <a:stretch>
            <a:fillRect/>
          </a:stretch>
        </p:blipFill>
        <p:spPr>
          <a:xfrm>
            <a:off x="239749" y="1214321"/>
            <a:ext cx="3584242" cy="268818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Picture 10" descr="WhatsApp Image 2023-06-03 at 1.28.48 PM (1).jpeg"/>
          <p:cNvPicPr>
            <a:picLocks noChangeAspect="1"/>
          </p:cNvPicPr>
          <p:nvPr/>
        </p:nvPicPr>
        <p:blipFill>
          <a:blip r:embed="rId4">
            <a:lum bright="10000" contrast="20000"/>
          </a:blip>
          <a:stretch>
            <a:fillRect/>
          </a:stretch>
        </p:blipFill>
        <p:spPr>
          <a:xfrm>
            <a:off x="7504128" y="845708"/>
            <a:ext cx="2924932" cy="21937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11" descr="WhatsApp Image 2023-06-03 at 1.28.48 PM (2).jpeg"/>
          <p:cNvPicPr>
            <a:picLocks noChangeAspect="1"/>
          </p:cNvPicPr>
          <p:nvPr/>
        </p:nvPicPr>
        <p:blipFill>
          <a:blip r:embed="rId5">
            <a:lum bright="10000" contrast="30000"/>
          </a:blip>
          <a:stretch>
            <a:fillRect/>
          </a:stretch>
        </p:blipFill>
        <p:spPr>
          <a:xfrm>
            <a:off x="8287810" y="3512914"/>
            <a:ext cx="2081317" cy="27750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Picture 13" descr="1685778484103.jpg"/>
          <p:cNvPicPr>
            <a:picLocks noChangeAspect="1"/>
          </p:cNvPicPr>
          <p:nvPr/>
        </p:nvPicPr>
        <p:blipFill>
          <a:blip r:embed="rId6">
            <a:lum bright="10000" contrast="30000"/>
          </a:blip>
          <a:stretch>
            <a:fillRect/>
          </a:stretch>
        </p:blipFill>
        <p:spPr>
          <a:xfrm>
            <a:off x="467506" y="3986412"/>
            <a:ext cx="3068782" cy="23015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descr="WhatsApp Image 2023-06-03 at 1.28.48 PM (4).jpeg"/>
          <p:cNvPicPr>
            <a:picLocks noChangeAspect="1"/>
          </p:cNvPicPr>
          <p:nvPr/>
        </p:nvPicPr>
        <p:blipFill>
          <a:blip r:embed="rId7">
            <a:lum bright="10000" contrast="30000"/>
          </a:blip>
          <a:stretch>
            <a:fillRect/>
          </a:stretch>
        </p:blipFill>
        <p:spPr>
          <a:xfrm>
            <a:off x="4019783" y="785771"/>
            <a:ext cx="3148698" cy="23615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16" descr="1685778484211.jpg"/>
          <p:cNvPicPr>
            <a:picLocks noChangeAspect="1"/>
          </p:cNvPicPr>
          <p:nvPr/>
        </p:nvPicPr>
        <p:blipFill>
          <a:blip r:embed="rId8">
            <a:lum bright="10000" contrast="20000"/>
          </a:blip>
          <a:stretch>
            <a:fillRect/>
          </a:stretch>
        </p:blipFill>
        <p:spPr>
          <a:xfrm>
            <a:off x="3919890" y="3261176"/>
            <a:ext cx="3955852" cy="29668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533765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674" y="737824"/>
            <a:ext cx="2265624" cy="41177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IN" sz="2076" dirty="0">
                <a:effectLst>
                  <a:outerShdw blurRad="38100" dist="38100" dir="2700000" algn="tl">
                    <a:srgbClr val="000000">
                      <a:alpha val="43137"/>
                    </a:srgbClr>
                  </a:outerShdw>
                </a:effectLst>
              </a:rPr>
              <a:t>Machinery Unit -</a:t>
            </a:r>
            <a:endParaRPr lang="en-US" sz="1557" dirty="0">
              <a:effectLst>
                <a:outerShdw blurRad="38100" dist="38100" dir="2700000" algn="tl">
                  <a:srgbClr val="000000">
                    <a:alpha val="43137"/>
                  </a:srgbClr>
                </a:outerShdw>
              </a:effectLst>
            </a:endParaRPr>
          </a:p>
        </p:txBody>
      </p:sp>
      <p:pic>
        <p:nvPicPr>
          <p:cNvPr id="10" name="Picture 9" descr="IMG_20190303_141522(1).jpg"/>
          <p:cNvPicPr>
            <a:picLocks noChangeAspect="1"/>
          </p:cNvPicPr>
          <p:nvPr/>
        </p:nvPicPr>
        <p:blipFill>
          <a:blip r:embed="rId3" cstate="email">
            <a:lum bright="10000" contrast="20000"/>
            <a:extLst>
              <a:ext uri="{28A0092B-C50C-407E-A947-70E740481C1C}">
                <a14:useLocalDpi xmlns:a14="http://schemas.microsoft.com/office/drawing/2010/main" xmlns=""/>
              </a:ext>
            </a:extLst>
          </a:blip>
          <a:srcRect/>
          <a:stretch>
            <a:fillRect/>
          </a:stretch>
        </p:blipFill>
        <p:spPr>
          <a:xfrm>
            <a:off x="155832" y="1301231"/>
            <a:ext cx="3382936" cy="2229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1685778602970 (1).jpg"/>
          <p:cNvPicPr>
            <a:picLocks noChangeAspect="1"/>
          </p:cNvPicPr>
          <p:nvPr/>
        </p:nvPicPr>
        <p:blipFill>
          <a:blip r:embed="rId4">
            <a:lum bright="10000" contrast="30000"/>
          </a:blip>
          <a:stretch>
            <a:fillRect/>
          </a:stretch>
        </p:blipFill>
        <p:spPr>
          <a:xfrm>
            <a:off x="3668149" y="911639"/>
            <a:ext cx="3332506" cy="24993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IMG_20190302_174701(3).jpg"/>
          <p:cNvPicPr>
            <a:picLocks noChangeAspect="1"/>
          </p:cNvPicPr>
          <p:nvPr/>
        </p:nvPicPr>
        <p:blipFill>
          <a:blip r:embed="rId5" cstate="email">
            <a:lum bright="10000" contrast="20000"/>
            <a:extLst>
              <a:ext uri="{28A0092B-C50C-407E-A947-70E740481C1C}">
                <a14:useLocalDpi xmlns:a14="http://schemas.microsoft.com/office/drawing/2010/main" xmlns=""/>
              </a:ext>
            </a:extLst>
          </a:blip>
          <a:srcRect/>
          <a:stretch>
            <a:fillRect/>
          </a:stretch>
        </p:blipFill>
        <p:spPr>
          <a:xfrm>
            <a:off x="167820" y="3992551"/>
            <a:ext cx="3332506" cy="2115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IMG_20190302_174750(2).jpg"/>
          <p:cNvPicPr>
            <a:picLocks noChangeAspect="1"/>
          </p:cNvPicPr>
          <p:nvPr/>
        </p:nvPicPr>
        <p:blipFill>
          <a:blip r:embed="rId6" cstate="email">
            <a:lum bright="10000" contrast="20000"/>
            <a:extLst>
              <a:ext uri="{28A0092B-C50C-407E-A947-70E740481C1C}">
                <a14:useLocalDpi xmlns:a14="http://schemas.microsoft.com/office/drawing/2010/main" xmlns=""/>
              </a:ext>
            </a:extLst>
          </a:blip>
          <a:srcRect/>
          <a:stretch>
            <a:fillRect/>
          </a:stretch>
        </p:blipFill>
        <p:spPr>
          <a:xfrm>
            <a:off x="3624695" y="3614804"/>
            <a:ext cx="2066932" cy="2505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1685778602856.jpg"/>
          <p:cNvPicPr>
            <a:picLocks noChangeAspect="1"/>
          </p:cNvPicPr>
          <p:nvPr/>
        </p:nvPicPr>
        <p:blipFill>
          <a:blip r:embed="rId7" cstate="email">
            <a:lum bright="10000" contrast="20000"/>
            <a:extLst>
              <a:ext uri="{28A0092B-C50C-407E-A947-70E740481C1C}">
                <a14:useLocalDpi xmlns:a14="http://schemas.microsoft.com/office/drawing/2010/main" xmlns=""/>
              </a:ext>
            </a:extLst>
          </a:blip>
          <a:srcRect/>
          <a:stretch>
            <a:fillRect/>
          </a:stretch>
        </p:blipFill>
        <p:spPr>
          <a:xfrm>
            <a:off x="5801908" y="3722693"/>
            <a:ext cx="1956348" cy="2445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IMG_20190302_174637(3).jpg"/>
          <p:cNvPicPr>
            <a:picLocks noChangeAspect="1"/>
          </p:cNvPicPr>
          <p:nvPr/>
        </p:nvPicPr>
        <p:blipFill>
          <a:blip r:embed="rId8" cstate="email">
            <a:lum bright="10000" contrast="20000"/>
            <a:extLst>
              <a:ext uri="{28A0092B-C50C-407E-A947-70E740481C1C}">
                <a14:useLocalDpi xmlns:a14="http://schemas.microsoft.com/office/drawing/2010/main" xmlns=""/>
              </a:ext>
            </a:extLst>
          </a:blip>
          <a:srcRect/>
          <a:stretch>
            <a:fillRect/>
          </a:stretch>
        </p:blipFill>
        <p:spPr>
          <a:xfrm>
            <a:off x="7156491" y="693137"/>
            <a:ext cx="3236605" cy="1686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1685778602798.jpg"/>
          <p:cNvPicPr>
            <a:picLocks noChangeAspect="1"/>
          </p:cNvPicPr>
          <p:nvPr/>
        </p:nvPicPr>
        <p:blipFill>
          <a:blip r:embed="rId9" cstate="email">
            <a:lum bright="10000" contrast="20000"/>
            <a:extLst>
              <a:ext uri="{28A0092B-C50C-407E-A947-70E740481C1C}">
                <a14:useLocalDpi xmlns:a14="http://schemas.microsoft.com/office/drawing/2010/main" xmlns=""/>
              </a:ext>
            </a:extLst>
          </a:blip>
          <a:srcRect/>
          <a:stretch>
            <a:fillRect/>
          </a:stretch>
        </p:blipFill>
        <p:spPr>
          <a:xfrm>
            <a:off x="8055553" y="2535936"/>
            <a:ext cx="2017689" cy="3318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767626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607469" y="3881884"/>
            <a:ext cx="6401289" cy="731226"/>
          </a:xfrm>
          <a:prstGeom prst="rect">
            <a:avLst/>
          </a:prstGeom>
          <a:noFill/>
        </p:spPr>
        <p:txBody>
          <a:bodyPr wrap="square" rtlCol="0">
            <a:spAutoFit/>
          </a:bodyPr>
          <a:lstStyle/>
          <a:p>
            <a:r>
              <a:rPr lang="en-IN" sz="1557" dirty="0"/>
              <a:t>              </a:t>
            </a:r>
            <a:r>
              <a:rPr lang="en-IN" sz="1557" u="sng" dirty="0"/>
              <a:t>Proprietor </a:t>
            </a:r>
            <a:r>
              <a:rPr lang="en-IN" sz="1557" dirty="0"/>
              <a:t>: </a:t>
            </a:r>
            <a:r>
              <a:rPr lang="en-IN" sz="2076" b="1" dirty="0" err="1"/>
              <a:t>Mr.</a:t>
            </a:r>
            <a:r>
              <a:rPr lang="en-IN" sz="2076" b="1" dirty="0"/>
              <a:t> </a:t>
            </a:r>
            <a:r>
              <a:rPr lang="en-IN" sz="2076" b="1" dirty="0" err="1"/>
              <a:t>Shahbaz</a:t>
            </a:r>
            <a:r>
              <a:rPr lang="en-IN" sz="2076" b="1" dirty="0"/>
              <a:t> Ahmad</a:t>
            </a:r>
          </a:p>
          <a:p>
            <a:r>
              <a:rPr lang="en-IN" sz="2076" b="1" dirty="0"/>
              <a:t>          </a:t>
            </a:r>
            <a:r>
              <a:rPr lang="en-IN" sz="1600" dirty="0"/>
              <a:t>Mob No.: +1 (647) 828-5111,</a:t>
            </a:r>
            <a:endParaRPr lang="en-US" sz="2076" dirty="0"/>
          </a:p>
        </p:txBody>
      </p:sp>
      <p:pic>
        <p:nvPicPr>
          <p:cNvPr id="9" name="Picture 8" descr="hand-holding-mobile-phone-icon.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848138" y="4183383"/>
            <a:ext cx="292567" cy="425552"/>
          </a:xfrm>
          <a:prstGeom prst="rect">
            <a:avLst/>
          </a:prstGeom>
        </p:spPr>
      </p:pic>
      <p:sp>
        <p:nvSpPr>
          <p:cNvPr id="11" name="TextBox 10"/>
          <p:cNvSpPr txBox="1"/>
          <p:nvPr/>
        </p:nvSpPr>
        <p:spPr>
          <a:xfrm>
            <a:off x="1354581" y="3810000"/>
            <a:ext cx="2745121" cy="331950"/>
          </a:xfrm>
          <a:prstGeom prst="rect">
            <a:avLst/>
          </a:prstGeom>
          <a:noFill/>
        </p:spPr>
        <p:txBody>
          <a:bodyPr wrap="square" rtlCol="0">
            <a:spAutoFit/>
          </a:bodyPr>
          <a:lstStyle/>
          <a:p>
            <a:r>
              <a:rPr lang="en-IN" sz="1557" dirty="0"/>
              <a:t>                </a:t>
            </a:r>
            <a:endParaRPr lang="en-US" sz="1557" dirty="0"/>
          </a:p>
        </p:txBody>
      </p:sp>
      <p:pic>
        <p:nvPicPr>
          <p:cNvPr id="12" name="Picture 11" descr="address-location-icon.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2553349" y="6189472"/>
            <a:ext cx="325470" cy="311484"/>
          </a:xfrm>
          <a:prstGeom prst="rect">
            <a:avLst/>
          </a:prstGeom>
        </p:spPr>
      </p:pic>
      <p:pic>
        <p:nvPicPr>
          <p:cNvPr id="18" name="Picture 17" descr="envelope-icon.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2577307" y="5369878"/>
            <a:ext cx="340353" cy="218039"/>
          </a:xfrm>
          <a:prstGeom prst="rect">
            <a:avLst/>
          </a:prstGeom>
        </p:spPr>
      </p:pic>
      <p:pic>
        <p:nvPicPr>
          <p:cNvPr id="19" name="Picture 18" descr="link-icon.pn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2613272" y="5753482"/>
            <a:ext cx="285933" cy="311484"/>
          </a:xfrm>
          <a:prstGeom prst="rect">
            <a:avLst/>
          </a:prstGeom>
        </p:spPr>
      </p:pic>
      <p:sp>
        <p:nvSpPr>
          <p:cNvPr id="20" name="TextBox 19"/>
          <p:cNvSpPr txBox="1"/>
          <p:nvPr/>
        </p:nvSpPr>
        <p:spPr>
          <a:xfrm>
            <a:off x="3123443" y="4648851"/>
            <a:ext cx="3979826" cy="608949"/>
          </a:xfrm>
          <a:prstGeom prst="rect">
            <a:avLst/>
          </a:prstGeom>
          <a:noFill/>
        </p:spPr>
        <p:txBody>
          <a:bodyPr wrap="square" rtlCol="0">
            <a:spAutoFit/>
          </a:bodyPr>
          <a:lstStyle/>
          <a:p>
            <a:r>
              <a:rPr lang="en-IN" sz="1557" dirty="0"/>
              <a:t>  Merchandiser: </a:t>
            </a:r>
            <a:r>
              <a:rPr lang="en-IN" b="1" dirty="0" smtClean="0"/>
              <a:t>ALI YAWAR</a:t>
            </a:r>
            <a:endParaRPr lang="en-IN" sz="1557" b="1" dirty="0"/>
          </a:p>
          <a:p>
            <a:r>
              <a:rPr lang="en-IN" sz="1557" dirty="0"/>
              <a:t>  Mob No.: +</a:t>
            </a:r>
            <a:r>
              <a:rPr lang="en-IN" sz="1557" dirty="0" smtClean="0"/>
              <a:t>91-827 3858617</a:t>
            </a:r>
            <a:endParaRPr lang="en-US" sz="1557" dirty="0"/>
          </a:p>
        </p:txBody>
      </p:sp>
      <p:sp>
        <p:nvSpPr>
          <p:cNvPr id="21" name="TextBox 20"/>
          <p:cNvSpPr txBox="1"/>
          <p:nvPr/>
        </p:nvSpPr>
        <p:spPr>
          <a:xfrm>
            <a:off x="3789624" y="5297968"/>
            <a:ext cx="3008845" cy="331950"/>
          </a:xfrm>
          <a:prstGeom prst="rect">
            <a:avLst/>
          </a:prstGeom>
          <a:noFill/>
        </p:spPr>
        <p:txBody>
          <a:bodyPr wrap="square" rtlCol="0">
            <a:spAutoFit/>
          </a:bodyPr>
          <a:lstStyle/>
          <a:p>
            <a:r>
              <a:rPr lang="en-IN" sz="1557" dirty="0">
                <a:hlinkClick r:id="rId7"/>
              </a:rPr>
              <a:t>sales@orrizen.com</a:t>
            </a:r>
            <a:endParaRPr lang="en-US" sz="1557" dirty="0"/>
          </a:p>
        </p:txBody>
      </p:sp>
      <p:sp>
        <p:nvSpPr>
          <p:cNvPr id="22" name="TextBox 21"/>
          <p:cNvSpPr txBox="1"/>
          <p:nvPr/>
        </p:nvSpPr>
        <p:spPr>
          <a:xfrm>
            <a:off x="3822989" y="5705538"/>
            <a:ext cx="3356480" cy="331950"/>
          </a:xfrm>
          <a:prstGeom prst="rect">
            <a:avLst/>
          </a:prstGeom>
          <a:noFill/>
        </p:spPr>
        <p:txBody>
          <a:bodyPr wrap="square" rtlCol="0">
            <a:spAutoFit/>
          </a:bodyPr>
          <a:lstStyle/>
          <a:p>
            <a:r>
              <a:rPr lang="en-IN" sz="1557" dirty="0">
                <a:hlinkClick r:id="rId8"/>
              </a:rPr>
              <a:t>www.orrizen.com</a:t>
            </a:r>
            <a:endParaRPr lang="en-US" sz="1557" dirty="0"/>
          </a:p>
        </p:txBody>
      </p:sp>
      <p:sp>
        <p:nvSpPr>
          <p:cNvPr id="23" name="TextBox 22"/>
          <p:cNvSpPr txBox="1"/>
          <p:nvPr/>
        </p:nvSpPr>
        <p:spPr>
          <a:xfrm>
            <a:off x="2984861" y="6172200"/>
            <a:ext cx="4830934" cy="584775"/>
          </a:xfrm>
          <a:prstGeom prst="rect">
            <a:avLst/>
          </a:prstGeom>
          <a:noFill/>
        </p:spPr>
        <p:txBody>
          <a:bodyPr wrap="square" rtlCol="0">
            <a:spAutoFit/>
          </a:bodyPr>
          <a:lstStyle/>
          <a:p>
            <a:r>
              <a:rPr lang="en-US" sz="1600" dirty="0" err="1"/>
              <a:t>Parsavnaath</a:t>
            </a:r>
            <a:r>
              <a:rPr lang="en-US" sz="1600" dirty="0"/>
              <a:t> Plaza -1, Delhi Road Moradabad – 244001</a:t>
            </a:r>
            <a:endParaRPr lang="en-CA" sz="1600" dirty="0"/>
          </a:p>
          <a:p>
            <a:r>
              <a:rPr lang="en-US" sz="1600" dirty="0"/>
              <a:t>U.P., India.  </a:t>
            </a:r>
            <a:endParaRPr lang="en-CA" sz="1600" dirty="0"/>
          </a:p>
        </p:txBody>
      </p:sp>
      <p:sp>
        <p:nvSpPr>
          <p:cNvPr id="3" name="Isosceles Triangle 2">
            <a:extLst>
              <a:ext uri="{FF2B5EF4-FFF2-40B4-BE49-F238E27FC236}">
                <a16:creationId xmlns:a16="http://schemas.microsoft.com/office/drawing/2014/main" xmlns="" id="{5D52D15F-ED5C-2926-E47E-21FC76770A2D}"/>
              </a:ext>
            </a:extLst>
          </p:cNvPr>
          <p:cNvSpPr/>
          <p:nvPr/>
        </p:nvSpPr>
        <p:spPr>
          <a:xfrm>
            <a:off x="1235869" y="-76200"/>
            <a:ext cx="7227215" cy="6858000"/>
          </a:xfrm>
          <a:prstGeom prst="triangle">
            <a:avLst/>
          </a:prstGeom>
          <a:solidFill>
            <a:schemeClr val="accent1">
              <a:alpha val="1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xmlns="" id="{B1256385-53A6-55FB-8C50-DC4863F6937F}"/>
              </a:ext>
            </a:extLst>
          </p:cNvPr>
          <p:cNvSpPr/>
          <p:nvPr/>
        </p:nvSpPr>
        <p:spPr>
          <a:xfrm>
            <a:off x="6417469" y="74474"/>
            <a:ext cx="4052713" cy="1754326"/>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latin typeface="Chiller" panose="04020404031007020602" pitchFamily="82" charset="0"/>
              </a:rPr>
              <a:t>Thank you for</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hiller" panose="04020404031007020602" pitchFamily="82" charset="0"/>
              </a:rPr>
              <a:t>Connecting with us</a:t>
            </a:r>
          </a:p>
        </p:txBody>
      </p:sp>
      <p:sp>
        <p:nvSpPr>
          <p:cNvPr id="10" name="Arrow: Curved Left 9">
            <a:extLst>
              <a:ext uri="{FF2B5EF4-FFF2-40B4-BE49-F238E27FC236}">
                <a16:creationId xmlns:a16="http://schemas.microsoft.com/office/drawing/2014/main" xmlns="" id="{5015DDE8-F8D5-269A-29C3-3C8B91557F11}"/>
              </a:ext>
            </a:extLst>
          </p:cNvPr>
          <p:cNvSpPr/>
          <p:nvPr/>
        </p:nvSpPr>
        <p:spPr>
          <a:xfrm rot="815895">
            <a:off x="8159997" y="1790904"/>
            <a:ext cx="2126297" cy="4531174"/>
          </a:xfrm>
          <a:prstGeom prst="curvedLeftArrow">
            <a:avLst>
              <a:gd name="adj1" fmla="val 19957"/>
              <a:gd name="adj2" fmla="val 52318"/>
              <a:gd name="adj3" fmla="val 4422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4" name="Picture 3" descr="A green text on a white background&#10;&#10;Description automatically generated">
            <a:extLst>
              <a:ext uri="{FF2B5EF4-FFF2-40B4-BE49-F238E27FC236}">
                <a16:creationId xmlns:a16="http://schemas.microsoft.com/office/drawing/2014/main" xmlns="" id="{2F4713BD-D3F3-2700-5F5A-97D5FD63E89B}"/>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521869" y="2819400"/>
            <a:ext cx="2590800" cy="647700"/>
          </a:xfrm>
          <a:prstGeom prst="rect">
            <a:avLst/>
          </a:prstGeom>
        </p:spPr>
      </p:pic>
    </p:spTree>
    <p:extLst>
      <p:ext uri="{BB962C8B-B14F-4D97-AF65-F5344CB8AC3E}">
        <p14:creationId xmlns:p14="http://schemas.microsoft.com/office/powerpoint/2010/main" xmlns="" val="318883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9" y="1073289"/>
            <a:ext cx="10515600" cy="5632311"/>
          </a:xfrm>
          <a:prstGeom prst="rect">
            <a:avLst/>
          </a:prstGeom>
        </p:spPr>
        <p:txBody>
          <a:bodyPr wrap="square">
            <a:spAutoFit/>
          </a:bodyPr>
          <a:lstStyle/>
          <a:p>
            <a:r>
              <a:rPr lang="en-US" sz="2000" dirty="0">
                <a:latin typeface="Calibri" pitchFamily="34" charset="0"/>
                <a:ea typeface="Calibri" pitchFamily="34" charset="0"/>
                <a:cs typeface="Calibri" pitchFamily="34" charset="0"/>
              </a:rPr>
              <a:t>• </a:t>
            </a:r>
            <a:r>
              <a:rPr lang="en-US" b="1" dirty="0">
                <a:latin typeface="Calibri" pitchFamily="34" charset="0"/>
                <a:ea typeface="Calibri" pitchFamily="34" charset="0"/>
                <a:cs typeface="Calibri" pitchFamily="34" charset="0"/>
              </a:rPr>
              <a:t>Orion  Trade LLC </a:t>
            </a:r>
            <a:r>
              <a:rPr lang="en-US" dirty="0">
                <a:latin typeface="Calibri" pitchFamily="34" charset="0"/>
                <a:ea typeface="Calibri" pitchFamily="34" charset="0"/>
                <a:cs typeface="Calibri" pitchFamily="34" charset="0"/>
              </a:rPr>
              <a:t>was established about a decade back under the supervision of </a:t>
            </a:r>
            <a:r>
              <a:rPr lang="en-US" b="1" dirty="0">
                <a:latin typeface="Calibri" pitchFamily="34" charset="0"/>
                <a:ea typeface="Calibri" pitchFamily="34" charset="0"/>
                <a:cs typeface="Calibri" pitchFamily="34" charset="0"/>
              </a:rPr>
              <a:t>Mr. </a:t>
            </a:r>
            <a:r>
              <a:rPr lang="en-US" b="1" dirty="0" err="1">
                <a:latin typeface="Calibri" pitchFamily="34" charset="0"/>
                <a:ea typeface="Calibri" pitchFamily="34" charset="0"/>
                <a:cs typeface="Calibri" pitchFamily="34" charset="0"/>
              </a:rPr>
              <a:t>Shahbaz</a:t>
            </a:r>
            <a:r>
              <a:rPr lang="en-US" b="1" dirty="0">
                <a:latin typeface="Calibri" pitchFamily="34" charset="0"/>
                <a:ea typeface="Calibri" pitchFamily="34" charset="0"/>
                <a:cs typeface="Calibri" pitchFamily="34" charset="0"/>
              </a:rPr>
              <a:t> Ahmad.</a:t>
            </a:r>
          </a:p>
          <a:p>
            <a:endParaRPr lang="en-US" sz="2000" dirty="0">
              <a:latin typeface="Calibri" pitchFamily="34" charset="0"/>
              <a:ea typeface="Calibri" pitchFamily="34" charset="0"/>
              <a:cs typeface="Calibri" pitchFamily="34" charset="0"/>
            </a:endParaRPr>
          </a:p>
          <a:p>
            <a:r>
              <a:rPr lang="en-US" sz="2000" dirty="0">
                <a:latin typeface="Calibri" pitchFamily="34" charset="0"/>
                <a:ea typeface="Calibri" pitchFamily="34" charset="0"/>
                <a:cs typeface="Calibri" pitchFamily="34" charset="0"/>
              </a:rPr>
              <a:t>• The company has been segregated into various specialized departments – Metal, Wood, Glass    </a:t>
            </a:r>
          </a:p>
          <a:p>
            <a:r>
              <a:rPr lang="en-US" sz="2000" dirty="0">
                <a:latin typeface="Calibri" pitchFamily="34" charset="0"/>
                <a:ea typeface="Calibri" pitchFamily="34" charset="0"/>
                <a:cs typeface="Calibri" pitchFamily="34" charset="0"/>
              </a:rPr>
              <a:t>    and Stone.</a:t>
            </a:r>
          </a:p>
          <a:p>
            <a:endParaRPr lang="en-US" sz="2000" dirty="0">
              <a:latin typeface="Calibri" pitchFamily="34" charset="0"/>
              <a:ea typeface="Calibri" pitchFamily="34" charset="0"/>
              <a:cs typeface="Calibri" pitchFamily="34" charset="0"/>
            </a:endParaRPr>
          </a:p>
          <a:p>
            <a:r>
              <a:rPr lang="en-US" sz="2000" dirty="0">
                <a:latin typeface="Calibri" pitchFamily="34" charset="0"/>
                <a:ea typeface="Calibri" pitchFamily="34" charset="0"/>
                <a:cs typeface="Calibri" pitchFamily="34" charset="0"/>
              </a:rPr>
              <a:t>• Each Department has a well-equipped Manufacturing Unit with a fully integrated infrastructure to </a:t>
            </a:r>
          </a:p>
          <a:p>
            <a:r>
              <a:rPr lang="en-US" sz="2000" dirty="0">
                <a:latin typeface="Calibri" pitchFamily="34" charset="0"/>
                <a:ea typeface="Calibri" pitchFamily="34" charset="0"/>
                <a:cs typeface="Calibri" pitchFamily="34" charset="0"/>
              </a:rPr>
              <a:t>   complete all business operations in an efficient manner.</a:t>
            </a:r>
          </a:p>
          <a:p>
            <a:endParaRPr lang="en-US" sz="2000" dirty="0">
              <a:latin typeface="Calibri" pitchFamily="34" charset="0"/>
              <a:ea typeface="Calibri" pitchFamily="34" charset="0"/>
              <a:cs typeface="Calibri" pitchFamily="34" charset="0"/>
            </a:endParaRPr>
          </a:p>
          <a:p>
            <a:r>
              <a:rPr lang="en-US" sz="2000" dirty="0">
                <a:latin typeface="Calibri" pitchFamily="34" charset="0"/>
                <a:ea typeface="Calibri" pitchFamily="34" charset="0"/>
                <a:cs typeface="Calibri" pitchFamily="34" charset="0"/>
              </a:rPr>
              <a:t>• Area : 5000 sq. ft.</a:t>
            </a:r>
          </a:p>
          <a:p>
            <a:endParaRPr lang="en-US" sz="2000" dirty="0">
              <a:latin typeface="Calibri" pitchFamily="34" charset="0"/>
              <a:ea typeface="Calibri" pitchFamily="34" charset="0"/>
              <a:cs typeface="Calibri" pitchFamily="34" charset="0"/>
            </a:endParaRPr>
          </a:p>
          <a:p>
            <a:r>
              <a:rPr lang="en-US" sz="2000" dirty="0">
                <a:latin typeface="Calibri" pitchFamily="34" charset="0"/>
                <a:ea typeface="Calibri" pitchFamily="34" charset="0"/>
                <a:cs typeface="Calibri" pitchFamily="34" charset="0"/>
              </a:rPr>
              <a:t>• Export Share : 60% United States, 40% Europe &amp; others.</a:t>
            </a:r>
          </a:p>
          <a:p>
            <a:endParaRPr lang="en-US" sz="2000" dirty="0">
              <a:latin typeface="Calibri" pitchFamily="34" charset="0"/>
              <a:ea typeface="Calibri" pitchFamily="34" charset="0"/>
              <a:cs typeface="Calibri" pitchFamily="34" charset="0"/>
            </a:endParaRPr>
          </a:p>
          <a:p>
            <a:r>
              <a:rPr lang="en-US" sz="2000" dirty="0">
                <a:latin typeface="Calibri" pitchFamily="34" charset="0"/>
                <a:ea typeface="Calibri" pitchFamily="34" charset="0"/>
                <a:cs typeface="Calibri" pitchFamily="34" charset="0"/>
              </a:rPr>
              <a:t>• Core Strength : Wood , Metal , Stone, Bone , Horn in their best combination</a:t>
            </a:r>
          </a:p>
          <a:p>
            <a:endParaRPr lang="en-US" sz="2000" dirty="0">
              <a:latin typeface="Calibri" pitchFamily="34" charset="0"/>
              <a:ea typeface="Calibri" pitchFamily="34" charset="0"/>
              <a:cs typeface="Calibri" pitchFamily="34" charset="0"/>
            </a:endParaRPr>
          </a:p>
          <a:p>
            <a:r>
              <a:rPr lang="en-US" sz="2000" dirty="0">
                <a:latin typeface="Calibri" pitchFamily="34" charset="0"/>
                <a:ea typeface="Calibri" pitchFamily="34" charset="0"/>
                <a:cs typeface="Calibri" pitchFamily="34" charset="0"/>
              </a:rPr>
              <a:t>• Product Category : Dec </a:t>
            </a:r>
            <a:r>
              <a:rPr lang="en-US" sz="2000" dirty="0" err="1">
                <a:latin typeface="Calibri" pitchFamily="34" charset="0"/>
                <a:ea typeface="Calibri" pitchFamily="34" charset="0"/>
                <a:cs typeface="Calibri" pitchFamily="34" charset="0"/>
              </a:rPr>
              <a:t>Acc</a:t>
            </a:r>
            <a:r>
              <a:rPr lang="en-US" sz="2000" dirty="0">
                <a:latin typeface="Calibri" pitchFamily="34" charset="0"/>
                <a:ea typeface="Calibri" pitchFamily="34" charset="0"/>
                <a:cs typeface="Calibri" pitchFamily="34" charset="0"/>
              </a:rPr>
              <a:t> , Candle Lighting , Accent Furniture , Wall Décor and Tabletop</a:t>
            </a:r>
          </a:p>
          <a:p>
            <a:endParaRPr lang="en-US" sz="2000" dirty="0">
              <a:latin typeface="Calibri" pitchFamily="34" charset="0"/>
              <a:ea typeface="Calibri" pitchFamily="34" charset="0"/>
              <a:cs typeface="Calibri" pitchFamily="34" charset="0"/>
            </a:endParaRPr>
          </a:p>
          <a:p>
            <a:r>
              <a:rPr lang="en-US" sz="2000" dirty="0">
                <a:latin typeface="Calibri" pitchFamily="34" charset="0"/>
                <a:ea typeface="Calibri" pitchFamily="34" charset="0"/>
                <a:cs typeface="Calibri" pitchFamily="34" charset="0"/>
              </a:rPr>
              <a:t>• Machines: 30 approx.</a:t>
            </a:r>
          </a:p>
          <a:p>
            <a:r>
              <a:rPr lang="en-US" sz="2000" dirty="0">
                <a:latin typeface="Calibri" pitchFamily="34" charset="0"/>
                <a:ea typeface="Calibri" pitchFamily="34" charset="0"/>
                <a:cs typeface="Calibri" pitchFamily="34" charset="0"/>
              </a:rPr>
              <a:t>   								ORION TRADE LLC</a:t>
            </a:r>
            <a:endParaRPr lang="en-CA" sz="2000" dirty="0">
              <a:latin typeface="Calibri" pitchFamily="34" charset="0"/>
              <a:ea typeface="Calibri" pitchFamily="34" charset="0"/>
              <a:cs typeface="Calibri" pitchFamily="34" charset="0"/>
            </a:endParaRPr>
          </a:p>
        </p:txBody>
      </p:sp>
      <p:sp>
        <p:nvSpPr>
          <p:cNvPr id="3" name="Rectangle 2"/>
          <p:cNvSpPr/>
          <p:nvPr/>
        </p:nvSpPr>
        <p:spPr>
          <a:xfrm>
            <a:off x="854869" y="152400"/>
            <a:ext cx="8229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Company Profile</a:t>
            </a:r>
            <a:endParaRPr lang="en-CA" sz="5400" b="1" dirty="0"/>
          </a:p>
        </p:txBody>
      </p:sp>
    </p:spTree>
    <p:extLst>
      <p:ext uri="{BB962C8B-B14F-4D97-AF65-F5344CB8AC3E}">
        <p14:creationId xmlns:p14="http://schemas.microsoft.com/office/powerpoint/2010/main" xmlns="" val="3443106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2469" y="533400"/>
            <a:ext cx="8229600" cy="918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From the desk of C.E.O</a:t>
            </a:r>
            <a:endParaRPr lang="en-CA" sz="5400" b="1" dirty="0"/>
          </a:p>
        </p:txBody>
      </p:sp>
      <p:sp>
        <p:nvSpPr>
          <p:cNvPr id="4" name="TextBox 3"/>
          <p:cNvSpPr txBox="1"/>
          <p:nvPr/>
        </p:nvSpPr>
        <p:spPr>
          <a:xfrm>
            <a:off x="321468" y="2133600"/>
            <a:ext cx="10227469" cy="4401205"/>
          </a:xfrm>
          <a:prstGeom prst="rect">
            <a:avLst/>
          </a:prstGeom>
          <a:noFill/>
        </p:spPr>
        <p:txBody>
          <a:bodyPr wrap="square" rtlCol="0">
            <a:spAutoFit/>
          </a:bodyPr>
          <a:lstStyle/>
          <a:p>
            <a:r>
              <a:rPr lang="en-US" sz="2800" dirty="0"/>
              <a:t>“</a:t>
            </a:r>
            <a:r>
              <a:rPr lang="en-US" sz="2800" dirty="0">
                <a:latin typeface="Calibri" pitchFamily="34" charset="0"/>
                <a:ea typeface="Calibri" pitchFamily="34" charset="0"/>
                <a:cs typeface="Calibri" pitchFamily="34" charset="0"/>
              </a:rPr>
              <a:t>Our goal is to proactively offer a wide range of well-designed home decorative products and furniture. We offer our customers the best possible service, quality, selection and value. This requires innovation, technologies and commitment from our product builders to the management team. It is a combination of all that has enabled </a:t>
            </a:r>
            <a:r>
              <a:rPr lang="en-US" sz="2800" b="1" dirty="0">
                <a:latin typeface="Calibri" pitchFamily="34" charset="0"/>
                <a:ea typeface="Calibri" pitchFamily="34" charset="0"/>
                <a:cs typeface="Calibri" pitchFamily="34" charset="0"/>
              </a:rPr>
              <a:t>ORION TRADE LLC </a:t>
            </a:r>
            <a:r>
              <a:rPr lang="en-US" sz="2800" dirty="0">
                <a:latin typeface="Calibri" pitchFamily="34" charset="0"/>
                <a:ea typeface="Calibri" pitchFamily="34" charset="0"/>
                <a:cs typeface="Calibri" pitchFamily="34" charset="0"/>
              </a:rPr>
              <a:t>to become an ideas driven company.”</a:t>
            </a:r>
          </a:p>
          <a:p>
            <a:endParaRPr lang="en-US" sz="2800" dirty="0">
              <a:latin typeface="Calibri" pitchFamily="34" charset="0"/>
              <a:ea typeface="Calibri" pitchFamily="34" charset="0"/>
              <a:cs typeface="Calibri" pitchFamily="34" charset="0"/>
            </a:endParaRPr>
          </a:p>
          <a:p>
            <a:r>
              <a:rPr lang="en-US" sz="2800" dirty="0">
                <a:latin typeface="Calibri" pitchFamily="34" charset="0"/>
                <a:ea typeface="Calibri" pitchFamily="34" charset="0"/>
                <a:cs typeface="Calibri" pitchFamily="34" charset="0"/>
              </a:rPr>
              <a:t>							M. </a:t>
            </a:r>
            <a:r>
              <a:rPr lang="en-US" sz="2800" dirty="0" smtClean="0">
                <a:latin typeface="Calibri" pitchFamily="34" charset="0"/>
                <a:ea typeface="Calibri" pitchFamily="34" charset="0"/>
                <a:cs typeface="Calibri" pitchFamily="34" charset="0"/>
              </a:rPr>
              <a:t>ALI YAWAR</a:t>
            </a:r>
            <a:endParaRPr lang="en-US" sz="2800" dirty="0">
              <a:latin typeface="Calibri" pitchFamily="34" charset="0"/>
              <a:ea typeface="Calibri" pitchFamily="34" charset="0"/>
              <a:cs typeface="Calibri" pitchFamily="34" charset="0"/>
            </a:endParaRPr>
          </a:p>
          <a:p>
            <a:r>
              <a:rPr lang="en-US" sz="2800" dirty="0">
                <a:latin typeface="Calibri" pitchFamily="34" charset="0"/>
                <a:ea typeface="Calibri" pitchFamily="34" charset="0"/>
                <a:cs typeface="Calibri" pitchFamily="34" charset="0"/>
              </a:rPr>
              <a:t>							Orion Trade LLC.</a:t>
            </a:r>
          </a:p>
          <a:p>
            <a:endParaRPr lang="en-CA" sz="2800" dirty="0"/>
          </a:p>
        </p:txBody>
      </p:sp>
    </p:spTree>
    <p:extLst>
      <p:ext uri="{BB962C8B-B14F-4D97-AF65-F5344CB8AC3E}">
        <p14:creationId xmlns:p14="http://schemas.microsoft.com/office/powerpoint/2010/main" xmlns="" val="398846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2EF8E0-03DF-2718-94F8-B1FCCEB487F1}"/>
              </a:ext>
            </a:extLst>
          </p:cNvPr>
          <p:cNvSpPr txBox="1"/>
          <p:nvPr/>
        </p:nvSpPr>
        <p:spPr>
          <a:xfrm>
            <a:off x="473869" y="1752600"/>
            <a:ext cx="6053901" cy="4401205"/>
          </a:xfrm>
          <a:prstGeom prst="rect">
            <a:avLst/>
          </a:prstGeom>
          <a:noFill/>
        </p:spPr>
        <p:txBody>
          <a:bodyPr wrap="none" rtlCol="0">
            <a:spAutoFit/>
          </a:bodyPr>
          <a:lstStyle/>
          <a:p>
            <a:r>
              <a:rPr lang="en-IN" sz="4000"/>
              <a:t>Kallau</a:t>
            </a:r>
            <a:r>
              <a:rPr lang="en-IN" sz="4000" dirty="0"/>
              <a:t>, USA</a:t>
            </a:r>
          </a:p>
          <a:p>
            <a:r>
              <a:rPr lang="en-GB" sz="4000" dirty="0"/>
              <a:t>Anthropology, USA</a:t>
            </a:r>
          </a:p>
          <a:p>
            <a:r>
              <a:rPr lang="en-GB" sz="4000" dirty="0" err="1"/>
              <a:t>Modway</a:t>
            </a:r>
            <a:r>
              <a:rPr lang="en-GB" sz="4000" dirty="0"/>
              <a:t>, USA</a:t>
            </a:r>
          </a:p>
          <a:p>
            <a:r>
              <a:rPr lang="en-GB" sz="4000" dirty="0"/>
              <a:t>Crestview Collection, USA</a:t>
            </a:r>
          </a:p>
          <a:p>
            <a:r>
              <a:rPr lang="en-GB" sz="4000" dirty="0"/>
              <a:t>Freedom, Europe</a:t>
            </a:r>
          </a:p>
          <a:p>
            <a:r>
              <a:rPr lang="en-GB" sz="4000" dirty="0"/>
              <a:t>Spiller </a:t>
            </a:r>
            <a:r>
              <a:rPr lang="en-GB" sz="4000" dirty="0" err="1"/>
              <a:t>Ramuabjecte</a:t>
            </a:r>
            <a:r>
              <a:rPr lang="en-GB" sz="4000" dirty="0"/>
              <a:t>, Europe</a:t>
            </a:r>
          </a:p>
          <a:p>
            <a:r>
              <a:rPr lang="en-GB" sz="4000" dirty="0"/>
              <a:t>Boltze, Europe</a:t>
            </a:r>
          </a:p>
        </p:txBody>
      </p:sp>
      <p:sp>
        <p:nvSpPr>
          <p:cNvPr id="4" name="TextBox 3">
            <a:extLst>
              <a:ext uri="{FF2B5EF4-FFF2-40B4-BE49-F238E27FC236}">
                <a16:creationId xmlns:a16="http://schemas.microsoft.com/office/drawing/2014/main" xmlns="" id="{5AD61FB3-9A9C-7B80-06C8-171D64307083}"/>
              </a:ext>
            </a:extLst>
          </p:cNvPr>
          <p:cNvSpPr txBox="1"/>
          <p:nvPr/>
        </p:nvSpPr>
        <p:spPr>
          <a:xfrm>
            <a:off x="2150269" y="147744"/>
            <a:ext cx="5264583" cy="923330"/>
          </a:xfrm>
          <a:prstGeom prst="rect">
            <a:avLst/>
          </a:prstGeom>
          <a:noFill/>
        </p:spPr>
        <p:txBody>
          <a:bodyPr wrap="none" rtlCol="0">
            <a:spAutoFit/>
          </a:bodyPr>
          <a:lstStyle/>
          <a:p>
            <a:r>
              <a:rPr lang="en-IN" sz="5400" b="1" u="sng" dirty="0"/>
              <a:t>Our Major Clients</a:t>
            </a:r>
            <a:endParaRPr lang="en-GB" sz="5400" b="1" u="sng" dirty="0"/>
          </a:p>
        </p:txBody>
      </p:sp>
    </p:spTree>
    <p:extLst>
      <p:ext uri="{BB962C8B-B14F-4D97-AF65-F5344CB8AC3E}">
        <p14:creationId xmlns:p14="http://schemas.microsoft.com/office/powerpoint/2010/main" xmlns="" val="629325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a:ext>
            </a:extLst>
          </a:blip>
          <a:srcRect l="1812" t="2899" r="7635"/>
          <a:stretch/>
        </p:blipFill>
        <p:spPr bwMode="auto">
          <a:xfrm>
            <a:off x="16669" y="304800"/>
            <a:ext cx="10488706" cy="617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851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xmlns=""/>
              </a:ext>
            </a:extLst>
          </a:blip>
          <a:srcRect l="10027" t="6330" r="4946" b="3391"/>
          <a:stretch/>
        </p:blipFill>
        <p:spPr bwMode="auto">
          <a:xfrm>
            <a:off x="16669" y="609600"/>
            <a:ext cx="10439400" cy="5851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559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9" y="152400"/>
            <a:ext cx="4343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Who are we?</a:t>
            </a:r>
            <a:endParaRPr lang="en-CA" sz="5400" b="1" dirty="0"/>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l="7268" t="6706" r="3370" b="2548"/>
          <a:stretch/>
        </p:blipFill>
        <p:spPr bwMode="auto">
          <a:xfrm>
            <a:off x="16669" y="3886200"/>
            <a:ext cx="4575029"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descr="factory view new.jpg"/>
          <p:cNvPicPr>
            <a:picLocks noChangeAspect="1"/>
          </p:cNvPicPr>
          <p:nvPr/>
        </p:nvPicPr>
        <p:blipFill>
          <a:blip r:embed="rId3"/>
          <a:stretch>
            <a:fillRect/>
          </a:stretch>
        </p:blipFill>
        <p:spPr>
          <a:xfrm>
            <a:off x="321469" y="1121818"/>
            <a:ext cx="3584242" cy="268818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4817268" y="-34707"/>
            <a:ext cx="5731669" cy="6986528"/>
          </a:xfrm>
          <a:prstGeom prst="rect">
            <a:avLst/>
          </a:prstGeom>
          <a:noFill/>
        </p:spPr>
        <p:txBody>
          <a:bodyPr wrap="square" rtlCol="0">
            <a:spAutoFit/>
          </a:bodyPr>
          <a:lstStyle/>
          <a:p>
            <a:r>
              <a:rPr lang="en-US" sz="1600" b="1" dirty="0">
                <a:latin typeface="Calibri" pitchFamily="34" charset="0"/>
                <a:ea typeface="Calibri" pitchFamily="34" charset="0"/>
                <a:cs typeface="Calibri" pitchFamily="34" charset="0"/>
              </a:rPr>
              <a:t>Orion Trade LLC </a:t>
            </a:r>
            <a:r>
              <a:rPr lang="en-US" sz="1600" dirty="0">
                <a:latin typeface="Calibri" pitchFamily="34" charset="0"/>
                <a:ea typeface="Calibri" pitchFamily="34" charset="0"/>
                <a:cs typeface="Calibri" pitchFamily="34" charset="0"/>
              </a:rPr>
              <a:t>has been exporting home décor </a:t>
            </a:r>
          </a:p>
          <a:p>
            <a:r>
              <a:rPr lang="en-US" sz="1600" dirty="0">
                <a:latin typeface="Calibri" pitchFamily="34" charset="0"/>
                <a:ea typeface="Calibri" pitchFamily="34" charset="0"/>
                <a:cs typeface="Calibri" pitchFamily="34" charset="0"/>
              </a:rPr>
              <a:t>accessories and collectibles that blend exquisitely into </a:t>
            </a:r>
          </a:p>
          <a:p>
            <a:r>
              <a:rPr lang="en-US" sz="1600" dirty="0">
                <a:latin typeface="Calibri" pitchFamily="34" charset="0"/>
                <a:ea typeface="Calibri" pitchFamily="34" charset="0"/>
                <a:cs typeface="Calibri" pitchFamily="34" charset="0"/>
              </a:rPr>
              <a:t>elite settings, be it home or office.</a:t>
            </a:r>
            <a:br>
              <a:rPr lang="en-US" sz="1600" dirty="0">
                <a:latin typeface="Calibri" pitchFamily="34" charset="0"/>
                <a:ea typeface="Calibri" pitchFamily="34" charset="0"/>
                <a:cs typeface="Calibri" pitchFamily="34" charset="0"/>
              </a:rPr>
            </a:br>
            <a:endParaRPr lang="en-US" sz="1600" dirty="0">
              <a:latin typeface="Calibri" pitchFamily="34" charset="0"/>
              <a:ea typeface="Calibri" pitchFamily="34" charset="0"/>
              <a:cs typeface="Calibri" pitchFamily="34" charset="0"/>
            </a:endParaRPr>
          </a:p>
          <a:p>
            <a:r>
              <a:rPr lang="en-US" sz="1600" dirty="0">
                <a:latin typeface="Calibri" pitchFamily="34" charset="0"/>
                <a:ea typeface="Calibri" pitchFamily="34" charset="0"/>
                <a:cs typeface="Calibri" pitchFamily="34" charset="0"/>
              </a:rPr>
              <a:t>We have a passion for the craft and express it without</a:t>
            </a:r>
          </a:p>
          <a:p>
            <a:r>
              <a:rPr lang="en-US" sz="1600" dirty="0">
                <a:latin typeface="Calibri" pitchFamily="34" charset="0"/>
                <a:ea typeface="Calibri" pitchFamily="34" charset="0"/>
                <a:cs typeface="Calibri" pitchFamily="34" charset="0"/>
              </a:rPr>
              <a:t>compromise through fines craftsmanship. Our commitment</a:t>
            </a:r>
          </a:p>
          <a:p>
            <a:r>
              <a:rPr lang="en-US" sz="1600" dirty="0">
                <a:latin typeface="Calibri" pitchFamily="34" charset="0"/>
                <a:ea typeface="Calibri" pitchFamily="34" charset="0"/>
                <a:cs typeface="Calibri" pitchFamily="34" charset="0"/>
              </a:rPr>
              <a:t> to the highest standards of quality has set us apart from the </a:t>
            </a:r>
          </a:p>
          <a:p>
            <a:r>
              <a:rPr lang="en-US" sz="1600" dirty="0">
                <a:latin typeface="Calibri" pitchFamily="34" charset="0"/>
                <a:ea typeface="Calibri" pitchFamily="34" charset="0"/>
                <a:cs typeface="Calibri" pitchFamily="34" charset="0"/>
              </a:rPr>
              <a:t>competition and has allows us to carve a niche market of </a:t>
            </a:r>
          </a:p>
          <a:p>
            <a:r>
              <a:rPr lang="en-US" sz="1600" dirty="0">
                <a:latin typeface="Calibri" pitchFamily="34" charset="0"/>
                <a:ea typeface="Calibri" pitchFamily="34" charset="0"/>
                <a:cs typeface="Calibri" pitchFamily="34" charset="0"/>
              </a:rPr>
              <a:t>discerning and demanding the buyers worldwide who have </a:t>
            </a:r>
          </a:p>
          <a:p>
            <a:r>
              <a:rPr lang="en-US" sz="1600" dirty="0">
                <a:latin typeface="Calibri" pitchFamily="34" charset="0"/>
                <a:ea typeface="Calibri" pitchFamily="34" charset="0"/>
                <a:cs typeface="Calibri" pitchFamily="34" charset="0"/>
              </a:rPr>
              <a:t>come to expect unique product lines from us.</a:t>
            </a:r>
          </a:p>
          <a:p>
            <a:endParaRPr lang="en-US" sz="1600" dirty="0">
              <a:latin typeface="Calibri" pitchFamily="34" charset="0"/>
              <a:ea typeface="Calibri" pitchFamily="34" charset="0"/>
              <a:cs typeface="Calibri" pitchFamily="34" charset="0"/>
            </a:endParaRPr>
          </a:p>
          <a:p>
            <a:r>
              <a:rPr lang="en-US" sz="1600" dirty="0">
                <a:latin typeface="Calibri" pitchFamily="34" charset="0"/>
                <a:ea typeface="Calibri" pitchFamily="34" charset="0"/>
                <a:cs typeface="Calibri" pitchFamily="34" charset="0"/>
              </a:rPr>
              <a:t>Our highly experienced team of craftsmen pays attention to each </a:t>
            </a:r>
          </a:p>
          <a:p>
            <a:r>
              <a:rPr lang="en-US" sz="1600" dirty="0">
                <a:latin typeface="Calibri" pitchFamily="34" charset="0"/>
                <a:ea typeface="Calibri" pitchFamily="34" charset="0"/>
                <a:cs typeface="Calibri" pitchFamily="34" charset="0"/>
              </a:rPr>
              <a:t>and every move and is dedicated to meet all your requirements </a:t>
            </a:r>
          </a:p>
          <a:p>
            <a:r>
              <a:rPr lang="en-US" sz="1600" dirty="0">
                <a:latin typeface="Calibri" pitchFamily="34" charset="0"/>
                <a:ea typeface="Calibri" pitchFamily="34" charset="0"/>
                <a:cs typeface="Calibri" pitchFamily="34" charset="0"/>
              </a:rPr>
              <a:t>regarding products and finishes.</a:t>
            </a:r>
          </a:p>
          <a:p>
            <a:endParaRPr lang="en-US" sz="1600" dirty="0">
              <a:latin typeface="Calibri" pitchFamily="34" charset="0"/>
              <a:ea typeface="Calibri" pitchFamily="34" charset="0"/>
              <a:cs typeface="Calibri" pitchFamily="34" charset="0"/>
            </a:endParaRPr>
          </a:p>
          <a:p>
            <a:r>
              <a:rPr lang="en-US" sz="1600" dirty="0">
                <a:latin typeface="Calibri" pitchFamily="34" charset="0"/>
                <a:ea typeface="Calibri" pitchFamily="34" charset="0"/>
                <a:cs typeface="Calibri" pitchFamily="34" charset="0"/>
              </a:rPr>
              <a:t>Our Designs &amp; Developments division is supported by extensive market research into trends and consumer needs which is the backbone of the business. We have an experienced, sharp and hard- working personnel in the fields of sampling, merchandising, production, finishing, packaging and forwarding.</a:t>
            </a:r>
          </a:p>
          <a:p>
            <a:endParaRPr lang="en-US" sz="1600" dirty="0">
              <a:latin typeface="Calibri" pitchFamily="34" charset="0"/>
              <a:ea typeface="Calibri" pitchFamily="34" charset="0"/>
              <a:cs typeface="Calibri" pitchFamily="34" charset="0"/>
            </a:endParaRPr>
          </a:p>
          <a:p>
            <a:r>
              <a:rPr lang="en-US" sz="1600" dirty="0">
                <a:latin typeface="Calibri" pitchFamily="34" charset="0"/>
                <a:ea typeface="Calibri" pitchFamily="34" charset="0"/>
                <a:cs typeface="Calibri" pitchFamily="34" charset="0"/>
              </a:rPr>
              <a:t>In our endeavor to understand our customers we participate in major trade shows worldwide. We are committed to relentlessly pursue innovation and develop a portfolio that is most comprehensive and unique in our industry.</a:t>
            </a:r>
          </a:p>
          <a:p>
            <a:endParaRPr lang="en-US" sz="1600" dirty="0">
              <a:latin typeface="Calibri" pitchFamily="34" charset="0"/>
              <a:ea typeface="Calibri" pitchFamily="34" charset="0"/>
              <a:cs typeface="Calibri" pitchFamily="34" charset="0"/>
            </a:endParaRPr>
          </a:p>
          <a:p>
            <a:r>
              <a:rPr lang="en-US" sz="1600" dirty="0">
                <a:latin typeface="Calibri" pitchFamily="34" charset="0"/>
                <a:ea typeface="Calibri" pitchFamily="34" charset="0"/>
                <a:cs typeface="Calibri" pitchFamily="34" charset="0"/>
              </a:rPr>
              <a:t>Our expertise in domain has enabled us to cater to buyers from USA, Mexico, Australia, Kuwait, Saudi Arab etc. </a:t>
            </a:r>
            <a:endParaRPr lang="en-CA" sz="16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xmlns="" val="18338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l="3573" r="4180" b="1743"/>
          <a:stretch/>
        </p:blipFill>
        <p:spPr bwMode="auto">
          <a:xfrm>
            <a:off x="76201" y="635895"/>
            <a:ext cx="10379868" cy="5841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4857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E8417E9-5BA6-42F0-9D82-7198C1A15B03}">
  <we:reference id="wa200005566" version="1.0.0.0" store="en-US" storeType="OMEX"/>
  <we:alternateReferences>
    <we:reference id="wa200005566" version="1.0.0.0"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3020</TotalTime>
  <Words>699</Words>
  <Application>Microsoft Office PowerPoint</Application>
  <PresentationFormat>Custom</PresentationFormat>
  <Paragraphs>99</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ZEBRONICS</dc:creator>
  <cp:lastModifiedBy>ALI</cp:lastModifiedBy>
  <cp:revision>158</cp:revision>
  <dcterms:created xsi:type="dcterms:W3CDTF">2006-08-16T00:00:00Z</dcterms:created>
  <dcterms:modified xsi:type="dcterms:W3CDTF">2025-04-07T05:54:39Z</dcterms:modified>
</cp:coreProperties>
</file>