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8" r:id="rId2"/>
    <p:sldId id="257" r:id="rId3"/>
    <p:sldId id="260" r:id="rId4"/>
    <p:sldId id="295" r:id="rId5"/>
    <p:sldId id="676" r:id="rId6"/>
    <p:sldId id="258" r:id="rId7"/>
    <p:sldId id="261" r:id="rId8"/>
    <p:sldId id="681" r:id="rId9"/>
    <p:sldId id="266" r:id="rId10"/>
    <p:sldId id="672" r:id="rId11"/>
    <p:sldId id="272" r:id="rId12"/>
    <p:sldId id="561" r:id="rId13"/>
    <p:sldId id="682" r:id="rId14"/>
    <p:sldId id="678" r:id="rId15"/>
    <p:sldId id="679" r:id="rId16"/>
    <p:sldId id="283" r:id="rId17"/>
    <p:sldId id="264" r:id="rId18"/>
    <p:sldId id="680" r:id="rId19"/>
    <p:sldId id="279" r:id="rId20"/>
    <p:sldId id="29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C04D"/>
    <a:srgbClr val="00A800"/>
    <a:srgbClr val="33CC33"/>
    <a:srgbClr val="23B800"/>
    <a:srgbClr val="9BFF8A"/>
    <a:srgbClr val="58D835"/>
    <a:srgbClr val="6BDB4B"/>
    <a:srgbClr val="C00000"/>
    <a:srgbClr val="F33436"/>
    <a:srgbClr val="D9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13" autoAdjust="0"/>
    <p:restoredTop sz="94660"/>
  </p:normalViewPr>
  <p:slideViewPr>
    <p:cSldViewPr snapToGrid="0">
      <p:cViewPr varScale="1">
        <p:scale>
          <a:sx n="109" d="100"/>
          <a:sy n="109" d="100"/>
        </p:scale>
        <p:origin x="11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4D0FD-B3FF-4024-B350-9AE00FAAD62F}" type="datetimeFigureOut">
              <a:rPr lang="ko-KR" altLang="en-US" smtClean="0"/>
              <a:t>2025-03-21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A56EE-736A-425E-95FA-F85E1DA23286}" type="slidenum">
              <a:rPr lang="ko-KR" altLang="en-US" smtClean="0"/>
              <a:t>‹#›</a:t>
            </a:fld>
            <a:endParaRPr lang="ko-KR" altLang="en-US"/>
          </a:p>
        </p:txBody>
      </p:sp>
    </p:spTree>
    <p:extLst>
      <p:ext uri="{BB962C8B-B14F-4D97-AF65-F5344CB8AC3E}">
        <p14:creationId xmlns:p14="http://schemas.microsoft.com/office/powerpoint/2010/main" val="212069390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308948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294014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45D41D5-BB4B-4AD0-AC9D-374F8A9CDD5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6302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DD2BAC-BA85-41F9-B372-6605144A0128}"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4030624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DD2BAC-BA85-41F9-B372-6605144A0128}"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5D41D5-BB4B-4AD0-AC9D-374F8A9CDD5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490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DD2BAC-BA85-41F9-B372-6605144A0128}"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3552496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183948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393004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제목 및 내용">
    <p:spTree>
      <p:nvGrpSpPr>
        <p:cNvPr id="1" name=""/>
        <p:cNvGrpSpPr/>
        <p:nvPr/>
      </p:nvGrpSpPr>
      <p:grpSpPr>
        <a:xfrm>
          <a:off x="0" y="0"/>
          <a:ext cx="0" cy="0"/>
          <a:chOff x="0" y="0"/>
          <a:chExt cx="0" cy="0"/>
        </a:xfrm>
      </p:grpSpPr>
      <p:sp>
        <p:nvSpPr>
          <p:cNvPr id="8" name="직각 삼각형 7">
            <a:extLst>
              <a:ext uri="{FF2B5EF4-FFF2-40B4-BE49-F238E27FC236}">
                <a16:creationId xmlns:a16="http://schemas.microsoft.com/office/drawing/2014/main" id="{EB41168C-E43D-4BD9-BF86-AF07E83E2ED7}"/>
              </a:ext>
            </a:extLst>
          </p:cNvPr>
          <p:cNvSpPr/>
          <p:nvPr userDrawn="1"/>
        </p:nvSpPr>
        <p:spPr>
          <a:xfrm rot="10800000" flipH="1">
            <a:off x="1" y="0"/>
            <a:ext cx="294113" cy="237742"/>
          </a:xfrm>
          <a:prstGeom prst="rtTriangle">
            <a:avLst/>
          </a:prstGeom>
          <a:solidFill>
            <a:srgbClr val="006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cxnSp>
        <p:nvCxnSpPr>
          <p:cNvPr id="9" name="직선 연결선 8">
            <a:extLst>
              <a:ext uri="{FF2B5EF4-FFF2-40B4-BE49-F238E27FC236}">
                <a16:creationId xmlns:a16="http://schemas.microsoft.com/office/drawing/2014/main" id="{DB20FF12-5A70-4026-A096-CCD4DE2580C4}"/>
              </a:ext>
            </a:extLst>
          </p:cNvPr>
          <p:cNvCxnSpPr/>
          <p:nvPr userDrawn="1"/>
        </p:nvCxnSpPr>
        <p:spPr>
          <a:xfrm>
            <a:off x="-1" y="883223"/>
            <a:ext cx="1219200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FCE824-E96D-4E96-B1B5-D881CD158F9E}"/>
              </a:ext>
            </a:extLst>
          </p:cNvPr>
          <p:cNvSpPr txBox="1"/>
          <p:nvPr userDrawn="1"/>
        </p:nvSpPr>
        <p:spPr>
          <a:xfrm>
            <a:off x="1500767" y="224396"/>
            <a:ext cx="1659429" cy="215444"/>
          </a:xfrm>
          <a:prstGeom prst="rect">
            <a:avLst/>
          </a:prstGeom>
          <a:noFill/>
        </p:spPr>
        <p:txBody>
          <a:bodyPr wrap="none" rtlCol="0">
            <a:spAutoFit/>
          </a:bodyPr>
          <a:lstStyle/>
          <a:p>
            <a:r>
              <a:rPr lang="en-US" altLang="ko-KR" sz="800" dirty="0">
                <a:solidFill>
                  <a:schemeClr val="bg2">
                    <a:lumMod val="75000"/>
                  </a:schemeClr>
                </a:solidFill>
                <a:latin typeface="나눔스퀘어" panose="020B0600000101010101" pitchFamily="50" charset="-127"/>
                <a:ea typeface="나눔스퀘어" panose="020B0600000101010101" pitchFamily="50" charset="-127"/>
              </a:rPr>
              <a:t>KOS </a:t>
            </a:r>
            <a:r>
              <a:rPr lang="en-US" altLang="ko-KR" sz="800" dirty="0" err="1">
                <a:solidFill>
                  <a:schemeClr val="bg2">
                    <a:lumMod val="75000"/>
                  </a:schemeClr>
                </a:solidFill>
                <a:latin typeface="나눔스퀘어" panose="020B0600000101010101" pitchFamily="50" charset="-127"/>
                <a:ea typeface="나눔스퀘어" panose="020B0600000101010101" pitchFamily="50" charset="-127"/>
              </a:rPr>
              <a:t>inc.</a:t>
            </a:r>
            <a:r>
              <a:rPr lang="en-US" altLang="ko-KR" sz="800" dirty="0">
                <a:solidFill>
                  <a:schemeClr val="bg2">
                    <a:lumMod val="75000"/>
                  </a:schemeClr>
                </a:solidFill>
                <a:latin typeface="나눔스퀘어" panose="020B0600000101010101" pitchFamily="50" charset="-127"/>
                <a:ea typeface="나눔스퀘어" panose="020B0600000101010101" pitchFamily="50" charset="-127"/>
              </a:rPr>
              <a:t> </a:t>
            </a:r>
            <a:r>
              <a:rPr lang="ko-KR" altLang="en-US" sz="800" dirty="0">
                <a:solidFill>
                  <a:schemeClr val="bg2">
                    <a:lumMod val="75000"/>
                  </a:schemeClr>
                </a:solidFill>
                <a:latin typeface="나눔스퀘어" panose="020B0600000101010101" pitchFamily="50" charset="-127"/>
                <a:ea typeface="나눔스퀘어" panose="020B0600000101010101" pitchFamily="50" charset="-127"/>
              </a:rPr>
              <a:t> </a:t>
            </a:r>
            <a:r>
              <a:rPr lang="en-US" altLang="ko-KR" sz="800" dirty="0">
                <a:solidFill>
                  <a:schemeClr val="bg2">
                    <a:lumMod val="75000"/>
                  </a:schemeClr>
                </a:solidFill>
                <a:latin typeface="나눔스퀘어" panose="020B0600000101010101" pitchFamily="50" charset="-127"/>
                <a:ea typeface="나눔스퀘어" panose="020B0600000101010101" pitchFamily="50" charset="-127"/>
              </a:rPr>
              <a:t>BUSINESS PLAN 2024</a:t>
            </a:r>
            <a:endParaRPr lang="ko-KR" altLang="en-US" sz="800" dirty="0">
              <a:solidFill>
                <a:schemeClr val="bg2">
                  <a:lumMod val="75000"/>
                </a:schemeClr>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23061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286140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DD2BAC-BA85-41F9-B372-6605144A0128}"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197692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DD2BAC-BA85-41F9-B372-6605144A0128}"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189863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DD2BAC-BA85-41F9-B372-6605144A0128}"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3651066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DD2BAC-BA85-41F9-B372-6605144A0128}"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312684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D2BAC-BA85-41F9-B372-6605144A0128}"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47929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D2BAC-BA85-41F9-B372-6605144A0128}"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359073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D2BAC-BA85-41F9-B372-6605144A0128}"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5D41D5-BB4B-4AD0-AC9D-374F8A9CDD5B}" type="slidenum">
              <a:rPr lang="en-US" smtClean="0"/>
              <a:t>‹#›</a:t>
            </a:fld>
            <a:endParaRPr lang="en-US"/>
          </a:p>
        </p:txBody>
      </p:sp>
    </p:spTree>
    <p:extLst>
      <p:ext uri="{BB962C8B-B14F-4D97-AF65-F5344CB8AC3E}">
        <p14:creationId xmlns:p14="http://schemas.microsoft.com/office/powerpoint/2010/main" val="253716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9000">
              <a:schemeClr val="bg2">
                <a:tint val="90000"/>
                <a:satMod val="92000"/>
                <a:lumMod val="120000"/>
              </a:schemeClr>
            </a:gs>
            <a:gs pos="100000">
              <a:schemeClr val="bg2">
                <a:shade val="98000"/>
                <a:satMod val="120000"/>
                <a:lumMod val="98000"/>
              </a:schemeClr>
            </a:gs>
          </a:gsLst>
          <a:lin ang="5400000" scaled="1"/>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ADD2BAC-BA85-41F9-B372-6605144A0128}" type="datetimeFigureOut">
              <a:rPr lang="en-US" smtClean="0"/>
              <a:t>3/21/2025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45D41D5-BB4B-4AD0-AC9D-374F8A9CDD5B}" type="slidenum">
              <a:rPr lang="en-US" smtClean="0"/>
              <a:t>‹#›</a:t>
            </a:fld>
            <a:endParaRPr lang="en-US"/>
          </a:p>
        </p:txBody>
      </p:sp>
    </p:spTree>
    <p:extLst>
      <p:ext uri="{BB962C8B-B14F-4D97-AF65-F5344CB8AC3E}">
        <p14:creationId xmlns:p14="http://schemas.microsoft.com/office/powerpoint/2010/main" val="813209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18" Type="http://schemas.openxmlformats.org/officeDocument/2006/relationships/image" Target="../media/image40.svg"/><Relationship Id="rId3" Type="http://schemas.openxmlformats.org/officeDocument/2006/relationships/image" Target="../media/image30.png"/><Relationship Id="rId21" Type="http://schemas.openxmlformats.org/officeDocument/2006/relationships/image" Target="../media/image43.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image" Target="../media/image29.jpeg"/><Relationship Id="rId16" Type="http://schemas.microsoft.com/office/2007/relationships/hdphoto" Target="../media/hdphoto1.wdp"/><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2.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hyperlink" Target="https://www.bp.com/en/global/air-bp/news-and-views/views/what-is-sustainable-aviation-fuel-saf-and-why-is-it-important.html" TargetMode="External"/><Relationship Id="rId5" Type="http://schemas.openxmlformats.org/officeDocument/2006/relationships/hyperlink" Target="https://www.iscc-system.org/certification/iscc-certification-schemes/iscc-corsia/" TargetMode="Externa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hyperlink" Target="https://www.investopedia.com/terms/c/carbon_credit.asp#toc-how-do-carbon-credits-work"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iscc-system.org/academy/iscc-trainings/iscc-corsia-traini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16.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3C71B-796E-4974-ADFF-53DFCF9D3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91741" y="-583554"/>
            <a:ext cx="6904655" cy="8095863"/>
          </a:xfrm>
          <a:prstGeom prst="rect">
            <a:avLst/>
          </a:prstGeom>
        </p:spPr>
      </p:pic>
      <p:sp>
        <p:nvSpPr>
          <p:cNvPr id="2" name="Title 1">
            <a:extLst>
              <a:ext uri="{FF2B5EF4-FFF2-40B4-BE49-F238E27FC236}">
                <a16:creationId xmlns:a16="http://schemas.microsoft.com/office/drawing/2014/main" id="{98BFDC08-2C83-476B-9E1E-A6E13A56C35B}"/>
              </a:ext>
            </a:extLst>
          </p:cNvPr>
          <p:cNvSpPr>
            <a:spLocks noGrp="1"/>
          </p:cNvSpPr>
          <p:nvPr>
            <p:ph type="ctrTitle"/>
          </p:nvPr>
        </p:nvSpPr>
        <p:spPr>
          <a:xfrm>
            <a:off x="1626575" y="3051139"/>
            <a:ext cx="7268337" cy="826476"/>
          </a:xfrm>
        </p:spPr>
        <p:txBody>
          <a:bodyPr>
            <a:normAutofit/>
          </a:bodyPr>
          <a:lstStyle/>
          <a:p>
            <a:pPr algn="ct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4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 PROFILE</a:t>
            </a:r>
            <a:endParaRPr lang="en-US" sz="4400" b="1" dirty="0">
              <a:solidFill>
                <a:schemeClr val="tx1"/>
              </a:solidFill>
              <a:effectLst>
                <a:outerShdw blurRad="38100" dist="38100" dir="2700000" algn="tl">
                  <a:srgbClr val="000000">
                    <a:alpha val="43137"/>
                  </a:srgbClr>
                </a:outerShdw>
              </a:effectLst>
            </a:endParaRPr>
          </a:p>
        </p:txBody>
      </p:sp>
      <p:pic>
        <p:nvPicPr>
          <p:cNvPr id="6" name="그림 33" descr="텍스트, 폰트, 그래픽, 로고이(가) 표시된 사진&#10;&#10;자동 생성된 설명">
            <a:extLst>
              <a:ext uri="{FF2B5EF4-FFF2-40B4-BE49-F238E27FC236}">
                <a16:creationId xmlns:a16="http://schemas.microsoft.com/office/drawing/2014/main" id="{1E778CC3-6750-4AD2-9762-ACC62D1F2E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2978487" y="1315097"/>
            <a:ext cx="3817966" cy="2333917"/>
          </a:xfrm>
          <a:prstGeom prst="rect">
            <a:avLst/>
          </a:prstGeom>
        </p:spPr>
      </p:pic>
    </p:spTree>
    <p:extLst>
      <p:ext uri="{BB962C8B-B14F-4D97-AF65-F5344CB8AC3E}">
        <p14:creationId xmlns:p14="http://schemas.microsoft.com/office/powerpoint/2010/main" val="104091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4B88E6D-3134-5E39-48EE-07571C9D5D55}"/>
              </a:ext>
            </a:extLst>
          </p:cNvPr>
          <p:cNvSpPr txBox="1">
            <a:spLocks/>
          </p:cNvSpPr>
          <p:nvPr/>
        </p:nvSpPr>
        <p:spPr>
          <a:xfrm>
            <a:off x="1195874" y="1234699"/>
            <a:ext cx="4214326" cy="29905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ko-KR" sz="1800" b="1" dirty="0">
                <a:latin typeface="Times New Roman" panose="02020603050405020304" pitchFamily="18" charset="0"/>
                <a:cs typeface="Times New Roman" panose="02020603050405020304" pitchFamily="18" charset="0"/>
              </a:rPr>
              <a:t>Product Characteristics </a:t>
            </a:r>
          </a:p>
        </p:txBody>
      </p:sp>
      <p:sp>
        <p:nvSpPr>
          <p:cNvPr id="34" name="Title 1">
            <a:extLst>
              <a:ext uri="{FF2B5EF4-FFF2-40B4-BE49-F238E27FC236}">
                <a16:creationId xmlns:a16="http://schemas.microsoft.com/office/drawing/2014/main" id="{1C9EA66E-D76D-4166-B160-71B17EE1FC7C}"/>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35" name="그림 33" descr="텍스트, 폰트, 그래픽, 로고이(가) 표시된 사진&#10;&#10;자동 생성된 설명">
            <a:extLst>
              <a:ext uri="{FF2B5EF4-FFF2-40B4-BE49-F238E27FC236}">
                <a16:creationId xmlns:a16="http://schemas.microsoft.com/office/drawing/2014/main" id="{89F73647-61A0-4060-8A0D-3060A1409D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5" name="TextBox 4">
            <a:extLst>
              <a:ext uri="{FF2B5EF4-FFF2-40B4-BE49-F238E27FC236}">
                <a16:creationId xmlns:a16="http://schemas.microsoft.com/office/drawing/2014/main" id="{F543E047-DBD3-6FF3-DF2B-D198E27A4CAC}"/>
              </a:ext>
            </a:extLst>
          </p:cNvPr>
          <p:cNvSpPr txBox="1"/>
          <p:nvPr/>
        </p:nvSpPr>
        <p:spPr>
          <a:xfrm>
            <a:off x="1057622" y="1384227"/>
            <a:ext cx="5761646" cy="5139869"/>
          </a:xfrm>
          <a:prstGeom prst="rect">
            <a:avLst/>
          </a:prstGeom>
          <a:noFill/>
        </p:spPr>
        <p:txBody>
          <a:bodyPr wrap="square">
            <a:spAutoFit/>
          </a:bodyPr>
          <a:lstStyle/>
          <a:p>
            <a:pPr algn="just"/>
            <a:endParaRPr lang="vi-VN" altLang="ko-KR" sz="1600" b="1"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CNSL Competitiveness</a:t>
            </a:r>
            <a:endParaRPr lang="vi-VN" sz="1600" b="1" dirty="0">
              <a:latin typeface="Times New Roman" panose="02020603050405020304" pitchFamily="18" charset="0"/>
              <a:cs typeface="Times New Roman" panose="02020603050405020304" pitchFamily="18" charset="0"/>
            </a:endParaRPr>
          </a:p>
          <a:p>
            <a:pPr algn="just"/>
            <a:endParaRPr lang="vi-VN" sz="1600"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High Calorific Value</a:t>
            </a:r>
            <a:endParaRPr lang="en-US" sz="1600" dirty="0">
              <a:latin typeface="Times New Roman" panose="02020603050405020304" pitchFamily="18" charset="0"/>
              <a:cs typeface="Times New Roman" panose="02020603050405020304" pitchFamily="18" charset="0"/>
            </a:endParaRP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Generates over </a:t>
            </a:r>
            <a:r>
              <a:rPr lang="en-US" sz="1600" b="1" dirty="0">
                <a:latin typeface="Times New Roman" panose="02020603050405020304" pitchFamily="18" charset="0"/>
                <a:cs typeface="Times New Roman" panose="02020603050405020304" pitchFamily="18" charset="0"/>
              </a:rPr>
              <a:t>9,000 kcal/kg</a:t>
            </a:r>
            <a:r>
              <a:rPr lang="en-US" sz="1600" dirty="0">
                <a:latin typeface="Times New Roman" panose="02020603050405020304" pitchFamily="18" charset="0"/>
                <a:cs typeface="Times New Roman" panose="02020603050405020304" pitchFamily="18" charset="0"/>
              </a:rPr>
              <a:t> of energy</a:t>
            </a: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Higher energy efficiency compared to </a:t>
            </a:r>
            <a:r>
              <a:rPr lang="en-US" sz="1600" b="1" dirty="0">
                <a:latin typeface="Times New Roman" panose="02020603050405020304" pitchFamily="18" charset="0"/>
                <a:cs typeface="Times New Roman" panose="02020603050405020304" pitchFamily="18" charset="0"/>
              </a:rPr>
              <a:t>UCO, Fish Oil, Palm Oil, and FW Oil</a:t>
            </a:r>
            <a:endParaRPr lang="en-US" sz="1600" dirty="0">
              <a:latin typeface="Times New Roman" panose="02020603050405020304" pitchFamily="18" charset="0"/>
              <a:cs typeface="Times New Roman" panose="02020603050405020304" pitchFamily="18" charset="0"/>
            </a:endParaRP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Ideal for </a:t>
            </a:r>
            <a:r>
              <a:rPr lang="en-US" sz="1600" b="1" dirty="0">
                <a:latin typeface="Times New Roman" panose="02020603050405020304" pitchFamily="18" charset="0"/>
                <a:cs typeface="Times New Roman" panose="02020603050405020304" pitchFamily="18" charset="0"/>
              </a:rPr>
              <a:t>fuel blending in refineries</a:t>
            </a:r>
            <a:r>
              <a:rPr lang="en-US" sz="1600" dirty="0">
                <a:latin typeface="Times New Roman" panose="02020603050405020304" pitchFamily="18" charset="0"/>
                <a:cs typeface="Times New Roman" panose="02020603050405020304" pitchFamily="18" charset="0"/>
              </a:rPr>
              <a:t> due to its high combustion heat</a:t>
            </a:r>
            <a:endParaRPr lang="vi-VN" sz="1600" dirty="0">
              <a:latin typeface="Times New Roman" panose="02020603050405020304" pitchFamily="18" charset="0"/>
              <a:cs typeface="Times New Roman" panose="02020603050405020304" pitchFamily="18" charset="0"/>
            </a:endParaRPr>
          </a:p>
          <a:p>
            <a:pPr algn="just"/>
            <a:endParaRPr lang="vi-VN" sz="1600"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Cost-Effective and Sustainable Fuel</a:t>
            </a:r>
            <a:endParaRPr lang="en-US" sz="1600" dirty="0">
              <a:latin typeface="Times New Roman" panose="02020603050405020304" pitchFamily="18" charset="0"/>
              <a:cs typeface="Times New Roman" panose="02020603050405020304" pitchFamily="18" charset="0"/>
            </a:endParaRP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One of the </a:t>
            </a:r>
            <a:r>
              <a:rPr lang="en-US" sz="1600" b="1" dirty="0">
                <a:latin typeface="Times New Roman" panose="02020603050405020304" pitchFamily="18" charset="0"/>
                <a:cs typeface="Times New Roman" panose="02020603050405020304" pitchFamily="18" charset="0"/>
              </a:rPr>
              <a:t>most affordable biofuels</a:t>
            </a:r>
            <a:r>
              <a:rPr lang="en-US" sz="1600" dirty="0">
                <a:latin typeface="Times New Roman" panose="02020603050405020304" pitchFamily="18" charset="0"/>
                <a:cs typeface="Times New Roman" panose="02020603050405020304" pitchFamily="18" charset="0"/>
              </a:rPr>
              <a:t>, reducing costs</a:t>
            </a: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Extracted from </a:t>
            </a:r>
            <a:r>
              <a:rPr lang="en-US" sz="1600" b="1" dirty="0">
                <a:latin typeface="Times New Roman" panose="02020603050405020304" pitchFamily="18" charset="0"/>
                <a:cs typeface="Times New Roman" panose="02020603050405020304" pitchFamily="18" charset="0"/>
              </a:rPr>
              <a:t>cashew nut shells</a:t>
            </a:r>
            <a:r>
              <a:rPr lang="en-US" sz="1600" dirty="0">
                <a:latin typeface="Times New Roman" panose="02020603050405020304" pitchFamily="18" charset="0"/>
                <a:cs typeface="Times New Roman" panose="02020603050405020304" pitchFamily="18" charset="0"/>
              </a:rPr>
              <a:t>, making it a </a:t>
            </a:r>
            <a:r>
              <a:rPr lang="en-US" sz="1600" b="1" dirty="0">
                <a:latin typeface="Times New Roman" panose="02020603050405020304" pitchFamily="18" charset="0"/>
                <a:cs typeface="Times New Roman" panose="02020603050405020304" pitchFamily="18" charset="0"/>
              </a:rPr>
              <a:t>renewable resource</a:t>
            </a:r>
            <a:endParaRPr lang="en-US" sz="1600" dirty="0">
              <a:latin typeface="Times New Roman" panose="02020603050405020304" pitchFamily="18" charset="0"/>
              <a:cs typeface="Times New Roman" panose="02020603050405020304" pitchFamily="18" charset="0"/>
            </a:endParaRPr>
          </a:p>
          <a:p>
            <a:pPr algn="just"/>
            <a:endParaRPr lang="vi-VN" sz="1600" b="1"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Eco-Friendly Characteristics</a:t>
            </a:r>
            <a:endParaRPr lang="en-US" sz="1600" dirty="0">
              <a:latin typeface="Times New Roman" panose="02020603050405020304" pitchFamily="18" charset="0"/>
              <a:cs typeface="Times New Roman" panose="02020603050405020304" pitchFamily="18" charset="0"/>
            </a:endParaRPr>
          </a:p>
          <a:p>
            <a:pPr algn="just"/>
            <a:r>
              <a:rPr lang="vi-VN"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Low carbon emissions</a:t>
            </a:r>
            <a:r>
              <a:rPr lang="en-US" sz="1600" dirty="0">
                <a:latin typeface="Times New Roman" panose="02020603050405020304" pitchFamily="18" charset="0"/>
                <a:cs typeface="Times New Roman" panose="02020603050405020304" pitchFamily="18" charset="0"/>
              </a:rPr>
              <a:t> and reduced harmful substances during combustion</a:t>
            </a: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Supports waste utilization and contributes to the circular economy</a:t>
            </a:r>
          </a:p>
          <a:p>
            <a:pPr algn="just"/>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bio-based fuel that aligns with </a:t>
            </a:r>
            <a:r>
              <a:rPr lang="en-US" sz="1600" b="1" dirty="0">
                <a:latin typeface="Times New Roman" panose="02020603050405020304" pitchFamily="18" charset="0"/>
                <a:cs typeface="Times New Roman" panose="02020603050405020304" pitchFamily="18" charset="0"/>
              </a:rPr>
              <a:t>Net Zero carbon policies</a:t>
            </a:r>
            <a:endParaRPr lang="en-US" sz="1600" dirty="0">
              <a:latin typeface="Times New Roman" panose="02020603050405020304" pitchFamily="18" charset="0"/>
              <a:cs typeface="Times New Roman" panose="02020603050405020304" pitchFamily="18" charset="0"/>
            </a:endParaRPr>
          </a:p>
          <a:p>
            <a:endParaRPr lang="ko-KR" altLang="en-US" sz="800" dirty="0"/>
          </a:p>
        </p:txBody>
      </p:sp>
      <p:sp>
        <p:nvSpPr>
          <p:cNvPr id="24" name="TextBox 23">
            <a:extLst>
              <a:ext uri="{FF2B5EF4-FFF2-40B4-BE49-F238E27FC236}">
                <a16:creationId xmlns:a16="http://schemas.microsoft.com/office/drawing/2014/main" id="{974F8A7A-B594-A56C-72B4-AC470D93D795}"/>
              </a:ext>
            </a:extLst>
          </p:cNvPr>
          <p:cNvSpPr txBox="1"/>
          <p:nvPr/>
        </p:nvSpPr>
        <p:spPr>
          <a:xfrm>
            <a:off x="7131434" y="1676320"/>
            <a:ext cx="5670305" cy="1569660"/>
          </a:xfrm>
          <a:prstGeom prst="rect">
            <a:avLst/>
          </a:prstGeom>
          <a:noFill/>
        </p:spPr>
        <p:txBody>
          <a:bodyPr wrap="square">
            <a:spAutoFit/>
          </a:bodyPr>
          <a:lstStyle/>
          <a:p>
            <a:pPr algn="just"/>
            <a:r>
              <a:rPr lang="en-US" sz="1600" b="1" dirty="0">
                <a:latin typeface="Times New Roman" panose="02020603050405020304" pitchFamily="18" charset="0"/>
                <a:cs typeface="Times New Roman" panose="02020603050405020304" pitchFamily="18" charset="0"/>
              </a:rPr>
              <a:t>CNSL (Cashew Nut Shell Liquid) Product </a:t>
            </a:r>
            <a:r>
              <a:rPr lang="vi-VN" sz="1600" b="1" dirty="0">
                <a:latin typeface="Times New Roman" panose="02020603050405020304" pitchFamily="18" charset="0"/>
                <a:cs typeface="Times New Roman" panose="02020603050405020304" pitchFamily="18" charset="0"/>
              </a:rPr>
              <a:t>Line</a:t>
            </a:r>
          </a:p>
          <a:p>
            <a:pPr marL="285750" indent="-285750" algn="just">
              <a:buFontTx/>
              <a:buChar char="-"/>
            </a:pPr>
            <a:r>
              <a:rPr lang="en-US" sz="1600" dirty="0">
                <a:latin typeface="Times New Roman" panose="02020603050405020304" pitchFamily="18" charset="0"/>
                <a:cs typeface="Times New Roman" panose="02020603050405020304" pitchFamily="18" charset="0"/>
              </a:rPr>
              <a:t>Fuel for Industrial Cogeneration </a:t>
            </a:r>
            <a:endParaRPr lang="vi-VN" sz="1600" dirty="0">
              <a:latin typeface="Times New Roman" panose="02020603050405020304" pitchFamily="18" charset="0"/>
              <a:cs typeface="Times New Roman" panose="02020603050405020304" pitchFamily="18" charset="0"/>
            </a:endParaRPr>
          </a:p>
          <a:p>
            <a:pPr marL="285750" indent="-285750" algn="just">
              <a:buFontTx/>
              <a:buChar char="-"/>
            </a:pPr>
            <a:r>
              <a:rPr lang="en-US" sz="1600" dirty="0">
                <a:latin typeface="Times New Roman" panose="02020603050405020304" pitchFamily="18" charset="0"/>
                <a:cs typeface="Times New Roman" panose="02020603050405020304" pitchFamily="18" charset="0"/>
              </a:rPr>
              <a:t>Power Plants</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Bio Heavy </a:t>
            </a:r>
            <a:endParaRPr lang="vi-VN" sz="1600" dirty="0">
              <a:latin typeface="Times New Roman" panose="02020603050405020304" pitchFamily="18" charset="0"/>
              <a:cs typeface="Times New Roman" panose="02020603050405020304" pitchFamily="18" charset="0"/>
            </a:endParaRPr>
          </a:p>
          <a:p>
            <a:pPr marL="285750" indent="-285750" algn="just">
              <a:buFontTx/>
              <a:buChar char="-"/>
            </a:pPr>
            <a:r>
              <a:rPr lang="en-US" sz="1600" dirty="0">
                <a:latin typeface="Times New Roman" panose="02020603050405020304" pitchFamily="18" charset="0"/>
                <a:cs typeface="Times New Roman" panose="02020603050405020304" pitchFamily="18" charset="0"/>
              </a:rPr>
              <a:t>Oil for Marine Use</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Eco-Friendly </a:t>
            </a:r>
            <a:endParaRPr lang="vi-VN" sz="1600" dirty="0">
              <a:latin typeface="Times New Roman" panose="02020603050405020304" pitchFamily="18" charset="0"/>
              <a:cs typeface="Times New Roman" panose="02020603050405020304" pitchFamily="18" charset="0"/>
            </a:endParaRPr>
          </a:p>
          <a:p>
            <a:pPr marL="285750" indent="-285750" algn="just">
              <a:buFontTx/>
              <a:buChar char="-"/>
            </a:pPr>
            <a:r>
              <a:rPr lang="en-US" sz="1600" dirty="0">
                <a:latin typeface="Times New Roman" panose="02020603050405020304" pitchFamily="18" charset="0"/>
                <a:cs typeface="Times New Roman" panose="02020603050405020304" pitchFamily="18" charset="0"/>
              </a:rPr>
              <a:t>Aviation Fuel (SAF – Sustainable Aviation Fuel)</a:t>
            </a:r>
            <a:endParaRPr lang="vi-VN" sz="1600" dirty="0">
              <a:latin typeface="Times New Roman" panose="02020603050405020304" pitchFamily="18" charset="0"/>
              <a:cs typeface="Times New Roman" panose="02020603050405020304" pitchFamily="18" charset="0"/>
            </a:endParaRPr>
          </a:p>
          <a:p>
            <a:pPr marL="285750" indent="-285750" algn="just">
              <a:buFontTx/>
              <a:buChar char="-"/>
            </a:pPr>
            <a:r>
              <a:rPr lang="en-US" sz="1600" dirty="0">
                <a:latin typeface="Times New Roman" panose="02020603050405020304" pitchFamily="18" charset="0"/>
                <a:cs typeface="Times New Roman" panose="02020603050405020304" pitchFamily="18" charset="0"/>
              </a:rPr>
              <a:t>Cardanol Raw Material (Used in Epoxy Production)</a:t>
            </a:r>
          </a:p>
        </p:txBody>
      </p:sp>
      <p:sp>
        <p:nvSpPr>
          <p:cNvPr id="33" name="Title 1">
            <a:extLst>
              <a:ext uri="{FF2B5EF4-FFF2-40B4-BE49-F238E27FC236}">
                <a16:creationId xmlns:a16="http://schemas.microsoft.com/office/drawing/2014/main" id="{EFFBE94D-4489-4F04-43A3-0A5A7DE72457}"/>
              </a:ext>
            </a:extLst>
          </p:cNvPr>
          <p:cNvSpPr txBox="1">
            <a:spLocks/>
          </p:cNvSpPr>
          <p:nvPr/>
        </p:nvSpPr>
        <p:spPr>
          <a:xfrm>
            <a:off x="1343972" y="657921"/>
            <a:ext cx="5591377" cy="8758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a:t>
            </a:r>
            <a:r>
              <a:rPr lang="en-US" altLang="ko-KR" sz="2800" b="1" dirty="0">
                <a:solidFill>
                  <a:srgbClr val="394B51"/>
                </a:solidFill>
                <a:latin typeface="Times New Roman" panose="02020603050405020304" pitchFamily="18" charset="0"/>
                <a:cs typeface="Times New Roman" panose="02020603050405020304" pitchFamily="18" charset="0"/>
              </a:rPr>
              <a:t>II</a:t>
            </a:r>
            <a:r>
              <a:rPr lang="en-US" sz="2800" b="1" dirty="0">
                <a:solidFill>
                  <a:srgbClr val="394B51"/>
                </a:solidFill>
                <a:latin typeface="Times New Roman" panose="02020603050405020304" pitchFamily="18" charset="0"/>
                <a:cs typeface="Times New Roman" panose="02020603050405020304" pitchFamily="18" charset="0"/>
              </a:rPr>
              <a:t>. Key Products and Services</a:t>
            </a:r>
            <a:endParaRPr lang="en-US" sz="2800"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396FFAAB-42F6-4D8B-A585-CD89FC6E5BDC}"/>
              </a:ext>
            </a:extLst>
          </p:cNvPr>
          <p:cNvCxnSpPr>
            <a:cxnSpLocks/>
          </p:cNvCxnSpPr>
          <p:nvPr/>
        </p:nvCxnSpPr>
        <p:spPr>
          <a:xfrm>
            <a:off x="7051431" y="1676320"/>
            <a:ext cx="0" cy="478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1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4" descr="Factory Png Clipart - Factory Clipart Transparent Background PNG Image |  Transparent PNG Free Download on SeekPNG">
            <a:extLst>
              <a:ext uri="{FF2B5EF4-FFF2-40B4-BE49-F238E27FC236}">
                <a16:creationId xmlns:a16="http://schemas.microsoft.com/office/drawing/2014/main" id="{E49A461B-E4B7-4BEB-B8D0-9E2151B5BA9C}"/>
              </a:ext>
            </a:extLst>
          </p:cNvPr>
          <p:cNvPicPr>
            <a:picLocks noChangeAspect="1" noChangeArrowheads="1"/>
          </p:cNvPicPr>
          <p:nvPr/>
        </p:nvPicPr>
        <p:blipFill rotWithShape="1">
          <a:blip r:embed="rId2" cstate="print">
            <a:clrChange>
              <a:clrFrom>
                <a:srgbClr val="F6F6F6"/>
              </a:clrFrom>
              <a:clrTo>
                <a:srgbClr val="F6F6F6">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t="11667"/>
          <a:stretch/>
        </p:blipFill>
        <p:spPr bwMode="auto">
          <a:xfrm>
            <a:off x="10037605" y="1157631"/>
            <a:ext cx="1589307" cy="873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57A43F-AEA2-4C22-AAE3-E37E3FFD0000}"/>
              </a:ext>
            </a:extLst>
          </p:cNvPr>
          <p:cNvSpPr txBox="1"/>
          <p:nvPr/>
        </p:nvSpPr>
        <p:spPr>
          <a:xfrm>
            <a:off x="10139851" y="1834813"/>
            <a:ext cx="1447793" cy="400110"/>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Fuel for a Thermal Power Plant</a:t>
            </a:r>
            <a:endParaRPr lang="ko-KR" altLang="en-US" dirty="0">
              <a:latin typeface="Times New Roman" panose="02020603050405020304" pitchFamily="18" charset="0"/>
              <a:cs typeface="Times New Roman" panose="02020603050405020304" pitchFamily="18" charset="0"/>
            </a:endParaRPr>
          </a:p>
        </p:txBody>
      </p:sp>
      <p:pic>
        <p:nvPicPr>
          <p:cNvPr id="13" name="그림 9">
            <a:extLst>
              <a:ext uri="{FF2B5EF4-FFF2-40B4-BE49-F238E27FC236}">
                <a16:creationId xmlns:a16="http://schemas.microsoft.com/office/drawing/2014/main" id="{693BC6AB-0319-4557-8225-77BB3FDE8811}"/>
              </a:ext>
            </a:extLst>
          </p:cNvPr>
          <p:cNvPicPr>
            <a:picLocks noChangeAspect="1"/>
          </p:cNvPicPr>
          <p:nvPr/>
        </p:nvPicPr>
        <p:blipFill rotWithShape="1">
          <a:blip r:embed="rId3">
            <a:biLevel thresh="50000"/>
          </a:blip>
          <a:srcRect t="33097" b="27888"/>
          <a:stretch/>
        </p:blipFill>
        <p:spPr>
          <a:xfrm>
            <a:off x="10261343" y="2228659"/>
            <a:ext cx="1126846" cy="439641"/>
          </a:xfrm>
          <a:prstGeom prst="rect">
            <a:avLst/>
          </a:prstGeom>
        </p:spPr>
      </p:pic>
      <p:sp>
        <p:nvSpPr>
          <p:cNvPr id="14" name="TextBox 13">
            <a:extLst>
              <a:ext uri="{FF2B5EF4-FFF2-40B4-BE49-F238E27FC236}">
                <a16:creationId xmlns:a16="http://schemas.microsoft.com/office/drawing/2014/main" id="{52000892-2EA0-49CF-9511-8BD716D8F6CA}"/>
              </a:ext>
            </a:extLst>
          </p:cNvPr>
          <p:cNvSpPr txBox="1"/>
          <p:nvPr/>
        </p:nvSpPr>
        <p:spPr>
          <a:xfrm>
            <a:off x="10017693" y="2617762"/>
            <a:ext cx="1589307" cy="246221"/>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Ship Fuel</a:t>
            </a:r>
            <a:endParaRPr lang="ko-KR" altLang="en-US" dirty="0">
              <a:latin typeface="Times New Roman" panose="02020603050405020304" pitchFamily="18" charset="0"/>
              <a:cs typeface="Times New Roman" panose="02020603050405020304" pitchFamily="18" charset="0"/>
            </a:endParaRPr>
          </a:p>
        </p:txBody>
      </p:sp>
      <p:pic>
        <p:nvPicPr>
          <p:cNvPr id="17" name="Picture 2" descr="íì´íì ëí ì´ë¯¸ì§ ê²ìê²°ê³¼">
            <a:extLst>
              <a:ext uri="{FF2B5EF4-FFF2-40B4-BE49-F238E27FC236}">
                <a16:creationId xmlns:a16="http://schemas.microsoft.com/office/drawing/2014/main" id="{8F075B59-EA51-458A-B3C1-57799E274375}"/>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883939" y="2146389"/>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íì´íì ëí ì´ë¯¸ì§ ê²ìê²°ê³¼">
            <a:extLst>
              <a:ext uri="{FF2B5EF4-FFF2-40B4-BE49-F238E27FC236}">
                <a16:creationId xmlns:a16="http://schemas.microsoft.com/office/drawing/2014/main" id="{A9035EBC-5A50-4F99-B8F0-361A94F81457}"/>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3276456" y="2146389"/>
            <a:ext cx="297582" cy="372931"/>
          </a:xfrm>
          <a:prstGeom prst="rect">
            <a:avLst/>
          </a:prstGeom>
          <a:noFill/>
          <a:extLst>
            <a:ext uri="{909E8E84-426E-40DD-AFC4-6F175D3DCCD1}">
              <a14:hiddenFill xmlns:a14="http://schemas.microsoft.com/office/drawing/2010/main">
                <a:solidFill>
                  <a:srgbClr val="FFFFFF"/>
                </a:solidFill>
              </a14:hiddenFill>
            </a:ext>
          </a:extLst>
        </p:spPr>
      </p:pic>
      <p:sp>
        <p:nvSpPr>
          <p:cNvPr id="19" name="자유형: 도형 15">
            <a:extLst>
              <a:ext uri="{FF2B5EF4-FFF2-40B4-BE49-F238E27FC236}">
                <a16:creationId xmlns:a16="http://schemas.microsoft.com/office/drawing/2014/main" id="{368D67F3-61E8-4CBC-A28D-E639F16E1DA9}"/>
              </a:ext>
            </a:extLst>
          </p:cNvPr>
          <p:cNvSpPr/>
          <p:nvPr/>
        </p:nvSpPr>
        <p:spPr>
          <a:xfrm>
            <a:off x="4224919" y="1427236"/>
            <a:ext cx="5715477" cy="386530"/>
          </a:xfrm>
          <a:custGeom>
            <a:avLst/>
            <a:gdLst>
              <a:gd name="connsiteX0" fmla="*/ 0 w 6132945"/>
              <a:gd name="connsiteY0" fmla="*/ 369455 h 452582"/>
              <a:gd name="connsiteX1" fmla="*/ 0 w 6132945"/>
              <a:gd name="connsiteY1" fmla="*/ 0 h 452582"/>
              <a:gd name="connsiteX2" fmla="*/ 5661891 w 6132945"/>
              <a:gd name="connsiteY2" fmla="*/ 0 h 452582"/>
              <a:gd name="connsiteX3" fmla="*/ 5661891 w 6132945"/>
              <a:gd name="connsiteY3" fmla="*/ 452582 h 452582"/>
              <a:gd name="connsiteX4" fmla="*/ 6132945 w 6132945"/>
              <a:gd name="connsiteY4" fmla="*/ 452582 h 45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945" h="452582">
                <a:moveTo>
                  <a:pt x="0" y="369455"/>
                </a:moveTo>
                <a:lnTo>
                  <a:pt x="0" y="0"/>
                </a:lnTo>
                <a:lnTo>
                  <a:pt x="5661891" y="0"/>
                </a:lnTo>
                <a:lnTo>
                  <a:pt x="5661891" y="452582"/>
                </a:lnTo>
                <a:lnTo>
                  <a:pt x="6132945" y="452582"/>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1" name="자유형: 도형 17">
            <a:extLst>
              <a:ext uri="{FF2B5EF4-FFF2-40B4-BE49-F238E27FC236}">
                <a16:creationId xmlns:a16="http://schemas.microsoft.com/office/drawing/2014/main" id="{731131E9-2D6B-48DC-B291-F2B0EF04BF39}"/>
              </a:ext>
            </a:extLst>
          </p:cNvPr>
          <p:cNvSpPr/>
          <p:nvPr/>
        </p:nvSpPr>
        <p:spPr>
          <a:xfrm>
            <a:off x="9501805" y="1813765"/>
            <a:ext cx="419929" cy="767793"/>
          </a:xfrm>
          <a:custGeom>
            <a:avLst/>
            <a:gdLst>
              <a:gd name="connsiteX0" fmla="*/ 0 w 258618"/>
              <a:gd name="connsiteY0" fmla="*/ 0 h 1025237"/>
              <a:gd name="connsiteX1" fmla="*/ 0 w 258618"/>
              <a:gd name="connsiteY1" fmla="*/ 1025237 h 1025237"/>
              <a:gd name="connsiteX2" fmla="*/ 258618 w 258618"/>
              <a:gd name="connsiteY2" fmla="*/ 1025237 h 1025237"/>
            </a:gdLst>
            <a:ahLst/>
            <a:cxnLst>
              <a:cxn ang="0">
                <a:pos x="connsiteX0" y="connsiteY0"/>
              </a:cxn>
              <a:cxn ang="0">
                <a:pos x="connsiteX1" y="connsiteY1"/>
              </a:cxn>
              <a:cxn ang="0">
                <a:pos x="connsiteX2" y="connsiteY2"/>
              </a:cxn>
            </a:cxnLst>
            <a:rect l="l" t="t" r="r" b="b"/>
            <a:pathLst>
              <a:path w="258618" h="1025237">
                <a:moveTo>
                  <a:pt x="0" y="0"/>
                </a:moveTo>
                <a:lnTo>
                  <a:pt x="0" y="1025237"/>
                </a:lnTo>
                <a:lnTo>
                  <a:pt x="258618" y="1025237"/>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22" name="그림 18">
            <a:extLst>
              <a:ext uri="{FF2B5EF4-FFF2-40B4-BE49-F238E27FC236}">
                <a16:creationId xmlns:a16="http://schemas.microsoft.com/office/drawing/2014/main" id="{802C7CF2-B00E-4B4B-BE97-78E0A23770AA}"/>
              </a:ext>
            </a:extLst>
          </p:cNvPr>
          <p:cNvPicPr>
            <a:picLocks noChangeAspect="1"/>
          </p:cNvPicPr>
          <p:nvPr/>
        </p:nvPicPr>
        <p:blipFill>
          <a:blip r:embed="rId5">
            <a:clrChange>
              <a:clrFrom>
                <a:srgbClr val="ED1C24"/>
              </a:clrFrom>
              <a:clrTo>
                <a:srgbClr val="ED1C24">
                  <a:alpha val="0"/>
                </a:srgbClr>
              </a:clrTo>
            </a:clrChange>
          </a:blip>
          <a:stretch>
            <a:fillRect/>
          </a:stretch>
        </p:blipFill>
        <p:spPr>
          <a:xfrm>
            <a:off x="5384429" y="1998747"/>
            <a:ext cx="1126990" cy="531599"/>
          </a:xfrm>
          <a:prstGeom prst="rect">
            <a:avLst/>
          </a:prstGeom>
        </p:spPr>
      </p:pic>
      <p:sp>
        <p:nvSpPr>
          <p:cNvPr id="24" name="TextBox 23">
            <a:extLst>
              <a:ext uri="{FF2B5EF4-FFF2-40B4-BE49-F238E27FC236}">
                <a16:creationId xmlns:a16="http://schemas.microsoft.com/office/drawing/2014/main" id="{98811A7B-C1BA-493F-A156-BC202919AF7A}"/>
              </a:ext>
            </a:extLst>
          </p:cNvPr>
          <p:cNvSpPr txBox="1"/>
          <p:nvPr/>
        </p:nvSpPr>
        <p:spPr>
          <a:xfrm>
            <a:off x="9897935" y="3484840"/>
            <a:ext cx="1828821" cy="261610"/>
          </a:xfrm>
          <a:prstGeom prst="rect">
            <a:avLst/>
          </a:prstGeom>
          <a:noFill/>
        </p:spPr>
        <p:txBody>
          <a:bodyPr wrap="square">
            <a:spAutoFit/>
          </a:bodyPr>
          <a:lstStyle/>
          <a:p>
            <a:pPr algn="ctr"/>
            <a:r>
              <a:rPr lang="en-US" altLang="ko-KR" sz="1100" b="1" dirty="0">
                <a:latin typeface="Times New Roman" panose="02020603050405020304" pitchFamily="18" charset="0"/>
                <a:cs typeface="Times New Roman" panose="02020603050405020304" pitchFamily="18" charset="0"/>
              </a:rPr>
              <a:t>Aviation Fuel</a:t>
            </a:r>
            <a:endParaRPr lang="ko-KR" altLang="en-US" sz="1100" b="1" dirty="0">
              <a:latin typeface="Times New Roman" panose="02020603050405020304" pitchFamily="18" charset="0"/>
              <a:cs typeface="Times New Roman" panose="02020603050405020304" pitchFamily="18" charset="0"/>
            </a:endParaRPr>
          </a:p>
        </p:txBody>
      </p:sp>
      <p:sp>
        <p:nvSpPr>
          <p:cNvPr id="25" name="자유형: 도형 24">
            <a:extLst>
              <a:ext uri="{FF2B5EF4-FFF2-40B4-BE49-F238E27FC236}">
                <a16:creationId xmlns:a16="http://schemas.microsoft.com/office/drawing/2014/main" id="{72F6FE06-BE76-4076-AEC1-C7954B7FAAB0}"/>
              </a:ext>
            </a:extLst>
          </p:cNvPr>
          <p:cNvSpPr/>
          <p:nvPr/>
        </p:nvSpPr>
        <p:spPr>
          <a:xfrm>
            <a:off x="9505694" y="2588301"/>
            <a:ext cx="406710" cy="712730"/>
          </a:xfrm>
          <a:custGeom>
            <a:avLst/>
            <a:gdLst>
              <a:gd name="connsiteX0" fmla="*/ 0 w 258618"/>
              <a:gd name="connsiteY0" fmla="*/ 0 h 1025237"/>
              <a:gd name="connsiteX1" fmla="*/ 0 w 258618"/>
              <a:gd name="connsiteY1" fmla="*/ 1025237 h 1025237"/>
              <a:gd name="connsiteX2" fmla="*/ 258618 w 258618"/>
              <a:gd name="connsiteY2" fmla="*/ 1025237 h 1025237"/>
            </a:gdLst>
            <a:ahLst/>
            <a:cxnLst>
              <a:cxn ang="0">
                <a:pos x="connsiteX0" y="connsiteY0"/>
              </a:cxn>
              <a:cxn ang="0">
                <a:pos x="connsiteX1" y="connsiteY1"/>
              </a:cxn>
              <a:cxn ang="0">
                <a:pos x="connsiteX2" y="connsiteY2"/>
              </a:cxn>
            </a:cxnLst>
            <a:rect l="l" t="t" r="r" b="b"/>
            <a:pathLst>
              <a:path w="258618" h="1025237">
                <a:moveTo>
                  <a:pt x="0" y="0"/>
                </a:moveTo>
                <a:lnTo>
                  <a:pt x="0" y="1025237"/>
                </a:lnTo>
                <a:lnTo>
                  <a:pt x="258618" y="1025237"/>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31" name="사각형: 둥근 모서리 30">
            <a:extLst>
              <a:ext uri="{FF2B5EF4-FFF2-40B4-BE49-F238E27FC236}">
                <a16:creationId xmlns:a16="http://schemas.microsoft.com/office/drawing/2014/main" id="{8AEFA6BB-84D4-448D-8611-E622C5CC3892}"/>
              </a:ext>
            </a:extLst>
          </p:cNvPr>
          <p:cNvSpPr/>
          <p:nvPr/>
        </p:nvSpPr>
        <p:spPr>
          <a:xfrm>
            <a:off x="6247654" y="5247698"/>
            <a:ext cx="2062697" cy="328226"/>
          </a:xfrm>
          <a:prstGeom prst="roundRect">
            <a:avLst>
              <a:gd name="adj" fmla="val 50000"/>
            </a:avLst>
          </a:prstGeom>
          <a:solidFill>
            <a:schemeClr val="accent3">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tx1"/>
                </a:solidFill>
                <a:latin typeface="Times New Roman" panose="02020603050405020304" pitchFamily="18" charset="0"/>
                <a:cs typeface="Times New Roman" panose="02020603050405020304" pitchFamily="18" charset="0"/>
              </a:rPr>
              <a:t>Oil Separation Treatment</a:t>
            </a:r>
            <a:endParaRPr lang="ko-KR" altLang="en-US" sz="1050" dirty="0">
              <a:solidFill>
                <a:schemeClr val="tx1"/>
              </a:solidFill>
              <a:latin typeface="Times New Roman" panose="02020603050405020304" pitchFamily="18" charset="0"/>
              <a:cs typeface="Times New Roman" panose="02020603050405020304" pitchFamily="18" charset="0"/>
            </a:endParaRPr>
          </a:p>
        </p:txBody>
      </p:sp>
      <p:sp>
        <p:nvSpPr>
          <p:cNvPr id="33" name="사각형: 둥근 모서리 32">
            <a:extLst>
              <a:ext uri="{FF2B5EF4-FFF2-40B4-BE49-F238E27FC236}">
                <a16:creationId xmlns:a16="http://schemas.microsoft.com/office/drawing/2014/main" id="{89C87F39-0F4D-47C2-8571-C3EF53D6AD08}"/>
              </a:ext>
            </a:extLst>
          </p:cNvPr>
          <p:cNvSpPr/>
          <p:nvPr/>
        </p:nvSpPr>
        <p:spPr>
          <a:xfrm>
            <a:off x="5069289" y="2630135"/>
            <a:ext cx="1751158" cy="458677"/>
          </a:xfrm>
          <a:prstGeom prst="roundRect">
            <a:avLst>
              <a:gd name="adj" fmla="val 50000"/>
            </a:avLst>
          </a:prstGeom>
          <a:solidFill>
            <a:schemeClr val="accent3">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bg1"/>
                </a:solidFill>
                <a:latin typeface="Times New Roman" panose="02020603050405020304" pitchFamily="18" charset="0"/>
                <a:cs typeface="Times New Roman" panose="02020603050405020304" pitchFamily="18" charset="0"/>
              </a:rPr>
              <a:t>A Finished Product mixed</a:t>
            </a:r>
          </a:p>
        </p:txBody>
      </p:sp>
      <p:pic>
        <p:nvPicPr>
          <p:cNvPr id="45" name="그림 53">
            <a:extLst>
              <a:ext uri="{FF2B5EF4-FFF2-40B4-BE49-F238E27FC236}">
                <a16:creationId xmlns:a16="http://schemas.microsoft.com/office/drawing/2014/main" id="{BA568233-5E65-43C0-A22E-15C9E92C55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7059" l="2956" r="95074">
                        <a14:foregroundMark x1="15764" y1="72549" x2="7882" y2="89216"/>
                        <a14:foregroundMark x1="40394" y1="8824" x2="79803" y2="37255"/>
                        <a14:foregroundMark x1="79803" y1="37255" x2="92118" y2="86275"/>
                        <a14:foregroundMark x1="87685" y1="84314" x2="44828" y2="80392"/>
                        <a14:foregroundMark x1="44828" y1="80392" x2="20197" y2="96078"/>
                        <a14:foregroundMark x1="6897" y1="97059" x2="6897" y2="97059"/>
                        <a14:foregroundMark x1="3448" y1="97059" x2="3448" y2="97059"/>
                        <a14:foregroundMark x1="91626" y1="92157" x2="91626" y2="92157"/>
                        <a14:foregroundMark x1="82759" y1="92157" x2="82759" y2="92157"/>
                        <a14:foregroundMark x1="93596" y1="90196" x2="82266" y2="35294"/>
                        <a14:foregroundMark x1="95074" y1="83333" x2="95074" y2="83333"/>
                        <a14:foregroundMark x1="94581" y1="62745" x2="94581" y2="62745"/>
                        <a14:foregroundMark x1="76355" y1="18627" x2="76355" y2="18627"/>
                        <a14:foregroundMark x1="59606" y1="14706" x2="59606" y2="14706"/>
                      </a14:backgroundRemoval>
                    </a14:imgEffect>
                  </a14:imgLayer>
                </a14:imgProps>
              </a:ext>
            </a:extLst>
          </a:blip>
          <a:stretch>
            <a:fillRect/>
          </a:stretch>
        </p:blipFill>
        <p:spPr>
          <a:xfrm>
            <a:off x="1627402" y="4026490"/>
            <a:ext cx="1217147" cy="631363"/>
          </a:xfrm>
          <a:prstGeom prst="rect">
            <a:avLst/>
          </a:prstGeom>
          <a:effectLst>
            <a:softEdge rad="31750"/>
          </a:effectLst>
        </p:spPr>
      </p:pic>
      <p:sp>
        <p:nvSpPr>
          <p:cNvPr id="59" name="눈물 방울 13">
            <a:extLst>
              <a:ext uri="{FF2B5EF4-FFF2-40B4-BE49-F238E27FC236}">
                <a16:creationId xmlns:a16="http://schemas.microsoft.com/office/drawing/2014/main" id="{166DC0FE-CD50-479F-8768-0C90919DF12B}"/>
              </a:ext>
            </a:extLst>
          </p:cNvPr>
          <p:cNvSpPr/>
          <p:nvPr/>
        </p:nvSpPr>
        <p:spPr>
          <a:xfrm rot="18900000">
            <a:off x="7026123" y="6105379"/>
            <a:ext cx="302798" cy="316873"/>
          </a:xfrm>
          <a:prstGeom prst="teardrop">
            <a:avLst/>
          </a:prstGeom>
          <a:solidFill>
            <a:schemeClr val="bg1"/>
          </a:solidFill>
          <a:ln w="76200">
            <a:solidFill>
              <a:srgbClr val="41AE1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ko-KR" altLang="en-US" sz="1500">
              <a:solidFill>
                <a:schemeClr val="tx1"/>
              </a:solidFill>
              <a:latin typeface="Times New Roman" panose="02020603050405020304" pitchFamily="18" charset="0"/>
              <a:cs typeface="Times New Roman" panose="02020603050405020304" pitchFamily="18" charset="0"/>
            </a:endParaRPr>
          </a:p>
        </p:txBody>
      </p:sp>
      <p:sp>
        <p:nvSpPr>
          <p:cNvPr id="65" name="직사각형 14">
            <a:extLst>
              <a:ext uri="{FF2B5EF4-FFF2-40B4-BE49-F238E27FC236}">
                <a16:creationId xmlns:a16="http://schemas.microsoft.com/office/drawing/2014/main" id="{9CE954DA-7B45-408D-817D-3E5CDA0176C5}"/>
              </a:ext>
            </a:extLst>
          </p:cNvPr>
          <p:cNvSpPr/>
          <p:nvPr/>
        </p:nvSpPr>
        <p:spPr>
          <a:xfrm>
            <a:off x="7088419" y="6100358"/>
            <a:ext cx="178206" cy="292388"/>
          </a:xfrm>
          <a:prstGeom prst="rect">
            <a:avLst/>
          </a:prstGeom>
        </p:spPr>
        <p:txBody>
          <a:bodyPr wrap="square">
            <a:spAutoFit/>
          </a:bodyPr>
          <a:lstStyle/>
          <a:p>
            <a:pPr algn="ctr"/>
            <a:r>
              <a:rPr lang="en-US" altLang="ko-KR" sz="1300" dirty="0">
                <a:latin typeface="Times New Roman" panose="02020603050405020304" pitchFamily="18" charset="0"/>
                <a:cs typeface="Times New Roman" panose="02020603050405020304" pitchFamily="18" charset="0"/>
              </a:rPr>
              <a:t>A</a:t>
            </a:r>
            <a:endParaRPr lang="ko-KR" altLang="en-US" sz="1300" dirty="0">
              <a:latin typeface="Times New Roman" panose="02020603050405020304" pitchFamily="18" charset="0"/>
              <a:cs typeface="Times New Roman" panose="02020603050405020304" pitchFamily="18" charset="0"/>
            </a:endParaRPr>
          </a:p>
        </p:txBody>
      </p:sp>
      <p:pic>
        <p:nvPicPr>
          <p:cNvPr id="74" name="Picture 2">
            <a:extLst>
              <a:ext uri="{FF2B5EF4-FFF2-40B4-BE49-F238E27FC236}">
                <a16:creationId xmlns:a16="http://schemas.microsoft.com/office/drawing/2014/main" id="{AE24347C-971C-4A39-9F67-3719C0DB53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732" b="44616"/>
          <a:stretch/>
        </p:blipFill>
        <p:spPr bwMode="auto">
          <a:xfrm>
            <a:off x="5503949" y="4099199"/>
            <a:ext cx="3387790" cy="98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a:extLst>
              <a:ext uri="{FF2B5EF4-FFF2-40B4-BE49-F238E27FC236}">
                <a16:creationId xmlns:a16="http://schemas.microsoft.com/office/drawing/2014/main" id="{647092E6-D288-4DB1-8453-C083E17995C4}"/>
              </a:ext>
            </a:extLst>
          </p:cNvPr>
          <p:cNvSpPr txBox="1"/>
          <p:nvPr/>
        </p:nvSpPr>
        <p:spPr>
          <a:xfrm>
            <a:off x="3158784" y="5165590"/>
            <a:ext cx="2225645" cy="246221"/>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VIKO BIO FUEL</a:t>
            </a:r>
            <a:endParaRPr lang="ko-KR" altLang="en-US" dirty="0">
              <a:latin typeface="Times New Roman" panose="02020603050405020304" pitchFamily="18" charset="0"/>
              <a:cs typeface="Times New Roman" panose="02020603050405020304" pitchFamily="18" charset="0"/>
            </a:endParaRPr>
          </a:p>
        </p:txBody>
      </p:sp>
      <p:pic>
        <p:nvPicPr>
          <p:cNvPr id="76" name="Picture 2" descr="íì´íì ëí ì´ë¯¸ì§ ê²ìê²°ê³¼">
            <a:extLst>
              <a:ext uri="{FF2B5EF4-FFF2-40B4-BE49-F238E27FC236}">
                <a16:creationId xmlns:a16="http://schemas.microsoft.com/office/drawing/2014/main" id="{5E9EB951-BE29-4BDD-A9ED-FE27BD02B610}"/>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3201662" y="4526502"/>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íì´íì ëí ì´ë¯¸ì§ ê²ìê²°ê³¼">
            <a:extLst>
              <a:ext uri="{FF2B5EF4-FFF2-40B4-BE49-F238E27FC236}">
                <a16:creationId xmlns:a16="http://schemas.microsoft.com/office/drawing/2014/main" id="{EA8BCA60-362B-4467-80B1-83029B3585C0}"/>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4883939" y="2140846"/>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íì´íì ëí ì´ë¯¸ì§ ê²ìê²°ê³¼">
            <a:extLst>
              <a:ext uri="{FF2B5EF4-FFF2-40B4-BE49-F238E27FC236}">
                <a16:creationId xmlns:a16="http://schemas.microsoft.com/office/drawing/2014/main" id="{D9131D31-6850-4399-966F-ED42A7D2FD3F}"/>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6748071" y="2161415"/>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íì´íì ëí ì´ë¯¸ì§ ê²ìê²°ê³¼">
            <a:extLst>
              <a:ext uri="{FF2B5EF4-FFF2-40B4-BE49-F238E27FC236}">
                <a16:creationId xmlns:a16="http://schemas.microsoft.com/office/drawing/2014/main" id="{7CD88C2F-9C96-4326-B6D3-7D787492272E}"/>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8879377" y="2176518"/>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íì´íì ëí ì´ë¯¸ì§ ê²ìê²°ê³¼">
            <a:extLst>
              <a:ext uri="{FF2B5EF4-FFF2-40B4-BE49-F238E27FC236}">
                <a16:creationId xmlns:a16="http://schemas.microsoft.com/office/drawing/2014/main" id="{21FED85A-49D4-40F8-8F44-8B176774FCF3}"/>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5045367" y="4528332"/>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83" name="그림 22">
            <a:extLst>
              <a:ext uri="{FF2B5EF4-FFF2-40B4-BE49-F238E27FC236}">
                <a16:creationId xmlns:a16="http://schemas.microsoft.com/office/drawing/2014/main" id="{E2890A95-DB73-4BE9-9D38-2C0B84969433}"/>
              </a:ext>
            </a:extLst>
          </p:cNvPr>
          <p:cNvPicPr>
            <a:picLocks noChangeAspect="1"/>
          </p:cNvPicPr>
          <p:nvPr/>
        </p:nvPicPr>
        <p:blipFill rotWithShape="1">
          <a:blip r:embed="rId9">
            <a:clrChange>
              <a:clrFrom>
                <a:srgbClr val="FFFFFF"/>
              </a:clrFrom>
              <a:clrTo>
                <a:srgbClr val="FFFFFF">
                  <a:alpha val="0"/>
                </a:srgbClr>
              </a:clrTo>
            </a:clrChange>
          </a:blip>
          <a:srcRect r="19239"/>
          <a:stretch/>
        </p:blipFill>
        <p:spPr>
          <a:xfrm>
            <a:off x="10039106" y="4223092"/>
            <a:ext cx="1201195" cy="594012"/>
          </a:xfrm>
          <a:prstGeom prst="rect">
            <a:avLst/>
          </a:prstGeom>
        </p:spPr>
      </p:pic>
      <p:sp>
        <p:nvSpPr>
          <p:cNvPr id="84" name="TextBox 83">
            <a:extLst>
              <a:ext uri="{FF2B5EF4-FFF2-40B4-BE49-F238E27FC236}">
                <a16:creationId xmlns:a16="http://schemas.microsoft.com/office/drawing/2014/main" id="{984F9848-7EA4-4EB2-9F94-89BB347D7C80}"/>
              </a:ext>
            </a:extLst>
          </p:cNvPr>
          <p:cNvSpPr txBox="1"/>
          <p:nvPr/>
        </p:nvSpPr>
        <p:spPr>
          <a:xfrm>
            <a:off x="9704824" y="4755092"/>
            <a:ext cx="1828821" cy="246221"/>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Export</a:t>
            </a:r>
            <a:endParaRPr lang="ko-KR" altLang="en-US" dirty="0">
              <a:latin typeface="Times New Roman" panose="02020603050405020304" pitchFamily="18" charset="0"/>
              <a:cs typeface="Times New Roman" panose="02020603050405020304" pitchFamily="18" charset="0"/>
            </a:endParaRPr>
          </a:p>
        </p:txBody>
      </p:sp>
      <p:sp>
        <p:nvSpPr>
          <p:cNvPr id="87" name="자유형: 도형 24">
            <a:extLst>
              <a:ext uri="{FF2B5EF4-FFF2-40B4-BE49-F238E27FC236}">
                <a16:creationId xmlns:a16="http://schemas.microsoft.com/office/drawing/2014/main" id="{BFB46F68-78ED-43A3-8988-AF3A26CCF6B7}"/>
              </a:ext>
            </a:extLst>
          </p:cNvPr>
          <p:cNvSpPr/>
          <p:nvPr/>
        </p:nvSpPr>
        <p:spPr>
          <a:xfrm>
            <a:off x="9637988" y="5080600"/>
            <a:ext cx="286491" cy="374892"/>
          </a:xfrm>
          <a:custGeom>
            <a:avLst/>
            <a:gdLst>
              <a:gd name="connsiteX0" fmla="*/ 0 w 258618"/>
              <a:gd name="connsiteY0" fmla="*/ 0 h 1025237"/>
              <a:gd name="connsiteX1" fmla="*/ 0 w 258618"/>
              <a:gd name="connsiteY1" fmla="*/ 1025237 h 1025237"/>
              <a:gd name="connsiteX2" fmla="*/ 258618 w 258618"/>
              <a:gd name="connsiteY2" fmla="*/ 1025237 h 1025237"/>
            </a:gdLst>
            <a:ahLst/>
            <a:cxnLst>
              <a:cxn ang="0">
                <a:pos x="connsiteX0" y="connsiteY0"/>
              </a:cxn>
              <a:cxn ang="0">
                <a:pos x="connsiteX1" y="connsiteY1"/>
              </a:cxn>
              <a:cxn ang="0">
                <a:pos x="connsiteX2" y="connsiteY2"/>
              </a:cxn>
            </a:cxnLst>
            <a:rect l="l" t="t" r="r" b="b"/>
            <a:pathLst>
              <a:path w="258618" h="1025237">
                <a:moveTo>
                  <a:pt x="0" y="0"/>
                </a:moveTo>
                <a:lnTo>
                  <a:pt x="0" y="1025237"/>
                </a:lnTo>
                <a:lnTo>
                  <a:pt x="258618" y="1025237"/>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88" name="자유형: 도형 17">
            <a:extLst>
              <a:ext uri="{FF2B5EF4-FFF2-40B4-BE49-F238E27FC236}">
                <a16:creationId xmlns:a16="http://schemas.microsoft.com/office/drawing/2014/main" id="{3DD48DA5-9D11-48CC-AC1F-ACC2E617F4A8}"/>
              </a:ext>
            </a:extLst>
          </p:cNvPr>
          <p:cNvSpPr/>
          <p:nvPr/>
        </p:nvSpPr>
        <p:spPr>
          <a:xfrm rot="10800000" flipH="1">
            <a:off x="9642176" y="4515536"/>
            <a:ext cx="286491" cy="767793"/>
          </a:xfrm>
          <a:custGeom>
            <a:avLst/>
            <a:gdLst>
              <a:gd name="connsiteX0" fmla="*/ 0 w 258618"/>
              <a:gd name="connsiteY0" fmla="*/ 0 h 1025237"/>
              <a:gd name="connsiteX1" fmla="*/ 0 w 258618"/>
              <a:gd name="connsiteY1" fmla="*/ 1025237 h 1025237"/>
              <a:gd name="connsiteX2" fmla="*/ 258618 w 258618"/>
              <a:gd name="connsiteY2" fmla="*/ 1025237 h 1025237"/>
            </a:gdLst>
            <a:ahLst/>
            <a:cxnLst>
              <a:cxn ang="0">
                <a:pos x="connsiteX0" y="connsiteY0"/>
              </a:cxn>
              <a:cxn ang="0">
                <a:pos x="connsiteX1" y="connsiteY1"/>
              </a:cxn>
              <a:cxn ang="0">
                <a:pos x="connsiteX2" y="connsiteY2"/>
              </a:cxn>
            </a:cxnLst>
            <a:rect l="l" t="t" r="r" b="b"/>
            <a:pathLst>
              <a:path w="258618" h="1025237">
                <a:moveTo>
                  <a:pt x="0" y="0"/>
                </a:moveTo>
                <a:lnTo>
                  <a:pt x="0" y="1025237"/>
                </a:lnTo>
                <a:lnTo>
                  <a:pt x="258618" y="1025237"/>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pic>
        <p:nvPicPr>
          <p:cNvPr id="89" name="Picture 2" descr="íì´íì ëí ì´ë¯¸ì§ ê²ìê²°ê³¼">
            <a:extLst>
              <a:ext uri="{FF2B5EF4-FFF2-40B4-BE49-F238E27FC236}">
                <a16:creationId xmlns:a16="http://schemas.microsoft.com/office/drawing/2014/main" id="{6FE61374-C52A-4AE9-8D1E-2E03D36975C2}"/>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9127049" y="4543874"/>
            <a:ext cx="297582" cy="37293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íì´íì ëí ì´ë¯¸ì§ ê²ìê²°ê³¼">
            <a:extLst>
              <a:ext uri="{FF2B5EF4-FFF2-40B4-BE49-F238E27FC236}">
                <a16:creationId xmlns:a16="http://schemas.microsoft.com/office/drawing/2014/main" id="{AE52792B-BDAD-40A5-910B-672A76D3BD1F}"/>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rot="5400000">
            <a:off x="7054906" y="5566938"/>
            <a:ext cx="297582" cy="372931"/>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Connector: Elbow 91">
            <a:extLst>
              <a:ext uri="{FF2B5EF4-FFF2-40B4-BE49-F238E27FC236}">
                <a16:creationId xmlns:a16="http://schemas.microsoft.com/office/drawing/2014/main" id="{BA8B839E-45D5-4E1F-A32B-A20B334EEE17}"/>
              </a:ext>
            </a:extLst>
          </p:cNvPr>
          <p:cNvCxnSpPr>
            <a:cxnSpLocks/>
          </p:cNvCxnSpPr>
          <p:nvPr/>
        </p:nvCxnSpPr>
        <p:spPr>
          <a:xfrm rot="16200000" flipV="1">
            <a:off x="6830599" y="447995"/>
            <a:ext cx="1189007" cy="6400367"/>
          </a:xfrm>
          <a:prstGeom prst="bentConnector3">
            <a:avLst>
              <a:gd name="adj1" fmla="val 38053"/>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sp>
        <p:nvSpPr>
          <p:cNvPr id="96" name="눈물 방울 60">
            <a:extLst>
              <a:ext uri="{FF2B5EF4-FFF2-40B4-BE49-F238E27FC236}">
                <a16:creationId xmlns:a16="http://schemas.microsoft.com/office/drawing/2014/main" id="{1A562188-406C-45D4-9E21-3B7F3A708442}"/>
              </a:ext>
            </a:extLst>
          </p:cNvPr>
          <p:cNvSpPr/>
          <p:nvPr/>
        </p:nvSpPr>
        <p:spPr>
          <a:xfrm rot="18900000">
            <a:off x="7136293" y="1743633"/>
            <a:ext cx="653359" cy="653359"/>
          </a:xfrm>
          <a:prstGeom prst="teardrop">
            <a:avLst/>
          </a:prstGeom>
          <a:solidFill>
            <a:srgbClr val="007A37"/>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ko-KR" altLang="en-US" sz="1200" b="1" dirty="0">
              <a:solidFill>
                <a:schemeClr val="bg1"/>
              </a:solidFill>
              <a:latin typeface="+mn-ea"/>
            </a:endParaRPr>
          </a:p>
        </p:txBody>
      </p:sp>
      <p:sp>
        <p:nvSpPr>
          <p:cNvPr id="97" name="TextBox 96">
            <a:extLst>
              <a:ext uri="{FF2B5EF4-FFF2-40B4-BE49-F238E27FC236}">
                <a16:creationId xmlns:a16="http://schemas.microsoft.com/office/drawing/2014/main" id="{D2D7DF0F-A146-48BC-98D6-0143A100106C}"/>
              </a:ext>
            </a:extLst>
          </p:cNvPr>
          <p:cNvSpPr txBox="1"/>
          <p:nvPr/>
        </p:nvSpPr>
        <p:spPr>
          <a:xfrm>
            <a:off x="7054984" y="1817401"/>
            <a:ext cx="804863" cy="369332"/>
          </a:xfrm>
          <a:prstGeom prst="rect">
            <a:avLst/>
          </a:prstGeom>
          <a:noFill/>
        </p:spPr>
        <p:txBody>
          <a:bodyPr wrap="square" rtlCol="0">
            <a:spAutoFit/>
          </a:bodyPr>
          <a:lstStyle/>
          <a:p>
            <a:pPr algn="ctr"/>
            <a:r>
              <a:rPr kumimoji="1" lang="en-US" altLang="ko-KR" sz="900" dirty="0">
                <a:solidFill>
                  <a:schemeClr val="bg1"/>
                </a:solidFill>
                <a:latin typeface="Times New Roman" panose="02020603050405020304" pitchFamily="18" charset="0"/>
                <a:cs typeface="Times New Roman" panose="02020603050405020304" pitchFamily="18" charset="0"/>
              </a:rPr>
              <a:t>BIO </a:t>
            </a:r>
          </a:p>
          <a:p>
            <a:pPr algn="ctr"/>
            <a:r>
              <a:rPr kumimoji="1" lang="en-US" altLang="ko-KR" sz="900" dirty="0">
                <a:solidFill>
                  <a:schemeClr val="bg1"/>
                </a:solidFill>
                <a:latin typeface="Times New Roman" panose="02020603050405020304" pitchFamily="18" charset="0"/>
                <a:cs typeface="Times New Roman" panose="02020603050405020304" pitchFamily="18" charset="0"/>
              </a:rPr>
              <a:t>Heavy Oil</a:t>
            </a:r>
            <a:endParaRPr kumimoji="1" lang="ko-KR" altLang="en-US" sz="900" dirty="0">
              <a:solidFill>
                <a:schemeClr val="bg1"/>
              </a:solidFill>
              <a:latin typeface="Times New Roman" panose="02020603050405020304" pitchFamily="18" charset="0"/>
              <a:cs typeface="Times New Roman" panose="02020603050405020304" pitchFamily="18" charset="0"/>
            </a:endParaRPr>
          </a:p>
        </p:txBody>
      </p:sp>
      <p:sp>
        <p:nvSpPr>
          <p:cNvPr id="100" name="눈물 방울 65">
            <a:extLst>
              <a:ext uri="{FF2B5EF4-FFF2-40B4-BE49-F238E27FC236}">
                <a16:creationId xmlns:a16="http://schemas.microsoft.com/office/drawing/2014/main" id="{6157DAB5-C726-414A-BA25-C2642FD58191}"/>
              </a:ext>
            </a:extLst>
          </p:cNvPr>
          <p:cNvSpPr/>
          <p:nvPr/>
        </p:nvSpPr>
        <p:spPr>
          <a:xfrm rot="18900000">
            <a:off x="8049113" y="1743576"/>
            <a:ext cx="653359" cy="653359"/>
          </a:xfrm>
          <a:prstGeom prst="teardrop">
            <a:avLst/>
          </a:prstGeom>
          <a:solidFill>
            <a:srgbClr val="007A37"/>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ko-KR" altLang="en-US" sz="1200" b="1" dirty="0">
              <a:solidFill>
                <a:schemeClr val="bg1"/>
              </a:solidFill>
              <a:latin typeface="+mn-ea"/>
            </a:endParaRPr>
          </a:p>
        </p:txBody>
      </p:sp>
      <p:sp>
        <p:nvSpPr>
          <p:cNvPr id="101" name="TextBox 100">
            <a:extLst>
              <a:ext uri="{FF2B5EF4-FFF2-40B4-BE49-F238E27FC236}">
                <a16:creationId xmlns:a16="http://schemas.microsoft.com/office/drawing/2014/main" id="{6CB4C995-2F90-43A2-8585-B4D224AE0F0A}"/>
              </a:ext>
            </a:extLst>
          </p:cNvPr>
          <p:cNvSpPr txBox="1"/>
          <p:nvPr/>
        </p:nvSpPr>
        <p:spPr>
          <a:xfrm>
            <a:off x="7975718" y="1836829"/>
            <a:ext cx="804863" cy="369332"/>
          </a:xfrm>
          <a:prstGeom prst="rect">
            <a:avLst/>
          </a:prstGeom>
          <a:noFill/>
        </p:spPr>
        <p:txBody>
          <a:bodyPr wrap="square" rtlCol="0">
            <a:spAutoFit/>
          </a:bodyPr>
          <a:lstStyle/>
          <a:p>
            <a:pPr algn="ctr"/>
            <a:r>
              <a:rPr kumimoji="1" lang="en-US" altLang="ko-KR" sz="900" dirty="0">
                <a:solidFill>
                  <a:schemeClr val="bg1"/>
                </a:solidFill>
                <a:latin typeface="Times New Roman" panose="02020603050405020304" pitchFamily="18" charset="0"/>
                <a:cs typeface="Times New Roman" panose="02020603050405020304" pitchFamily="18" charset="0"/>
              </a:rPr>
              <a:t>BIO </a:t>
            </a:r>
          </a:p>
          <a:p>
            <a:pPr algn="ctr"/>
            <a:r>
              <a:rPr kumimoji="1" lang="en-US" altLang="ko-KR" sz="900" dirty="0">
                <a:solidFill>
                  <a:schemeClr val="bg1"/>
                </a:solidFill>
                <a:latin typeface="Times New Roman" panose="02020603050405020304" pitchFamily="18" charset="0"/>
                <a:cs typeface="Times New Roman" panose="02020603050405020304" pitchFamily="18" charset="0"/>
              </a:rPr>
              <a:t>Bunker Oil</a:t>
            </a:r>
            <a:endParaRPr kumimoji="1" lang="ko-KR" altLang="en-US" sz="900" dirty="0">
              <a:solidFill>
                <a:schemeClr val="bg1"/>
              </a:solidFill>
              <a:latin typeface="Times New Roman" panose="02020603050405020304" pitchFamily="18" charset="0"/>
              <a:cs typeface="Times New Roman" panose="02020603050405020304" pitchFamily="18" charset="0"/>
            </a:endParaRPr>
          </a:p>
        </p:txBody>
      </p:sp>
      <p:sp>
        <p:nvSpPr>
          <p:cNvPr id="102" name="눈물 방울 86">
            <a:extLst>
              <a:ext uri="{FF2B5EF4-FFF2-40B4-BE49-F238E27FC236}">
                <a16:creationId xmlns:a16="http://schemas.microsoft.com/office/drawing/2014/main" id="{7CA00209-B929-4AE0-B5F0-FFC31B28EA13}"/>
              </a:ext>
            </a:extLst>
          </p:cNvPr>
          <p:cNvSpPr/>
          <p:nvPr/>
        </p:nvSpPr>
        <p:spPr>
          <a:xfrm rot="18900000">
            <a:off x="7609486" y="2645653"/>
            <a:ext cx="653359" cy="653359"/>
          </a:xfrm>
          <a:prstGeom prst="teardrop">
            <a:avLst/>
          </a:prstGeom>
          <a:solidFill>
            <a:srgbClr val="002060"/>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ko-KR" altLang="en-US" sz="1200" b="1" dirty="0">
              <a:solidFill>
                <a:schemeClr val="bg1"/>
              </a:solidFill>
              <a:latin typeface="+mn-ea"/>
            </a:endParaRPr>
          </a:p>
        </p:txBody>
      </p:sp>
      <p:sp>
        <p:nvSpPr>
          <p:cNvPr id="103" name="TextBox 102">
            <a:extLst>
              <a:ext uri="{FF2B5EF4-FFF2-40B4-BE49-F238E27FC236}">
                <a16:creationId xmlns:a16="http://schemas.microsoft.com/office/drawing/2014/main" id="{CA6F5FE4-0596-4104-B3DD-AC7748C82837}"/>
              </a:ext>
            </a:extLst>
          </p:cNvPr>
          <p:cNvSpPr txBox="1"/>
          <p:nvPr/>
        </p:nvSpPr>
        <p:spPr>
          <a:xfrm>
            <a:off x="7608400" y="2844931"/>
            <a:ext cx="633135" cy="246221"/>
          </a:xfrm>
          <a:prstGeom prst="rect">
            <a:avLst/>
          </a:prstGeom>
          <a:noFill/>
        </p:spPr>
        <p:txBody>
          <a:bodyPr wrap="square" rtlCol="0">
            <a:spAutoFit/>
          </a:bodyPr>
          <a:lstStyle/>
          <a:p>
            <a:pPr algn="ctr"/>
            <a:r>
              <a:rPr kumimoji="1" lang="en-US" altLang="ko-KR" sz="1000" dirty="0">
                <a:solidFill>
                  <a:schemeClr val="bg1"/>
                </a:solidFill>
                <a:latin typeface="Times New Roman" panose="02020603050405020304" pitchFamily="18" charset="0"/>
                <a:cs typeface="Times New Roman" panose="02020603050405020304" pitchFamily="18" charset="0"/>
              </a:rPr>
              <a:t>SAF</a:t>
            </a:r>
            <a:endParaRPr kumimoji="1" lang="ko-KR" altLang="en-US" sz="1000" dirty="0">
              <a:solidFill>
                <a:schemeClr val="bg1"/>
              </a:solidFill>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152B80E1-673E-4E7E-AFB5-BBC809256A3D}"/>
              </a:ext>
            </a:extLst>
          </p:cNvPr>
          <p:cNvSpPr txBox="1"/>
          <p:nvPr/>
        </p:nvSpPr>
        <p:spPr>
          <a:xfrm>
            <a:off x="9798091" y="6376928"/>
            <a:ext cx="1828821" cy="246221"/>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Cardanol Company</a:t>
            </a:r>
            <a:endParaRPr lang="ko-KR" altLang="en-US"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200DCDA1-4A2E-4CB3-8457-BA31911A05D9}"/>
              </a:ext>
            </a:extLst>
          </p:cNvPr>
          <p:cNvSpPr txBox="1"/>
          <p:nvPr/>
        </p:nvSpPr>
        <p:spPr>
          <a:xfrm>
            <a:off x="6270251" y="6451557"/>
            <a:ext cx="1828821" cy="246221"/>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Degummed CNSL</a:t>
            </a:r>
            <a:endParaRPr lang="ko-KR" altLang="en-US" dirty="0">
              <a:latin typeface="Times New Roman" panose="02020603050405020304" pitchFamily="18" charset="0"/>
              <a:cs typeface="Times New Roman" panose="02020603050405020304" pitchFamily="18" charset="0"/>
            </a:endParaRPr>
          </a:p>
        </p:txBody>
      </p:sp>
      <p:sp>
        <p:nvSpPr>
          <p:cNvPr id="116" name="Content Placeholder 2">
            <a:extLst>
              <a:ext uri="{FF2B5EF4-FFF2-40B4-BE49-F238E27FC236}">
                <a16:creationId xmlns:a16="http://schemas.microsoft.com/office/drawing/2014/main" id="{9C46DC1C-2412-4569-9C22-5926961963DB}"/>
              </a:ext>
            </a:extLst>
          </p:cNvPr>
          <p:cNvSpPr txBox="1">
            <a:spLocks/>
          </p:cNvSpPr>
          <p:nvPr/>
        </p:nvSpPr>
        <p:spPr>
          <a:xfrm>
            <a:off x="1639458" y="1183702"/>
            <a:ext cx="4855315" cy="6947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Revenue</a:t>
            </a:r>
            <a:r>
              <a:rPr lang="ko-KR" altLang="en-US" b="1"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Model</a:t>
            </a:r>
            <a:endParaRPr lang="en-US" b="1" dirty="0">
              <a:latin typeface="Times New Roman" panose="02020603050405020304" pitchFamily="18" charset="0"/>
              <a:cs typeface="Times New Roman" panose="02020603050405020304" pitchFamily="18" charset="0"/>
            </a:endParaRPr>
          </a:p>
        </p:txBody>
      </p:sp>
      <p:pic>
        <p:nvPicPr>
          <p:cNvPr id="3" name="그림 2">
            <a:extLst>
              <a:ext uri="{FF2B5EF4-FFF2-40B4-BE49-F238E27FC236}">
                <a16:creationId xmlns:a16="http://schemas.microsoft.com/office/drawing/2014/main" id="{7A831A29-1841-56AF-39EF-46ACD12D51A4}"/>
              </a:ext>
            </a:extLst>
          </p:cNvPr>
          <p:cNvPicPr>
            <a:picLocks noChangeAspect="1"/>
          </p:cNvPicPr>
          <p:nvPr/>
        </p:nvPicPr>
        <p:blipFill>
          <a:blip r:embed="rId10"/>
          <a:stretch>
            <a:fillRect/>
          </a:stretch>
        </p:blipFill>
        <p:spPr>
          <a:xfrm>
            <a:off x="165966" y="3908384"/>
            <a:ext cx="1600518" cy="2666283"/>
          </a:xfrm>
          <a:prstGeom prst="rect">
            <a:avLst/>
          </a:prstGeom>
        </p:spPr>
      </p:pic>
      <p:pic>
        <p:nvPicPr>
          <p:cNvPr id="6" name="Picture 2" descr="Cashew Shell Oil">
            <a:extLst>
              <a:ext uri="{FF2B5EF4-FFF2-40B4-BE49-F238E27FC236}">
                <a16:creationId xmlns:a16="http://schemas.microsoft.com/office/drawing/2014/main" id="{C270300A-2E2C-B1BB-8497-84684E9E41C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692" b="94273" l="6320" r="31599">
                        <a14:foregroundMark x1="21190" y1="19383" x2="21190" y2="19383"/>
                        <a14:foregroundMark x1="15985" y1="11454" x2="15985" y2="11454"/>
                        <a14:foregroundMark x1="15613" y1="9692" x2="15613" y2="9692"/>
                        <a14:foregroundMark x1="15985" y1="90308" x2="15985" y2="90308"/>
                        <a14:foregroundMark x1="22677" y1="76652" x2="22677" y2="76652"/>
                        <a14:foregroundMark x1="14126" y1="90308" x2="14126" y2="90308"/>
                        <a14:foregroundMark x1="13755" y1="94273" x2="13755" y2="94273"/>
                      </a14:backgroundRemoval>
                    </a14:imgEffect>
                  </a14:imgLayer>
                </a14:imgProps>
              </a:ext>
            </a:extLst>
          </a:blip>
          <a:srcRect l="3240" r="64613"/>
          <a:stretch>
            <a:fillRect/>
          </a:stretch>
        </p:blipFill>
        <p:spPr bwMode="auto">
          <a:xfrm>
            <a:off x="1830828" y="4660413"/>
            <a:ext cx="805612" cy="1989072"/>
          </a:xfrm>
          <a:prstGeom prst="rect">
            <a:avLst/>
          </a:prstGeom>
          <a:ln>
            <a:noFill/>
          </a:ln>
          <a:effectLst>
            <a:outerShdw blurRad="190500" algn="tl" rotWithShape="0">
              <a:srgbClr val="000000">
                <a:alpha val="70000"/>
              </a:srgbClr>
            </a:outerShdw>
          </a:effectLst>
        </p:spPr>
      </p:pic>
      <p:pic>
        <p:nvPicPr>
          <p:cNvPr id="10" name="그래픽 9" descr="비행기 단색으로 채워진">
            <a:extLst>
              <a:ext uri="{FF2B5EF4-FFF2-40B4-BE49-F238E27FC236}">
                <a16:creationId xmlns:a16="http://schemas.microsoft.com/office/drawing/2014/main" id="{597C8E34-8A9B-F34D-B2C4-1286FA515B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44388" y="2990129"/>
            <a:ext cx="549599" cy="549599"/>
          </a:xfrm>
          <a:prstGeom prst="rect">
            <a:avLst/>
          </a:prstGeom>
        </p:spPr>
      </p:pic>
      <p:sp>
        <p:nvSpPr>
          <p:cNvPr id="28" name="사각형: 둥근 모서리 27">
            <a:extLst>
              <a:ext uri="{FF2B5EF4-FFF2-40B4-BE49-F238E27FC236}">
                <a16:creationId xmlns:a16="http://schemas.microsoft.com/office/drawing/2014/main" id="{35D34C09-6320-16F8-FB28-7E5E708CE251}"/>
              </a:ext>
            </a:extLst>
          </p:cNvPr>
          <p:cNvSpPr/>
          <p:nvPr/>
        </p:nvSpPr>
        <p:spPr>
          <a:xfrm>
            <a:off x="3684273" y="1899222"/>
            <a:ext cx="1089351" cy="94570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100" b="1" dirty="0">
                <a:latin typeface="Times New Roman" panose="02020603050405020304" pitchFamily="18" charset="0"/>
                <a:cs typeface="Times New Roman" panose="02020603050405020304" pitchFamily="18" charset="0"/>
              </a:rPr>
              <a:t>Customers</a:t>
            </a:r>
          </a:p>
        </p:txBody>
      </p:sp>
      <p:pic>
        <p:nvPicPr>
          <p:cNvPr id="32" name="그림 31" descr="텍스트, 폰트, 그래픽, 로고이(가) 표시된 사진&#10;&#10;자동 생성된 설명">
            <a:extLst>
              <a:ext uri="{FF2B5EF4-FFF2-40B4-BE49-F238E27FC236}">
                <a16:creationId xmlns:a16="http://schemas.microsoft.com/office/drawing/2014/main" id="{65159F1D-651E-7159-76D9-57474F8E6A1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3605548" y="4285950"/>
            <a:ext cx="1453917" cy="888777"/>
          </a:xfrm>
          <a:prstGeom prst="rect">
            <a:avLst/>
          </a:prstGeom>
        </p:spPr>
      </p:pic>
      <p:pic>
        <p:nvPicPr>
          <p:cNvPr id="36" name="그래픽 35" descr="지구본 - 아시아 단색으로 채워진">
            <a:extLst>
              <a:ext uri="{FF2B5EF4-FFF2-40B4-BE49-F238E27FC236}">
                <a16:creationId xmlns:a16="http://schemas.microsoft.com/office/drawing/2014/main" id="{7A379351-683C-0D56-F433-7285CB6A898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74068" y="1737759"/>
            <a:ext cx="1288130" cy="1288130"/>
          </a:xfrm>
          <a:prstGeom prst="rect">
            <a:avLst/>
          </a:prstGeom>
        </p:spPr>
      </p:pic>
      <p:cxnSp>
        <p:nvCxnSpPr>
          <p:cNvPr id="44" name="직선 화살표 연결선 43">
            <a:extLst>
              <a:ext uri="{FF2B5EF4-FFF2-40B4-BE49-F238E27FC236}">
                <a16:creationId xmlns:a16="http://schemas.microsoft.com/office/drawing/2014/main" id="{FDBC9DF9-9D5B-7B9B-A262-83DBFF4E1DE7}"/>
              </a:ext>
            </a:extLst>
          </p:cNvPr>
          <p:cNvCxnSpPr>
            <a:cxnSpLocks/>
          </p:cNvCxnSpPr>
          <p:nvPr/>
        </p:nvCxnSpPr>
        <p:spPr>
          <a:xfrm flipV="1">
            <a:off x="7195996" y="3816799"/>
            <a:ext cx="0" cy="282178"/>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sp>
        <p:nvSpPr>
          <p:cNvPr id="51" name="TextBox 50">
            <a:extLst>
              <a:ext uri="{FF2B5EF4-FFF2-40B4-BE49-F238E27FC236}">
                <a16:creationId xmlns:a16="http://schemas.microsoft.com/office/drawing/2014/main" id="{F6F11EB9-4F6B-C3A9-35FC-E668438251D4}"/>
              </a:ext>
            </a:extLst>
          </p:cNvPr>
          <p:cNvSpPr txBox="1"/>
          <p:nvPr/>
        </p:nvSpPr>
        <p:spPr>
          <a:xfrm>
            <a:off x="9725292" y="5611125"/>
            <a:ext cx="1828821" cy="246221"/>
          </a:xfrm>
          <a:prstGeom prst="rect">
            <a:avLst/>
          </a:prstGeom>
          <a:noFill/>
        </p:spPr>
        <p:txBody>
          <a:bodyPr wrap="square">
            <a:spAutoFit/>
          </a:bodyPr>
          <a:lstStyle/>
          <a:p>
            <a:pPr algn="ctr"/>
            <a:r>
              <a:rPr lang="en-US" altLang="ko-KR" sz="1000" b="1" dirty="0">
                <a:solidFill>
                  <a:prstClr val="black"/>
                </a:solidFill>
                <a:latin typeface="Times New Roman" panose="02020603050405020304" pitchFamily="18" charset="0"/>
                <a:cs typeface="Times New Roman" panose="02020603050405020304" pitchFamily="18" charset="0"/>
              </a:rPr>
              <a:t>Boiler</a:t>
            </a:r>
            <a:endParaRPr lang="ko-KR" altLang="en-US" dirty="0">
              <a:latin typeface="Times New Roman" panose="02020603050405020304" pitchFamily="18" charset="0"/>
              <a:cs typeface="Times New Roman" panose="02020603050405020304" pitchFamily="18" charset="0"/>
            </a:endParaRPr>
          </a:p>
        </p:txBody>
      </p:sp>
      <p:sp>
        <p:nvSpPr>
          <p:cNvPr id="66" name="자유형: 도형 65">
            <a:extLst>
              <a:ext uri="{FF2B5EF4-FFF2-40B4-BE49-F238E27FC236}">
                <a16:creationId xmlns:a16="http://schemas.microsoft.com/office/drawing/2014/main" id="{6D853AEA-2AE5-23D5-8C8A-717A2413A3F5}"/>
              </a:ext>
            </a:extLst>
          </p:cNvPr>
          <p:cNvSpPr/>
          <p:nvPr/>
        </p:nvSpPr>
        <p:spPr>
          <a:xfrm>
            <a:off x="9637988" y="5482584"/>
            <a:ext cx="286491" cy="712730"/>
          </a:xfrm>
          <a:custGeom>
            <a:avLst/>
            <a:gdLst>
              <a:gd name="connsiteX0" fmla="*/ 0 w 258618"/>
              <a:gd name="connsiteY0" fmla="*/ 0 h 1025237"/>
              <a:gd name="connsiteX1" fmla="*/ 0 w 258618"/>
              <a:gd name="connsiteY1" fmla="*/ 1025237 h 1025237"/>
              <a:gd name="connsiteX2" fmla="*/ 258618 w 258618"/>
              <a:gd name="connsiteY2" fmla="*/ 1025237 h 1025237"/>
            </a:gdLst>
            <a:ahLst/>
            <a:cxnLst>
              <a:cxn ang="0">
                <a:pos x="connsiteX0" y="connsiteY0"/>
              </a:cxn>
              <a:cxn ang="0">
                <a:pos x="connsiteX1" y="connsiteY1"/>
              </a:cxn>
              <a:cxn ang="0">
                <a:pos x="connsiteX2" y="connsiteY2"/>
              </a:cxn>
            </a:cxnLst>
            <a:rect l="l" t="t" r="r" b="b"/>
            <a:pathLst>
              <a:path w="258618" h="1025237">
                <a:moveTo>
                  <a:pt x="0" y="0"/>
                </a:moveTo>
                <a:lnTo>
                  <a:pt x="0" y="1025237"/>
                </a:lnTo>
                <a:lnTo>
                  <a:pt x="258618" y="1025237"/>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pic>
        <p:nvPicPr>
          <p:cNvPr id="68" name="그래픽 67" descr="공장 단색으로 채워진">
            <a:extLst>
              <a:ext uri="{FF2B5EF4-FFF2-40B4-BE49-F238E27FC236}">
                <a16:creationId xmlns:a16="http://schemas.microsoft.com/office/drawing/2014/main" id="{FB9C034B-1C22-2FD8-7915-7332D4E10EF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35828" y="5789333"/>
            <a:ext cx="693570" cy="693570"/>
          </a:xfrm>
          <a:prstGeom prst="rect">
            <a:avLst/>
          </a:prstGeom>
        </p:spPr>
      </p:pic>
      <p:pic>
        <p:nvPicPr>
          <p:cNvPr id="73" name="그림 72">
            <a:extLst>
              <a:ext uri="{FF2B5EF4-FFF2-40B4-BE49-F238E27FC236}">
                <a16:creationId xmlns:a16="http://schemas.microsoft.com/office/drawing/2014/main" id="{E6F07CE1-86BE-3E66-A659-825E7E751D41}"/>
              </a:ext>
            </a:extLst>
          </p:cNvPr>
          <p:cNvPicPr>
            <a:picLocks noChangeAspect="1"/>
          </p:cNvPicPr>
          <p:nvPr/>
        </p:nvPicPr>
        <p:blipFill>
          <a:blip r:embed="rId21"/>
          <a:stretch>
            <a:fillRect/>
          </a:stretch>
        </p:blipFill>
        <p:spPr>
          <a:xfrm>
            <a:off x="10305660" y="5027801"/>
            <a:ext cx="627148" cy="627148"/>
          </a:xfrm>
          <a:prstGeom prst="rect">
            <a:avLst/>
          </a:prstGeom>
        </p:spPr>
      </p:pic>
      <p:sp>
        <p:nvSpPr>
          <p:cNvPr id="57" name="Title 1">
            <a:extLst>
              <a:ext uri="{FF2B5EF4-FFF2-40B4-BE49-F238E27FC236}">
                <a16:creationId xmlns:a16="http://schemas.microsoft.com/office/drawing/2014/main" id="{A4417662-AD59-446D-B76C-1AEF4D190910}"/>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58" name="그림 33" descr="텍스트, 폰트, 그래픽, 로고이(가) 표시된 사진&#10;&#10;자동 생성된 설명">
            <a:extLst>
              <a:ext uri="{FF2B5EF4-FFF2-40B4-BE49-F238E27FC236}">
                <a16:creationId xmlns:a16="http://schemas.microsoft.com/office/drawing/2014/main" id="{AF34F268-C67E-4592-85D3-A48D1D2DD8A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2" name="Title 1">
            <a:extLst>
              <a:ext uri="{FF2B5EF4-FFF2-40B4-BE49-F238E27FC236}">
                <a16:creationId xmlns:a16="http://schemas.microsoft.com/office/drawing/2014/main" id="{F0ECCA3A-6BCF-E8FE-AAA7-5E57FEC99B66}"/>
              </a:ext>
            </a:extLst>
          </p:cNvPr>
          <p:cNvSpPr txBox="1">
            <a:spLocks/>
          </p:cNvSpPr>
          <p:nvPr/>
        </p:nvSpPr>
        <p:spPr>
          <a:xfrm>
            <a:off x="1367058" y="675129"/>
            <a:ext cx="5591377" cy="8758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a:t>
            </a:r>
            <a:r>
              <a:rPr lang="en-US" altLang="ko-KR" sz="2800" b="1" dirty="0">
                <a:solidFill>
                  <a:srgbClr val="394B51"/>
                </a:solidFill>
                <a:latin typeface="Times New Roman" panose="02020603050405020304" pitchFamily="18" charset="0"/>
                <a:cs typeface="Times New Roman" panose="02020603050405020304" pitchFamily="18" charset="0"/>
              </a:rPr>
              <a:t>II</a:t>
            </a:r>
            <a:r>
              <a:rPr lang="en-US" sz="2800" b="1" dirty="0">
                <a:solidFill>
                  <a:srgbClr val="394B51"/>
                </a:solidFill>
                <a:latin typeface="Times New Roman" panose="02020603050405020304" pitchFamily="18" charset="0"/>
                <a:cs typeface="Times New Roman" panose="02020603050405020304" pitchFamily="18" charset="0"/>
              </a:rPr>
              <a:t>. Key Products and Services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814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2" descr="Ship Transparent PNG, Ships And Yacht, Cruise Ship Clipart PNG images -  Free Transparent PNG Logos">
            <a:extLst>
              <a:ext uri="{FF2B5EF4-FFF2-40B4-BE49-F238E27FC236}">
                <a16:creationId xmlns:a16="http://schemas.microsoft.com/office/drawing/2014/main" id="{7C5F9C7B-3517-49AF-AC03-D324878806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466462" y="1662125"/>
            <a:ext cx="3785617" cy="1995295"/>
          </a:xfrm>
          <a:prstGeom prst="rect">
            <a:avLst/>
          </a:prstGeom>
          <a:noFill/>
          <a:extLst>
            <a:ext uri="{909E8E84-426E-40DD-AFC4-6F175D3DCCD1}">
              <a14:hiddenFill xmlns:a14="http://schemas.microsoft.com/office/drawing/2010/main">
                <a:solidFill>
                  <a:srgbClr val="FFFFFF"/>
                </a:solidFill>
              </a14:hiddenFill>
            </a:ext>
          </a:extLst>
        </p:spPr>
      </p:pic>
      <p:sp>
        <p:nvSpPr>
          <p:cNvPr id="22" name="모서리가 둥근 직사각형 40">
            <a:extLst>
              <a:ext uri="{FF2B5EF4-FFF2-40B4-BE49-F238E27FC236}">
                <a16:creationId xmlns:a16="http://schemas.microsoft.com/office/drawing/2014/main" id="{EC57BDCC-365B-E07B-AC8C-154755CB5B00}"/>
              </a:ext>
            </a:extLst>
          </p:cNvPr>
          <p:cNvSpPr/>
          <p:nvPr/>
        </p:nvSpPr>
        <p:spPr>
          <a:xfrm>
            <a:off x="1345332" y="2853946"/>
            <a:ext cx="6321219" cy="573796"/>
          </a:xfrm>
          <a:prstGeom prst="roundRect">
            <a:avLst>
              <a:gd name="adj" fmla="val 6053"/>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72000" bIns="0" rtlCol="0" anchor="ctr"/>
          <a:lstStyle/>
          <a:p>
            <a:pPr algn="ctr"/>
            <a:r>
              <a:rPr lang="ko-KR" altLang="en-US" sz="1300" dirty="0">
                <a:solidFill>
                  <a:schemeClr val="bg1"/>
                </a:solidFill>
                <a:latin typeface="Times New Roman" panose="02020603050405020304" pitchFamily="18" charset="0"/>
                <a:cs typeface="Times New Roman" panose="02020603050405020304" pitchFamily="18" charset="0"/>
              </a:rPr>
              <a:t> </a:t>
            </a:r>
            <a:r>
              <a:rPr lang="en-US" altLang="ko-KR" dirty="0">
                <a:solidFill>
                  <a:schemeClr val="bg1"/>
                </a:solidFill>
                <a:latin typeface="Times New Roman" panose="02020603050405020304" pitchFamily="18" charset="0"/>
                <a:cs typeface="Times New Roman" panose="02020603050405020304" pitchFamily="18" charset="0"/>
              </a:rPr>
              <a:t>If bio heavy oil is used for ships, the global market size is expected to increase by more than 20 trillion </a:t>
            </a:r>
            <a:r>
              <a:rPr lang="vi-VN" altLang="ko-KR" dirty="0">
                <a:solidFill>
                  <a:schemeClr val="bg1"/>
                </a:solidFill>
                <a:latin typeface="Times New Roman" panose="02020603050405020304" pitchFamily="18" charset="0"/>
                <a:cs typeface="Times New Roman" panose="02020603050405020304" pitchFamily="18" charset="0"/>
              </a:rPr>
              <a:t>won.</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sp>
        <p:nvSpPr>
          <p:cNvPr id="23" name="직사각형 22">
            <a:extLst>
              <a:ext uri="{FF2B5EF4-FFF2-40B4-BE49-F238E27FC236}">
                <a16:creationId xmlns:a16="http://schemas.microsoft.com/office/drawing/2014/main" id="{18C8A109-B898-8BFA-8304-00DAE9FB51D4}"/>
              </a:ext>
            </a:extLst>
          </p:cNvPr>
          <p:cNvSpPr/>
          <p:nvPr/>
        </p:nvSpPr>
        <p:spPr>
          <a:xfrm>
            <a:off x="1344460" y="1159103"/>
            <a:ext cx="6321218" cy="1720984"/>
          </a:xfrm>
          <a:prstGeom prst="rect">
            <a:avLst/>
          </a:prstGeom>
        </p:spPr>
        <p:txBody>
          <a:bodyPr wrap="square">
            <a:spAutoFit/>
          </a:bodyPr>
          <a:lstStyle/>
          <a:p>
            <a:pPr marL="92075" indent="-92075" algn="just" fontAlgn="base">
              <a:lnSpc>
                <a:spcPts val="1300"/>
              </a:lnSpc>
              <a:spcAft>
                <a:spcPts val="500"/>
              </a:spcAft>
              <a:buFont typeface="Arial" panose="020B0604020202020204" pitchFamily="34" charset="0"/>
              <a:buChar char="•"/>
            </a:pPr>
            <a:r>
              <a:rPr lang="en-US" altLang="ko-KR" sz="1100" b="1" dirty="0">
                <a:solidFill>
                  <a:srgbClr val="000000"/>
                </a:solidFill>
                <a:latin typeface="Times New Roman" panose="02020603050405020304" pitchFamily="18" charset="0"/>
                <a:cs typeface="Times New Roman" panose="02020603050405020304" pitchFamily="18" charset="0"/>
              </a:rPr>
              <a:t>With the implementation of 'IMO 2020', the International Maritime Organization's sulfur oxide regulation for marine fuels, demand for bio heavy oil is expected to increase in the global shipping market.</a:t>
            </a:r>
          </a:p>
          <a:p>
            <a:pPr marL="92075" indent="-92075" algn="just" fontAlgn="base">
              <a:lnSpc>
                <a:spcPts val="1300"/>
              </a:lnSpc>
              <a:spcAft>
                <a:spcPts val="500"/>
              </a:spcAft>
              <a:buFont typeface="Arial" panose="020B0604020202020204" pitchFamily="34" charset="0"/>
              <a:buChar char="•"/>
            </a:pPr>
            <a:r>
              <a:rPr lang="en-US" altLang="ko-KR" sz="1100" dirty="0">
                <a:solidFill>
                  <a:srgbClr val="000000"/>
                </a:solidFill>
                <a:latin typeface="Times New Roman" panose="02020603050405020304" pitchFamily="18" charset="0"/>
                <a:cs typeface="Times New Roman" panose="02020603050405020304" pitchFamily="18" charset="0"/>
              </a:rPr>
              <a:t>Bio heavy oil does not emit sulfur oxides, which are the cause of acid rain, and </a:t>
            </a:r>
            <a:r>
              <a:rPr lang="en-US" altLang="ko-KR" sz="1100" u="sng" dirty="0">
                <a:solidFill>
                  <a:srgbClr val="000000"/>
                </a:solidFill>
                <a:latin typeface="Times New Roman" panose="02020603050405020304" pitchFamily="18" charset="0"/>
                <a:cs typeface="Times New Roman" panose="02020603050405020304" pitchFamily="18" charset="0"/>
              </a:rPr>
              <a:t>emits only 82% of fine dust, 69% of nitrogen oxides, and 68% of nitrogen monoxide compared to bunker C oil</a:t>
            </a:r>
            <a:r>
              <a:rPr lang="en-US" altLang="ko-KR" sz="1100" dirty="0">
                <a:solidFill>
                  <a:srgbClr val="000000"/>
                </a:solidFill>
                <a:latin typeface="Times New Roman" panose="02020603050405020304" pitchFamily="18" charset="0"/>
                <a:cs typeface="Times New Roman" panose="02020603050405020304" pitchFamily="18" charset="0"/>
              </a:rPr>
              <a:t>, but </a:t>
            </a:r>
            <a:r>
              <a:rPr lang="en-US" altLang="ko-KR" sz="1100" u="sng" dirty="0">
                <a:solidFill>
                  <a:srgbClr val="000000"/>
                </a:solidFill>
                <a:latin typeface="Times New Roman" panose="02020603050405020304" pitchFamily="18" charset="0"/>
                <a:cs typeface="Times New Roman" panose="02020603050405020304" pitchFamily="18" charset="0"/>
              </a:rPr>
              <a:t>its price is 907 per liter compared to low-sulfur bunker C oil. KRW and bio heavy oil is KRW 700 per Liter</a:t>
            </a:r>
            <a:r>
              <a:rPr lang="en-US" altLang="ko-KR" sz="1100" dirty="0">
                <a:solidFill>
                  <a:srgbClr val="000000"/>
                </a:solidFill>
                <a:latin typeface="Times New Roman" panose="02020603050405020304" pitchFamily="18" charset="0"/>
                <a:cs typeface="Times New Roman" panose="02020603050405020304" pitchFamily="18" charset="0"/>
              </a:rPr>
              <a:t>. </a:t>
            </a:r>
          </a:p>
          <a:p>
            <a:pPr marL="92075" indent="-92075" algn="just" fontAlgn="base">
              <a:lnSpc>
                <a:spcPts val="1300"/>
              </a:lnSpc>
              <a:spcAft>
                <a:spcPts val="500"/>
              </a:spcAft>
              <a:buFont typeface="Arial" panose="020B0604020202020204" pitchFamily="34" charset="0"/>
              <a:buChar char="•"/>
            </a:pPr>
            <a:r>
              <a:rPr lang="en-US" altLang="ko-KR" sz="1100" dirty="0">
                <a:solidFill>
                  <a:srgbClr val="000000"/>
                </a:solidFill>
                <a:latin typeface="Times New Roman" panose="02020603050405020304" pitchFamily="18" charset="0"/>
                <a:cs typeface="Times New Roman" panose="02020603050405020304" pitchFamily="18" charset="0"/>
              </a:rPr>
              <a:t>The bio heavy oil market is active overseas, with Maersk, the world's largest shipping company, using bio heavy oil for 20% of its total marine fuel, and French shipping company CMA CGM, in collaboration with oil company Shell, carrying out a project to use bio heavy oil as ship fuel.</a:t>
            </a:r>
            <a:endParaRPr lang="ko-KR" altLang="en-US" sz="1100" dirty="0">
              <a:solidFill>
                <a:srgbClr val="000000"/>
              </a:solidFill>
              <a:latin typeface="Times New Roman" panose="02020603050405020304" pitchFamily="18" charset="0"/>
              <a:cs typeface="Times New Roman" panose="02020603050405020304" pitchFamily="18" charset="0"/>
            </a:endParaRPr>
          </a:p>
        </p:txBody>
      </p:sp>
      <p:sp>
        <p:nvSpPr>
          <p:cNvPr id="24" name="직사각형 23">
            <a:extLst>
              <a:ext uri="{FF2B5EF4-FFF2-40B4-BE49-F238E27FC236}">
                <a16:creationId xmlns:a16="http://schemas.microsoft.com/office/drawing/2014/main" id="{4443D472-5125-9E41-D389-46CD02A13F25}"/>
              </a:ext>
            </a:extLst>
          </p:cNvPr>
          <p:cNvSpPr/>
          <p:nvPr/>
        </p:nvSpPr>
        <p:spPr>
          <a:xfrm>
            <a:off x="8411631" y="1049365"/>
            <a:ext cx="2977937" cy="369332"/>
          </a:xfrm>
          <a:prstGeom prst="rect">
            <a:avLst/>
          </a:prstGeom>
        </p:spPr>
        <p:txBody>
          <a:bodyPr wrap="square">
            <a:spAutoFit/>
          </a:bodyPr>
          <a:lstStyle/>
          <a:p>
            <a:pPr fontAlgn="base"/>
            <a:r>
              <a:rPr lang="en-US" altLang="ko-KR" sz="900" dirty="0">
                <a:solidFill>
                  <a:srgbClr val="000000"/>
                </a:solidFill>
                <a:latin typeface="Times New Roman" panose="02020603050405020304" pitchFamily="18" charset="0"/>
                <a:cs typeface="Times New Roman" panose="02020603050405020304" pitchFamily="18" charset="0"/>
              </a:rPr>
              <a:t>※ Source: Eco-friendly marine fuel, technology is the best</a:t>
            </a:r>
          </a:p>
          <a:p>
            <a:pPr fontAlgn="base"/>
            <a:r>
              <a:rPr lang="en-US" altLang="ko-KR" sz="900" dirty="0">
                <a:solidFill>
                  <a:srgbClr val="000000"/>
                </a:solidFill>
                <a:latin typeface="Times New Roman" panose="02020603050405020304" pitchFamily="18" charset="0"/>
                <a:cs typeface="Times New Roman" panose="02020603050405020304" pitchFamily="18" charset="0"/>
              </a:rPr>
              <a:t>                  Hurt by regulations, Chosun Biz, 21.01. 2020</a:t>
            </a:r>
            <a:endParaRPr lang="ko-KR" altLang="en-US" sz="900"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FE86FCE-7B63-40F1-B133-6C8CEFF66221}"/>
              </a:ext>
            </a:extLst>
          </p:cNvPr>
          <p:cNvSpPr txBox="1"/>
          <p:nvPr/>
        </p:nvSpPr>
        <p:spPr>
          <a:xfrm>
            <a:off x="3292160" y="3903038"/>
            <a:ext cx="8604536" cy="1384995"/>
          </a:xfrm>
          <a:prstGeom prst="rect">
            <a:avLst/>
          </a:prstGeom>
          <a:noFill/>
        </p:spPr>
        <p:txBody>
          <a:bodyPr wrap="square" rtlCol="0">
            <a:spAutoFit/>
          </a:bodyPr>
          <a:lstStyle/>
          <a:p>
            <a:pPr marL="171450" indent="-171450" algn="just">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Sustainable Aviation Fuel (SAF) </a:t>
            </a:r>
            <a:r>
              <a:rPr lang="en-US" sz="1200" dirty="0">
                <a:latin typeface="Times New Roman" panose="02020603050405020304" pitchFamily="18" charset="0"/>
                <a:cs typeface="Times New Roman" panose="02020603050405020304" pitchFamily="18" charset="0"/>
              </a:rPr>
              <a:t>is an eco-friendly alternative to traditional jet fuel, made from renewable sources like used cooking oil, agricultural waste, and algae. SAF significantly reduces greenhouse gas emissions, making air travel more sustainable. </a:t>
            </a:r>
            <a:endParaRPr lang="vi-VN"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ISCC CORSIA (International Sustainability &amp; Carbon Certification for the Carbon Offsetting and Reduction Scheme for International Aviation) </a:t>
            </a:r>
            <a:r>
              <a:rPr lang="en-US" sz="1200" dirty="0">
                <a:latin typeface="Times New Roman" panose="02020603050405020304" pitchFamily="18" charset="0"/>
                <a:cs typeface="Times New Roman" panose="02020603050405020304" pitchFamily="18" charset="0"/>
              </a:rPr>
              <a:t>is a global certification system ensuring that SAF meets strict sustainability and emissions reduction criteria set by the International Civil Aviation Organization (ICAO). This helps airlines comply with carbon reduction targets while promoting greener aviation.</a:t>
            </a:r>
            <a:r>
              <a:rPr lang="vi-VN"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ISCC CORSIA certification helps businesses enter global markets by proving they meet CORSIA’s sustainability requirements. It also ensures that the entire supply chain can track and verify the use of alternative fuels and materials.</a:t>
            </a:r>
            <a:endParaRPr lang="vi-VN" sz="1200" dirty="0">
              <a:latin typeface="Times New Roman" panose="02020603050405020304" pitchFamily="18" charset="0"/>
              <a:cs typeface="Times New Roman" panose="02020603050405020304" pitchFamily="18" charset="0"/>
            </a:endParaRPr>
          </a:p>
        </p:txBody>
      </p:sp>
      <p:sp>
        <p:nvSpPr>
          <p:cNvPr id="14" name="모서리가 둥근 직사각형 40">
            <a:extLst>
              <a:ext uri="{FF2B5EF4-FFF2-40B4-BE49-F238E27FC236}">
                <a16:creationId xmlns:a16="http://schemas.microsoft.com/office/drawing/2014/main" id="{32A6ACD6-B845-4435-9689-BDC4BDAEF539}"/>
              </a:ext>
            </a:extLst>
          </p:cNvPr>
          <p:cNvSpPr/>
          <p:nvPr/>
        </p:nvSpPr>
        <p:spPr>
          <a:xfrm>
            <a:off x="3293709" y="5271981"/>
            <a:ext cx="8743937" cy="573796"/>
          </a:xfrm>
          <a:prstGeom prst="roundRect">
            <a:avLst>
              <a:gd name="adj" fmla="val 6053"/>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72000" bIns="0" rtlCol="0" anchor="ctr"/>
          <a:lstStyle/>
          <a:p>
            <a:pPr algn="just"/>
            <a:r>
              <a:rPr lang="ko-KR" altLang="en-US" dirty="0">
                <a:solidFill>
                  <a:schemeClr val="bg1"/>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SAF from CNSL has strong growth potential due to the global demand for sustainable fuel. Achieving ISCC CORSIA certification under ICAO standards helps expand markets and boost export </a:t>
            </a:r>
            <a:r>
              <a:rPr lang="vi-VN" sz="1600" dirty="0">
                <a:latin typeface="Times New Roman" panose="02020603050405020304" pitchFamily="18" charset="0"/>
                <a:cs typeface="Times New Roman" panose="02020603050405020304" pitchFamily="18" charset="0"/>
              </a:rPr>
              <a:t>sales.</a:t>
            </a:r>
            <a:endParaRPr lang="ko-KR" altLang="en-US" sz="16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5497C93-612D-4E6F-8CFB-4C80FFB7E0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9" b="99221" l="391" r="97559">
                        <a14:foregroundMark x1="7910" y1="54673" x2="7910" y2="54673"/>
                        <a14:foregroundMark x1="6152" y1="42523" x2="6152" y2="42523"/>
                        <a14:foregroundMark x1="90527" y1="81931" x2="90527" y2="81931"/>
                        <a14:foregroundMark x1="71680" y1="85514" x2="71680" y2="85514"/>
                        <a14:foregroundMark x1="70703" y1="84268" x2="70703" y2="84268"/>
                        <a14:foregroundMark x1="70996" y1="81464" x2="70996" y2="81464"/>
                        <a14:foregroundMark x1="68750" y1="81464" x2="68750" y2="81464"/>
                        <a14:foregroundMark x1="70215" y1="82710" x2="70215" y2="82710"/>
                        <a14:foregroundMark x1="95703" y1="84579" x2="95703" y2="84579"/>
                        <a14:foregroundMark x1="95703" y1="83801" x2="95703" y2="83801"/>
                        <a14:foregroundMark x1="97656" y1="78349" x2="97656" y2="78349"/>
                        <a14:foregroundMark x1="5469" y1="82243" x2="5469" y2="82243"/>
                        <a14:foregroundMark x1="7129" y1="64174" x2="7129" y2="64174"/>
                        <a14:foregroundMark x1="488" y1="55140" x2="488" y2="55140"/>
                        <a14:foregroundMark x1="62793" y1="95327" x2="62793" y2="95327"/>
                        <a14:foregroundMark x1="48730" y1="93302" x2="48730" y2="93302"/>
                        <a14:foregroundMark x1="50195" y1="94548" x2="52441" y2="94548"/>
                        <a14:foregroundMark x1="55859" y1="94081" x2="55859" y2="94081"/>
                        <a14:foregroundMark x1="59570" y1="94548" x2="43066" y2="92523"/>
                        <a14:foregroundMark x1="65527" y1="92991" x2="80859" y2="99221"/>
                        <a14:foregroundMark x1="27246" y1="95639" x2="27246" y2="95639"/>
                        <a14:foregroundMark x1="26172" y1="89720" x2="43555" y2="94860"/>
                        <a14:foregroundMark x1="45508" y1="96106" x2="45508" y2="96106"/>
                        <a14:foregroundMark x1="80078" y1="96106" x2="92969" y2="92991"/>
                        <a14:foregroundMark x1="24512" y1="92523" x2="5469" y2="95327"/>
                        <a14:foregroundMark x1="18066" y1="41277" x2="18066" y2="41277"/>
                        <a14:backgroundMark x1="14258" y1="39720" x2="14258" y2="39720"/>
                        <a14:backgroundMark x1="5566" y1="32399" x2="5566" y2="32399"/>
                        <a14:backgroundMark x1="14258" y1="33333" x2="14258" y2="33333"/>
                        <a14:backgroundMark x1="15723" y1="33333" x2="15723" y2="33333"/>
                        <a14:backgroundMark x1="17285" y1="34268" x2="17285" y2="34268"/>
                        <a14:backgroundMark x1="19141" y1="33801" x2="19141" y2="33801"/>
                        <a14:backgroundMark x1="23438" y1="33801" x2="23438" y2="33801"/>
                        <a14:backgroundMark x1="25293" y1="33333" x2="25879" y2="34735"/>
                        <a14:backgroundMark x1="30273" y1="36293" x2="30273" y2="36293"/>
                        <a14:backgroundMark x1="30273" y1="34268" x2="23145" y2="34268"/>
                        <a14:backgroundMark x1="20703" y1="37695" x2="20703" y2="37695"/>
                        <a14:backgroundMark x1="22266" y1="38785" x2="22266" y2="39252"/>
                        <a14:backgroundMark x1="21582" y1="38785" x2="21582" y2="38785"/>
                        <a14:backgroundMark x1="20117" y1="36293" x2="20117" y2="36293"/>
                        <a14:backgroundMark x1="20117" y1="35358" x2="20117" y2="35358"/>
                        <a14:backgroundMark x1="23438" y1="37227" x2="23438" y2="37227"/>
                        <a14:backgroundMark x1="3125" y1="33801" x2="3125" y2="33801"/>
                        <a14:backgroundMark x1="7129" y1="34735" x2="7129" y2="34735"/>
                        <a14:backgroundMark x1="9277" y1="39252" x2="9277" y2="39252"/>
                        <a14:backgroundMark x1="9863" y1="38785" x2="9863" y2="38785"/>
                        <a14:backgroundMark x1="10547" y1="39720" x2="10547" y2="39720"/>
                        <a14:backgroundMark x1="9570" y1="44081" x2="9570" y2="44081"/>
                        <a14:backgroundMark x1="14844" y1="37695" x2="11426" y2="36760"/>
                        <a14:backgroundMark x1="91211" y1="58411" x2="91211" y2="58411"/>
                        <a14:backgroundMark x1="20703" y1="33333" x2="20703" y2="33333"/>
                        <a14:backgroundMark x1="12695" y1="36760" x2="12695" y2="36760"/>
                        <a14:backgroundMark x1="8105" y1="38318" x2="8105" y2="38318"/>
                        <a14:backgroundMark x1="10254" y1="41745" x2="10254" y2="41745"/>
                        <a14:backgroundMark x1="9570" y1="47508" x2="9570" y2="47508"/>
                        <a14:backgroundMark x1="10254" y1="44548" x2="10254" y2="44548"/>
                        <a14:backgroundMark x1="14551" y1="35358" x2="14551" y2="35358"/>
                        <a14:backgroundMark x1="27734" y1="36293" x2="27734" y2="36293"/>
                        <a14:backgroundMark x1="8691" y1="41121" x2="8691" y2="41121"/>
                        <a14:backgroundMark x1="9570" y1="42212" x2="9570" y2="42212"/>
                        <a14:backgroundMark x1="10804" y1="41745" x2="11133" y2="42679"/>
                        <a14:backgroundMark x1="10254" y1="40187" x2="10804" y2="41745"/>
                        <a14:backgroundMark x1="8105" y1="40654" x2="9461" y2="35174"/>
                        <a14:backgroundMark x1="10969" y1="34487" x2="21289" y2="35826"/>
                        <a14:backgroundMark x1="22362" y1="36253" x2="26563" y2="34268"/>
                        <a14:backgroundMark x1="11275" y1="41745" x2="11719" y2="45171"/>
                        <a14:backgroundMark x1="11133" y1="40654" x2="11275" y2="41745"/>
                        <a14:backgroundMark x1="89941" y1="58411" x2="89941" y2="58411"/>
                        <a14:backgroundMark x1="20996" y1="36760" x2="20996" y2="36760"/>
                        <a14:backgroundMark x1="17871" y1="37227" x2="16699" y2="37695"/>
                        <a14:backgroundMark x1="21484" y1="36137" x2="21484" y2="36137"/>
                        <a14:backgroundMark x1="22949" y1="35981" x2="23145" y2="34268"/>
                        <a14:backgroundMark x1="22461" y1="35670" x2="20801" y2="35358"/>
                        <a14:backgroundMark x1="21094" y1="34268" x2="24512" y2="34268"/>
                        <a14:backgroundMark x1="8301" y1="31308" x2="12891" y2="41433"/>
                        <a14:backgroundMark x1="8691" y1="32087" x2="11035" y2="32866"/>
                        <a14:backgroundMark x1="6934" y1="32866" x2="8301" y2="33178"/>
                        <a14:backgroundMark x1="8203" y1="39720" x2="8691" y2="41589"/>
                        <a14:backgroundMark x1="7813" y1="40343" x2="7813" y2="40343"/>
                        <a14:backgroundMark x1="7813" y1="40031" x2="8496" y2="40810"/>
                        <a14:backgroundMark x1="13086" y1="41433" x2="13770" y2="43302"/>
                        <a14:backgroundMark x1="12598" y1="46573" x2="13770" y2="45639"/>
                        <a14:backgroundMark x1="1660" y1="39720" x2="1563" y2="41900"/>
                        <a14:backgroundMark x1="2930" y1="35981" x2="3027" y2="37850"/>
                        <a14:backgroundMark x1="7813" y1="39720" x2="7813" y2="39720"/>
                        <a14:backgroundMark x1="7520" y1="40343" x2="8691" y2="40810"/>
                        <a14:backgroundMark x1="12402" y1="45171" x2="14453" y2="45171"/>
                        <a14:backgroundMark x1="16895" y1="38941" x2="16699" y2="40343"/>
                        <a14:backgroundMark x1="5957" y1="32087" x2="7813" y2="32866"/>
                      </a14:backgroundRemoval>
                    </a14:imgEffect>
                  </a14:imgLayer>
                </a14:imgProps>
              </a:ext>
            </a:extLst>
          </a:blip>
          <a:stretch>
            <a:fillRect/>
          </a:stretch>
        </p:blipFill>
        <p:spPr>
          <a:xfrm>
            <a:off x="-47480" y="3930854"/>
            <a:ext cx="3293709" cy="1914923"/>
          </a:xfrm>
          <a:prstGeom prst="rect">
            <a:avLst/>
          </a:prstGeom>
        </p:spPr>
      </p:pic>
      <p:sp>
        <p:nvSpPr>
          <p:cNvPr id="17" name="직사각형 23">
            <a:extLst>
              <a:ext uri="{FF2B5EF4-FFF2-40B4-BE49-F238E27FC236}">
                <a16:creationId xmlns:a16="http://schemas.microsoft.com/office/drawing/2014/main" id="{86F11386-103E-4200-B3EF-634DE2F2FBBA}"/>
              </a:ext>
            </a:extLst>
          </p:cNvPr>
          <p:cNvSpPr/>
          <p:nvPr/>
        </p:nvSpPr>
        <p:spPr>
          <a:xfrm>
            <a:off x="-47480" y="5851266"/>
            <a:ext cx="3581988" cy="846386"/>
          </a:xfrm>
          <a:prstGeom prst="rect">
            <a:avLst/>
          </a:prstGeom>
        </p:spPr>
        <p:txBody>
          <a:bodyPr wrap="square">
            <a:spAutoFit/>
          </a:bodyPr>
          <a:lstStyle/>
          <a:p>
            <a:pPr fontAlgn="base"/>
            <a:r>
              <a:rPr lang="en-US" altLang="ko-KR" sz="900" dirty="0">
                <a:solidFill>
                  <a:srgbClr val="000000"/>
                </a:solidFill>
                <a:latin typeface="Times New Roman" panose="02020603050405020304" pitchFamily="18" charset="0"/>
                <a:cs typeface="Times New Roman" panose="02020603050405020304" pitchFamily="18" charset="0"/>
              </a:rPr>
              <a:t>※ Source:</a:t>
            </a:r>
            <a:r>
              <a:rPr lang="vi-VN" altLang="ko-KR" sz="900" dirty="0">
                <a:solidFill>
                  <a:srgbClr val="000000"/>
                </a:solidFill>
                <a:latin typeface="Times New Roman" panose="02020603050405020304" pitchFamily="18" charset="0"/>
                <a:cs typeface="Times New Roman" panose="02020603050405020304" pitchFamily="18" charset="0"/>
              </a:rPr>
              <a:t> </a:t>
            </a:r>
          </a:p>
          <a:p>
            <a:pPr fontAlgn="base"/>
            <a:r>
              <a:rPr lang="en-US" sz="800" dirty="0">
                <a:latin typeface="Times New Roman" panose="02020603050405020304" pitchFamily="18" charset="0"/>
                <a:cs typeface="Times New Roman" panose="02020603050405020304" pitchFamily="18" charset="0"/>
              </a:rPr>
              <a:t>ISCC System. </a:t>
            </a:r>
            <a:r>
              <a:rPr lang="en-US" sz="800" i="1" dirty="0">
                <a:latin typeface="Times New Roman" panose="02020603050405020304" pitchFamily="18" charset="0"/>
                <a:cs typeface="Times New Roman" panose="02020603050405020304" pitchFamily="18" charset="0"/>
              </a:rPr>
              <a:t>ISCC CORSIA certification</a:t>
            </a:r>
            <a:r>
              <a:rPr lang="en-US" sz="800" dirty="0">
                <a:latin typeface="Times New Roman" panose="02020603050405020304" pitchFamily="18" charset="0"/>
                <a:cs typeface="Times New Roman" panose="02020603050405020304" pitchFamily="18" charset="0"/>
              </a:rPr>
              <a:t>. Retrieved from </a:t>
            </a:r>
            <a:r>
              <a:rPr lang="en-US" sz="8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https://www.iscc-system.org/certification/iscc-certification-schemes/iscc-corsia/</a:t>
            </a:r>
            <a:endParaRPr lang="vi-VN" sz="800" dirty="0">
              <a:latin typeface="Times New Roman" panose="02020603050405020304" pitchFamily="18" charset="0"/>
              <a:cs typeface="Times New Roman" panose="02020603050405020304" pitchFamily="18" charset="0"/>
            </a:endParaRPr>
          </a:p>
          <a:p>
            <a:pPr fontAlgn="base"/>
            <a:r>
              <a:rPr lang="en-US" sz="800" dirty="0">
                <a:latin typeface="Times New Roman" panose="02020603050405020304" pitchFamily="18" charset="0"/>
                <a:cs typeface="Times New Roman" panose="02020603050405020304" pitchFamily="18" charset="0"/>
              </a:rPr>
              <a:t>BP.</a:t>
            </a:r>
            <a:r>
              <a:rPr lang="vi-VN" sz="800" dirty="0">
                <a:latin typeface="Times New Roman" panose="02020603050405020304" pitchFamily="18" charset="0"/>
                <a:cs typeface="Times New Roman" panose="02020603050405020304" pitchFamily="18" charset="0"/>
              </a:rPr>
              <a:t> </a:t>
            </a:r>
            <a:r>
              <a:rPr lang="en-US" sz="800" i="1" dirty="0">
                <a:latin typeface="Times New Roman" panose="02020603050405020304" pitchFamily="18" charset="0"/>
                <a:cs typeface="Times New Roman" panose="02020603050405020304" pitchFamily="18" charset="0"/>
              </a:rPr>
              <a:t>What is sustainable aviation fuel (SAF) and why is it important?</a:t>
            </a:r>
            <a:r>
              <a:rPr lang="en-US" sz="800" dirty="0">
                <a:latin typeface="Times New Roman" panose="02020603050405020304" pitchFamily="18" charset="0"/>
                <a:cs typeface="Times New Roman" panose="02020603050405020304" pitchFamily="18" charset="0"/>
              </a:rPr>
              <a:t> Retrieved from </a:t>
            </a:r>
            <a:r>
              <a:rPr lang="en-US" sz="8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https://www.bp.com/en/global/air-bp/news-and-views/views/what-is-sustainable-aviation-fuel-saf-and-why-is-it-important.html</a:t>
            </a:r>
            <a:endParaRPr lang="ko-KR" altLang="en-US" sz="800" dirty="0">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689771E5-3357-4266-AB0A-7A5FAC03BF99}"/>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8" name="그림 33" descr="텍스트, 폰트, 그래픽, 로고이(가) 표시된 사진&#10;&#10;자동 생성된 설명">
            <a:extLst>
              <a:ext uri="{FF2B5EF4-FFF2-40B4-BE49-F238E27FC236}">
                <a16:creationId xmlns:a16="http://schemas.microsoft.com/office/drawing/2014/main" id="{52A46F5E-1E2A-4660-A83A-162743BD32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2" name="Title 1">
            <a:extLst>
              <a:ext uri="{FF2B5EF4-FFF2-40B4-BE49-F238E27FC236}">
                <a16:creationId xmlns:a16="http://schemas.microsoft.com/office/drawing/2014/main" id="{8612A56F-0C34-F88E-35E3-375020198B80}"/>
              </a:ext>
            </a:extLst>
          </p:cNvPr>
          <p:cNvSpPr txBox="1">
            <a:spLocks/>
          </p:cNvSpPr>
          <p:nvPr/>
        </p:nvSpPr>
        <p:spPr>
          <a:xfrm>
            <a:off x="1380052" y="628636"/>
            <a:ext cx="5591377" cy="8758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a:t>
            </a:r>
            <a:r>
              <a:rPr lang="en-US" altLang="ko-KR" sz="2800" b="1" dirty="0">
                <a:solidFill>
                  <a:srgbClr val="394B51"/>
                </a:solidFill>
                <a:latin typeface="Times New Roman" panose="02020603050405020304" pitchFamily="18" charset="0"/>
                <a:cs typeface="Times New Roman" panose="02020603050405020304" pitchFamily="18" charset="0"/>
              </a:rPr>
              <a:t>II</a:t>
            </a:r>
            <a:r>
              <a:rPr lang="en-US" sz="2800" b="1" dirty="0">
                <a:solidFill>
                  <a:srgbClr val="394B51"/>
                </a:solidFill>
                <a:latin typeface="Times New Roman" panose="02020603050405020304" pitchFamily="18" charset="0"/>
                <a:cs typeface="Times New Roman" panose="02020603050405020304" pitchFamily="18" charset="0"/>
              </a:rPr>
              <a:t>. Key Products and Services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47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3D2B610-D092-242B-8373-993D74A812C2}"/>
              </a:ext>
            </a:extLst>
          </p:cNvPr>
          <p:cNvSpPr txBox="1">
            <a:spLocks/>
          </p:cNvSpPr>
          <p:nvPr/>
        </p:nvSpPr>
        <p:spPr>
          <a:xfrm>
            <a:off x="1218998" y="689737"/>
            <a:ext cx="5591377" cy="8758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altLang="ko-KR" sz="2800" b="1" i="0" dirty="0">
                <a:solidFill>
                  <a:schemeClr val="tx1">
                    <a:lumMod val="65000"/>
                    <a:lumOff val="35000"/>
                  </a:schemeClr>
                </a:solidFill>
                <a:effectLst/>
                <a:latin typeface="Times New Roman" panose="02020603050405020304" pitchFamily="18" charset="0"/>
                <a:cs typeface="Times New Roman" panose="02020603050405020304" pitchFamily="18" charset="0"/>
              </a:rPr>
              <a:t>IV</a:t>
            </a:r>
            <a:r>
              <a:rPr lang="vi-VN"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 Sales and Distribution Strategy</a:t>
            </a:r>
            <a:endPar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689771E5-3357-4266-AB0A-7A5FAC03BF99}"/>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8" name="그림 33" descr="텍스트, 폰트, 그래픽, 로고이(가) 표시된 사진&#10;&#10;자동 생성된 설명">
            <a:extLst>
              <a:ext uri="{FF2B5EF4-FFF2-40B4-BE49-F238E27FC236}">
                <a16:creationId xmlns:a16="http://schemas.microsoft.com/office/drawing/2014/main" id="{52A46F5E-1E2A-4660-A83A-162743BD32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6" name="TextBox 5">
            <a:extLst>
              <a:ext uri="{FF2B5EF4-FFF2-40B4-BE49-F238E27FC236}">
                <a16:creationId xmlns:a16="http://schemas.microsoft.com/office/drawing/2014/main" id="{C572F03A-18D5-9E91-CE2C-A8CB30DCCA01}"/>
              </a:ext>
            </a:extLst>
          </p:cNvPr>
          <p:cNvSpPr txBox="1"/>
          <p:nvPr/>
        </p:nvSpPr>
        <p:spPr>
          <a:xfrm>
            <a:off x="1164077" y="1142918"/>
            <a:ext cx="4601183" cy="4739759"/>
          </a:xfrm>
          <a:prstGeom prst="rect">
            <a:avLst/>
          </a:prstGeom>
          <a:noFill/>
        </p:spPr>
        <p:txBody>
          <a:bodyPr wrap="square">
            <a:spAutoFit/>
          </a:bodyPr>
          <a:lstStyle/>
          <a:p>
            <a:r>
              <a:rPr lang="vi-VN" altLang="ko-KR" sz="1400"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Key Customer Segments</a:t>
            </a:r>
            <a:endParaRPr lang="vi-VN"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Korean Bio Heavy Oil Manufacturers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Supplying </a:t>
            </a:r>
            <a:r>
              <a:rPr lang="en-US" sz="1400" b="1" dirty="0">
                <a:latin typeface="Times New Roman" panose="02020603050405020304" pitchFamily="18" charset="0"/>
                <a:cs typeface="Times New Roman" panose="02020603050405020304" pitchFamily="18" charset="0"/>
              </a:rPr>
              <a:t>power plants </a:t>
            </a:r>
            <a:r>
              <a:rPr lang="en-US" sz="1400" dirty="0">
                <a:latin typeface="Times New Roman" panose="02020603050405020304" pitchFamily="18" charset="0"/>
                <a:cs typeface="Times New Roman" panose="02020603050405020304" pitchFamily="18" charset="0"/>
              </a:rPr>
              <a:t>as end users</a:t>
            </a:r>
          </a:p>
          <a:p>
            <a:r>
              <a:rPr lang="en-US" sz="1400" dirty="0">
                <a:latin typeface="Times New Roman" panose="02020603050405020304" pitchFamily="18" charset="0"/>
                <a:cs typeface="Times New Roman" panose="02020603050405020304" pitchFamily="18" charset="0"/>
              </a:rPr>
              <a:t>- Increasing CNSL adoption with the growing demand for eco-friendly fuels</a:t>
            </a:r>
          </a:p>
          <a:p>
            <a:endParaRPr lang="vi-VN"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Cardanol Manufacturers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Using CNSL as a raw material for </a:t>
            </a:r>
            <a:r>
              <a:rPr lang="en-US" sz="1400" b="1" dirty="0">
                <a:latin typeface="Times New Roman" panose="02020603050405020304" pitchFamily="18" charset="0"/>
                <a:cs typeface="Times New Roman" panose="02020603050405020304" pitchFamily="18" charset="0"/>
              </a:rPr>
              <a:t>phenolic resins, epoxy, and friction materials</a:t>
            </a:r>
            <a:endParaRPr lang="en-US" sz="1400" dirty="0">
              <a:latin typeface="Times New Roman" panose="02020603050405020304" pitchFamily="18" charset="0"/>
              <a:cs typeface="Times New Roman" panose="02020603050405020304" pitchFamily="18" charset="0"/>
            </a:endParaRPr>
          </a:p>
          <a:p>
            <a:endParaRPr lang="vi-VN"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Large Industrial Facilities (Using CNSL for Boilers)</a:t>
            </a:r>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 Considering</a:t>
            </a:r>
            <a:r>
              <a:rPr lang="en-US" sz="1400" dirty="0">
                <a:latin typeface="Times New Roman" panose="02020603050405020304" pitchFamily="18" charset="0"/>
                <a:cs typeface="Times New Roman" panose="02020603050405020304" pitchFamily="18" charset="0"/>
              </a:rPr>
              <a:t> CNSL as </a:t>
            </a:r>
            <a:r>
              <a:rPr lang="en-US" sz="1400" b="1" dirty="0">
                <a:latin typeface="Times New Roman" panose="02020603050405020304" pitchFamily="18" charset="0"/>
                <a:cs typeface="Times New Roman" panose="02020603050405020304" pitchFamily="18" charset="0"/>
              </a:rPr>
              <a:t>boiler fuel</a:t>
            </a:r>
            <a:r>
              <a:rPr lang="en-US" sz="1400" dirty="0">
                <a:latin typeface="Times New Roman" panose="02020603050405020304" pitchFamily="18" charset="0"/>
                <a:cs typeface="Times New Roman" panose="02020603050405020304" pitchFamily="18" charset="0"/>
              </a:rPr>
              <a:t> for industrial use</a:t>
            </a:r>
          </a:p>
          <a:p>
            <a:r>
              <a:rPr lang="en-US" sz="1400" dirty="0">
                <a:latin typeface="Times New Roman" panose="02020603050405020304" pitchFamily="18" charset="0"/>
                <a:cs typeface="Times New Roman" panose="02020603050405020304" pitchFamily="18" charset="0"/>
              </a:rPr>
              <a:t>- Reducing fuel costs and ensuring sustainability</a:t>
            </a:r>
          </a:p>
          <a:p>
            <a:endParaRPr lang="vi-VN"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European Refineries Producing SAF (Sustainable Aviation Fuel)</a:t>
            </a:r>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 Needing ISCC-certified eco-friendly raw materials</a:t>
            </a:r>
          </a:p>
          <a:p>
            <a:r>
              <a:rPr lang="en-US" sz="1400" dirty="0">
                <a:latin typeface="Times New Roman" panose="02020603050405020304" pitchFamily="18" charset="0"/>
                <a:cs typeface="Times New Roman" panose="02020603050405020304" pitchFamily="18" charset="0"/>
              </a:rPr>
              <a:t>- Blending CNSL to reduce SAF costs and lower carbon emissions</a:t>
            </a:r>
          </a:p>
          <a:p>
            <a:endParaRPr lang="ko-KR" altLang="en-US" sz="800" dirty="0"/>
          </a:p>
        </p:txBody>
      </p:sp>
      <p:sp>
        <p:nvSpPr>
          <p:cNvPr id="8" name="TextBox 7">
            <a:extLst>
              <a:ext uri="{FF2B5EF4-FFF2-40B4-BE49-F238E27FC236}">
                <a16:creationId xmlns:a16="http://schemas.microsoft.com/office/drawing/2014/main" id="{58CDE8E7-4CAE-082B-7025-67D090430076}"/>
              </a:ext>
            </a:extLst>
          </p:cNvPr>
          <p:cNvSpPr txBox="1"/>
          <p:nvPr/>
        </p:nvSpPr>
        <p:spPr>
          <a:xfrm>
            <a:off x="6183881" y="1301897"/>
            <a:ext cx="5784586" cy="4739759"/>
          </a:xfrm>
          <a:prstGeom prst="rect">
            <a:avLst/>
          </a:prstGeom>
          <a:noFill/>
        </p:spPr>
        <p:txBody>
          <a:bodyPr wrap="square">
            <a:spAutoFit/>
          </a:bodyPr>
          <a:lstStyle/>
          <a:p>
            <a:pPr algn="just"/>
            <a:r>
              <a:rPr lang="en-US" altLang="ko-KR" sz="1400" b="1" dirty="0">
                <a:latin typeface="Times New Roman" panose="02020603050405020304" pitchFamily="18" charset="0"/>
                <a:cs typeface="Times New Roman" panose="02020603050405020304" pitchFamily="18" charset="0"/>
              </a:rPr>
              <a:t>Sales Strategy</a:t>
            </a:r>
            <a:endParaRPr lang="vi-VN" altLang="ko-KR" sz="1400" b="1" dirty="0">
              <a:latin typeface="Times New Roman" panose="02020603050405020304" pitchFamily="18" charset="0"/>
              <a:cs typeface="Times New Roman" panose="02020603050405020304" pitchFamily="18" charset="0"/>
            </a:endParaRPr>
          </a:p>
          <a:p>
            <a:pPr marL="171450" indent="-171450" algn="just">
              <a:buFontTx/>
              <a:buChar char="-"/>
            </a:pP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Utilizing Direct Sales &amp; B2B Networks</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dirty="0">
                <a:latin typeface="Times New Roman" panose="02020603050405020304" pitchFamily="18" charset="0"/>
                <a:cs typeface="Times New Roman" panose="02020603050405020304" pitchFamily="18" charset="0"/>
              </a:rPr>
              <a:t>- Conducting direct sales with domestic and international biofuel and chemical companies</a:t>
            </a:r>
            <a:endParaRPr lang="vi-VN" altLang="ko-KR" sz="1400" dirty="0">
              <a:latin typeface="Times New Roman" panose="02020603050405020304" pitchFamily="18" charset="0"/>
              <a:cs typeface="Times New Roman" panose="02020603050405020304" pitchFamily="18" charset="0"/>
            </a:endParaRPr>
          </a:p>
          <a:p>
            <a:pPr algn="just"/>
            <a:r>
              <a:rPr lang="en-US" altLang="ko-KR" sz="1400" dirty="0">
                <a:latin typeface="Times New Roman" panose="02020603050405020304" pitchFamily="18" charset="0"/>
                <a:cs typeface="Times New Roman" panose="02020603050405020304" pitchFamily="18" charset="0"/>
              </a:rPr>
              <a:t>- Expanding market reach by </a:t>
            </a:r>
            <a:r>
              <a:rPr lang="en-US" altLang="ko-KR" sz="1400" b="1" dirty="0">
                <a:latin typeface="Times New Roman" panose="02020603050405020304" pitchFamily="18" charset="0"/>
                <a:cs typeface="Times New Roman" panose="02020603050405020304" pitchFamily="18" charset="0"/>
              </a:rPr>
              <a:t>leveraging partner networks</a:t>
            </a:r>
            <a:r>
              <a:rPr lang="en-US" altLang="ko-KR" sz="1400" dirty="0">
                <a:latin typeface="Times New Roman" panose="02020603050405020304" pitchFamily="18" charset="0"/>
                <a:cs typeface="Times New Roman" panose="02020603050405020304" pitchFamily="18" charset="0"/>
              </a:rPr>
              <a:t> </a:t>
            </a:r>
            <a:endParaRPr lang="vi-VN" altLang="ko-KR" sz="1400" dirty="0">
              <a:latin typeface="Times New Roman" panose="02020603050405020304" pitchFamily="18" charset="0"/>
              <a:cs typeface="Times New Roman" panose="02020603050405020304" pitchFamily="18" charset="0"/>
            </a:endParaRPr>
          </a:p>
          <a:p>
            <a:pPr algn="just"/>
            <a:endParaRPr lang="vi-VN" altLang="ko-KR" sz="1400"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Pursuing Global Exclusive Contracts</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Negotiating exclusive CNSL supply agreements with global groups</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Ensuring a stable sales network </a:t>
            </a:r>
            <a:r>
              <a:rPr lang="en-US" altLang="ko-KR" sz="1400" dirty="0">
                <a:latin typeface="Times New Roman" panose="02020603050405020304" pitchFamily="18" charset="0"/>
                <a:cs typeface="Times New Roman" panose="02020603050405020304" pitchFamily="18" charset="0"/>
              </a:rPr>
              <a:t>through long-term contracts</a:t>
            </a:r>
            <a:endParaRPr lang="vi-VN" altLang="ko-KR" sz="1400" dirty="0">
              <a:latin typeface="Times New Roman" panose="02020603050405020304" pitchFamily="18" charset="0"/>
              <a:cs typeface="Times New Roman" panose="02020603050405020304" pitchFamily="18" charset="0"/>
            </a:endParaRPr>
          </a:p>
          <a:p>
            <a:pPr algn="just"/>
            <a:r>
              <a:rPr lang="en-US" altLang="ko-KR" sz="1400" dirty="0">
                <a:latin typeface="Times New Roman" panose="02020603050405020304" pitchFamily="18" charset="0"/>
                <a:cs typeface="Times New Roman" panose="02020603050405020304" pitchFamily="18" charset="0"/>
              </a:rPr>
              <a:t> </a:t>
            </a:r>
            <a:endParaRPr lang="vi-VN" altLang="ko-KR" sz="1400"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Targeting the European Market</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Developing a sales strategy through B2B transactions in Europe</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a:t>
            </a:r>
            <a:r>
              <a:rPr lang="en-US" altLang="ko-KR" sz="1400" dirty="0">
                <a:latin typeface="Times New Roman" panose="02020603050405020304" pitchFamily="18" charset="0"/>
                <a:cs typeface="Times New Roman" panose="02020603050405020304" pitchFamily="18" charset="0"/>
              </a:rPr>
              <a:t>Collaborating with SAF producers to enter the eco-friendly fuel market </a:t>
            </a:r>
            <a:endParaRPr lang="vi-VN" altLang="ko-KR" sz="1400" dirty="0">
              <a:latin typeface="Times New Roman" panose="02020603050405020304" pitchFamily="18" charset="0"/>
              <a:cs typeface="Times New Roman" panose="02020603050405020304" pitchFamily="18" charset="0"/>
            </a:endParaRPr>
          </a:p>
          <a:p>
            <a:pPr marL="171450" indent="-171450" algn="just">
              <a:buFontTx/>
              <a:buChar char="-"/>
            </a:pPr>
            <a:endParaRPr lang="vi-VN" altLang="ko-KR" sz="1400"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Expanding the Korean Market</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Actively marketing to domestic bio heavy oil manufacturers</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a:t>
            </a:r>
            <a:r>
              <a:rPr lang="en-US" altLang="ko-KR" sz="1400" dirty="0">
                <a:latin typeface="Times New Roman" panose="02020603050405020304" pitchFamily="18" charset="0"/>
                <a:cs typeface="Times New Roman" panose="02020603050405020304" pitchFamily="18" charset="0"/>
              </a:rPr>
              <a:t>Strengthening cooperation with power plants and industrial fuel companies</a:t>
            </a:r>
            <a:endParaRPr lang="vi-VN" altLang="ko-KR" sz="1400" dirty="0">
              <a:latin typeface="Times New Roman" panose="02020603050405020304" pitchFamily="18" charset="0"/>
              <a:cs typeface="Times New Roman" panose="02020603050405020304" pitchFamily="18" charset="0"/>
            </a:endParaRPr>
          </a:p>
          <a:p>
            <a:pPr algn="just"/>
            <a:endParaRPr lang="vi-VN" altLang="ko-KR" sz="1400"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Earning Carbon Credits</a:t>
            </a:r>
            <a:endParaRPr lang="vi-VN" altLang="ko-KR" sz="1400" b="1" dirty="0">
              <a:latin typeface="Times New Roman" panose="02020603050405020304" pitchFamily="18" charset="0"/>
              <a:cs typeface="Times New Roman" panose="02020603050405020304" pitchFamily="18" charset="0"/>
            </a:endParaRPr>
          </a:p>
          <a:p>
            <a:pPr algn="just"/>
            <a:r>
              <a:rPr lang="en-US" altLang="ko-KR" sz="1400" b="1" dirty="0">
                <a:latin typeface="Times New Roman" panose="02020603050405020304" pitchFamily="18" charset="0"/>
                <a:cs typeface="Times New Roman" panose="02020603050405020304" pitchFamily="18" charset="0"/>
              </a:rPr>
              <a:t>- </a:t>
            </a:r>
            <a:r>
              <a:rPr lang="en-US" altLang="ko-KR" sz="1400" dirty="0">
                <a:latin typeface="Times New Roman" panose="02020603050405020304" pitchFamily="18" charset="0"/>
                <a:cs typeface="Times New Roman" panose="02020603050405020304" pitchFamily="18" charset="0"/>
              </a:rPr>
              <a:t>Generating additional revenue through carbon credit trading</a:t>
            </a:r>
            <a:endParaRPr lang="vi-VN" altLang="ko-KR" sz="1400" dirty="0">
              <a:latin typeface="Times New Roman" panose="02020603050405020304" pitchFamily="18" charset="0"/>
              <a:cs typeface="Times New Roman" panose="02020603050405020304" pitchFamily="18" charset="0"/>
            </a:endParaRPr>
          </a:p>
          <a:p>
            <a:endParaRPr lang="ko-KR" altLang="en-US" sz="800" dirty="0"/>
          </a:p>
        </p:txBody>
      </p:sp>
      <p:cxnSp>
        <p:nvCxnSpPr>
          <p:cNvPr id="5" name="Straight Connector 4">
            <a:extLst>
              <a:ext uri="{FF2B5EF4-FFF2-40B4-BE49-F238E27FC236}">
                <a16:creationId xmlns:a16="http://schemas.microsoft.com/office/drawing/2014/main" id="{2020BDFB-C2F5-40BB-A464-2BC1C3DF8994}"/>
              </a:ext>
            </a:extLst>
          </p:cNvPr>
          <p:cNvCxnSpPr>
            <a:cxnSpLocks/>
          </p:cNvCxnSpPr>
          <p:nvPr/>
        </p:nvCxnSpPr>
        <p:spPr>
          <a:xfrm>
            <a:off x="5765260" y="1301897"/>
            <a:ext cx="0" cy="45807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16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3D2B610-D092-242B-8373-993D74A812C2}"/>
              </a:ext>
            </a:extLst>
          </p:cNvPr>
          <p:cNvSpPr txBox="1">
            <a:spLocks/>
          </p:cNvSpPr>
          <p:nvPr/>
        </p:nvSpPr>
        <p:spPr>
          <a:xfrm>
            <a:off x="1218998" y="689737"/>
            <a:ext cx="5591377" cy="8758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b="1" dirty="0">
                <a:solidFill>
                  <a:srgbClr val="394B51"/>
                </a:solidFill>
                <a:latin typeface="Times New Roman" panose="02020603050405020304" pitchFamily="18" charset="0"/>
                <a:cs typeface="Times New Roman" panose="02020603050405020304" pitchFamily="18" charset="0"/>
              </a:rPr>
              <a:t>IV. Sales and Distribution Strategy</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FE86FCE-7B63-40F1-B133-6C8CEFF66221}"/>
              </a:ext>
            </a:extLst>
          </p:cNvPr>
          <p:cNvSpPr txBox="1"/>
          <p:nvPr/>
        </p:nvSpPr>
        <p:spPr>
          <a:xfrm>
            <a:off x="1218998" y="1406697"/>
            <a:ext cx="10012224" cy="2800767"/>
          </a:xfrm>
          <a:prstGeom prst="rect">
            <a:avLst/>
          </a:prstGeom>
          <a:noFill/>
        </p:spPr>
        <p:txBody>
          <a:bodyPr wrap="square" rtlCol="0">
            <a:spAutoFit/>
          </a:bodyPr>
          <a:lstStyle/>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Carbon</a:t>
            </a:r>
            <a:r>
              <a:rPr lang="vi-VN"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Allowances:</a:t>
            </a:r>
            <a:r>
              <a:rPr lang="vi-VN"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These permits allow companies to emit a specific amount of greenhouse gases, issued by governments to cap total emissions. One credit allows the emission of one ton of carbon dioxide or the equivalent of other greenhouse gases.  Carbon allowances are also known as carbon credits. </a:t>
            </a:r>
          </a:p>
          <a:p>
            <a:pPr marL="171450" indent="-171450" algn="just">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Carbon credits </a:t>
            </a:r>
            <a:r>
              <a:rPr lang="en-US" sz="1600" dirty="0">
                <a:latin typeface="Times New Roman" panose="02020603050405020304" pitchFamily="18" charset="0"/>
                <a:cs typeface="Times New Roman" panose="02020603050405020304" pitchFamily="18" charset="0"/>
              </a:rPr>
              <a:t>help companies comply with environmental regulations, and demonstrate their commitment to sustainability.</a:t>
            </a:r>
            <a:endParaRPr lang="vi-VN" sz="16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vi-VN" sz="16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If the personal trading of carbon credits becomes a reality, their value will increase significantly compared to the current level, and we will generate additional revenue from it.</a:t>
            </a:r>
            <a:endParaRPr lang="vi-VN" sz="16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vi-VN" sz="16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689771E5-3357-4266-AB0A-7A5FAC03BF99}"/>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8" name="그림 33" descr="텍스트, 폰트, 그래픽, 로고이(가) 표시된 사진&#10;&#10;자동 생성된 설명">
            <a:extLst>
              <a:ext uri="{FF2B5EF4-FFF2-40B4-BE49-F238E27FC236}">
                <a16:creationId xmlns:a16="http://schemas.microsoft.com/office/drawing/2014/main" id="{52A46F5E-1E2A-4660-A83A-162743BD32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grpSp>
        <p:nvGrpSpPr>
          <p:cNvPr id="4" name="Group 3">
            <a:extLst>
              <a:ext uri="{FF2B5EF4-FFF2-40B4-BE49-F238E27FC236}">
                <a16:creationId xmlns:a16="http://schemas.microsoft.com/office/drawing/2014/main" id="{1827767E-11E2-45A3-9C7D-833AF8DDAF4F}"/>
              </a:ext>
            </a:extLst>
          </p:cNvPr>
          <p:cNvGrpSpPr/>
          <p:nvPr/>
        </p:nvGrpSpPr>
        <p:grpSpPr>
          <a:xfrm>
            <a:off x="1113147" y="3797517"/>
            <a:ext cx="10223926" cy="2302885"/>
            <a:chOff x="1284164" y="2830363"/>
            <a:chExt cx="10223926" cy="2302885"/>
          </a:xfrm>
        </p:grpSpPr>
        <p:sp>
          <p:nvSpPr>
            <p:cNvPr id="22" name="모서리가 둥근 직사각형 40">
              <a:extLst>
                <a:ext uri="{FF2B5EF4-FFF2-40B4-BE49-F238E27FC236}">
                  <a16:creationId xmlns:a16="http://schemas.microsoft.com/office/drawing/2014/main" id="{EC57BDCC-365B-E07B-AC8C-154755CB5B00}"/>
                </a:ext>
              </a:extLst>
            </p:cNvPr>
            <p:cNvSpPr/>
            <p:nvPr/>
          </p:nvSpPr>
          <p:spPr>
            <a:xfrm>
              <a:off x="1284164" y="3225188"/>
              <a:ext cx="6028871" cy="1404066"/>
            </a:xfrm>
            <a:prstGeom prst="roundRect">
              <a:avLst>
                <a:gd name="adj" fmla="val 12941"/>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72000" bIns="0" rtlCol="0" anchor="ctr"/>
            <a:lstStyle/>
            <a:p>
              <a:pPr algn="just"/>
              <a:r>
                <a:rPr lang="en-US" sz="1400" dirty="0">
                  <a:latin typeface="Times New Roman" panose="02020603050405020304" pitchFamily="18" charset="0"/>
                  <a:cs typeface="Times New Roman" panose="02020603050405020304" pitchFamily="18" charset="0"/>
                </a:rPr>
                <a:t>At </a:t>
              </a:r>
              <a:r>
                <a:rPr lang="vi-VN" sz="1400" dirty="0">
                  <a:latin typeface="Times New Roman" panose="02020603050405020304" pitchFamily="18" charset="0"/>
                  <a:cs typeface="Times New Roman" panose="02020603050405020304" pitchFamily="18" charset="0"/>
                </a:rPr>
                <a:t>VIKO BIO FUEL</a:t>
              </a:r>
              <a:r>
                <a:rPr lang="en-US" sz="1400" dirty="0">
                  <a:latin typeface="Times New Roman" panose="02020603050405020304" pitchFamily="18" charset="0"/>
                  <a:cs typeface="Times New Roman" panose="02020603050405020304" pitchFamily="18" charset="0"/>
                </a:rPr>
                <a:t>, we are in the process of obtaining carbon credit certification for our eco-friendly oil. </a:t>
              </a:r>
              <a:endParaRPr lang="vi-VN"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By purchasing our product, customers will not only receive a high-quality, sustainable fuel solution but also gain access to carbon credits, supporting their environmental goals and regulatory compliance.</a:t>
              </a:r>
              <a:endParaRPr lang="vi-VN" sz="1400" dirty="0">
                <a:latin typeface="Times New Roman" panose="02020603050405020304" pitchFamily="18" charset="0"/>
                <a:cs typeface="Times New Roman" panose="02020603050405020304" pitchFamily="18" charset="0"/>
              </a:endParaRPr>
            </a:p>
            <a:p>
              <a:pPr algn="just"/>
              <a:endParaRPr lang="ko-KR" altLang="en-US" sz="1300" b="1" dirty="0">
                <a:solidFill>
                  <a:schemeClr val="bg1"/>
                </a:solidFill>
                <a:latin typeface="Times New Roman" panose="02020603050405020304" pitchFamily="18" charset="0"/>
                <a:cs typeface="Times New Roman" panose="02020603050405020304" pitchFamily="18" charset="0"/>
              </a:endParaRPr>
            </a:p>
          </p:txBody>
        </p:sp>
        <p:sp>
          <p:nvSpPr>
            <p:cNvPr id="24" name="직사각형 23">
              <a:extLst>
                <a:ext uri="{FF2B5EF4-FFF2-40B4-BE49-F238E27FC236}">
                  <a16:creationId xmlns:a16="http://schemas.microsoft.com/office/drawing/2014/main" id="{4443D472-5125-9E41-D389-46CD02A13F25}"/>
                </a:ext>
              </a:extLst>
            </p:cNvPr>
            <p:cNvSpPr/>
            <p:nvPr/>
          </p:nvSpPr>
          <p:spPr>
            <a:xfrm>
              <a:off x="1380879" y="4763916"/>
              <a:ext cx="6421517" cy="369332"/>
            </a:xfrm>
            <a:prstGeom prst="rect">
              <a:avLst/>
            </a:prstGeom>
          </p:spPr>
          <p:txBody>
            <a:bodyPr wrap="square">
              <a:spAutoFit/>
            </a:bodyPr>
            <a:lstStyle/>
            <a:p>
              <a:pPr fontAlgn="base"/>
              <a:r>
                <a:rPr lang="en-US" altLang="ko-KR" sz="900" dirty="0">
                  <a:solidFill>
                    <a:srgbClr val="000000"/>
                  </a:solidFill>
                  <a:latin typeface="Times New Roman" panose="02020603050405020304" pitchFamily="18" charset="0"/>
                  <a:cs typeface="Times New Roman" panose="02020603050405020304" pitchFamily="18" charset="0"/>
                </a:rPr>
                <a:t>※ Source</a:t>
              </a:r>
              <a:r>
                <a:rPr lang="en-US" altLang="ko-KR" sz="900" dirty="0">
                  <a:latin typeface="Times New Roman" panose="02020603050405020304" pitchFamily="18" charset="0"/>
                  <a:cs typeface="Times New Roman" panose="02020603050405020304" pitchFamily="18" charset="0"/>
                </a:rPr>
                <a:t>:</a:t>
              </a:r>
              <a:r>
                <a:rPr lang="vi-VN" altLang="ko-K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Investopedia. (n.d.). </a:t>
              </a:r>
              <a:r>
                <a:rPr lang="en-US" sz="900" i="1" dirty="0">
                  <a:latin typeface="Times New Roman" panose="02020603050405020304" pitchFamily="18" charset="0"/>
                  <a:cs typeface="Times New Roman" panose="02020603050405020304" pitchFamily="18" charset="0"/>
                </a:rPr>
                <a:t>Carbon credit.</a:t>
              </a:r>
              <a:r>
                <a:rPr lang="en-US" sz="900" dirty="0">
                  <a:latin typeface="Times New Roman" panose="02020603050405020304" pitchFamily="18" charset="0"/>
                  <a:cs typeface="Times New Roman" panose="02020603050405020304" pitchFamily="18" charset="0"/>
                </a:rPr>
                <a:t> Retrieved March 3, 2025, from </a:t>
              </a:r>
              <a:r>
                <a:rPr lang="en-US" sz="9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https://www.investopedia.com/terms/c/carbon_credit.asp#toc-how-do-carbon-credits-work</a:t>
              </a:r>
              <a:endParaRPr lang="ko-KR" altLang="en-US" sz="9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5F42942-4F99-4A8D-81CA-CD2DD46E80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314" r="90033">
                          <a14:foregroundMark x1="17157" y1="29394" x2="17157" y2="29394"/>
                          <a14:foregroundMark x1="17157" y1="26970" x2="16667" y2="25758"/>
                          <a14:foregroundMark x1="9314" y1="50606" x2="9314" y2="50606"/>
                          <a14:foregroundMark x1="20915" y1="46364" x2="20915" y2="46364"/>
                          <a14:foregroundMark x1="29085" y1="47576" x2="29085" y2="47576"/>
                          <a14:foregroundMark x1="52124" y1="41212" x2="52124" y2="41212"/>
                          <a14:foregroundMark x1="57843" y1="39091" x2="57843" y2="39091"/>
                          <a14:foregroundMark x1="63725" y1="37576" x2="63725" y2="37576"/>
                          <a14:foregroundMark x1="64052" y1="43030" x2="64052" y2="43030"/>
                          <a14:foregroundMark x1="70425" y1="39394" x2="70425" y2="39394"/>
                          <a14:foregroundMark x1="53595" y1="53636" x2="53595" y2="53636"/>
                          <a14:foregroundMark x1="68301" y1="58485" x2="68301" y2="58485"/>
                          <a14:foregroundMark x1="90033" y1="50000" x2="90033" y2="50000"/>
                          <a14:backgroundMark x1="10131" y1="13030" x2="10131" y2="13030"/>
                          <a14:backgroundMark x1="13889" y1="14242" x2="13889" y2="14242"/>
                          <a14:backgroundMark x1="21242" y1="10000" x2="37582" y2="8182"/>
                        </a14:backgroundRemoval>
                      </a14:imgEffect>
                    </a14:imgLayer>
                  </a14:imgProps>
                </a:ext>
              </a:extLst>
            </a:blip>
            <a:stretch>
              <a:fillRect/>
            </a:stretch>
          </p:blipFill>
          <p:spPr>
            <a:xfrm>
              <a:off x="7439746" y="2830363"/>
              <a:ext cx="4068344" cy="2193715"/>
            </a:xfrm>
            <a:prstGeom prst="rect">
              <a:avLst/>
            </a:prstGeom>
          </p:spPr>
        </p:pic>
      </p:grpSp>
    </p:spTree>
    <p:extLst>
      <p:ext uri="{BB962C8B-B14F-4D97-AF65-F5344CB8AC3E}">
        <p14:creationId xmlns:p14="http://schemas.microsoft.com/office/powerpoint/2010/main" val="29952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EF0570D-4504-40C2-AE7A-4255C46E741E}"/>
              </a:ext>
            </a:extLst>
          </p:cNvPr>
          <p:cNvSpPr txBox="1">
            <a:spLocks/>
          </p:cNvSpPr>
          <p:nvPr/>
        </p:nvSpPr>
        <p:spPr>
          <a:xfrm>
            <a:off x="1262726" y="1259166"/>
            <a:ext cx="4707251" cy="6947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ko-KR" b="1" dirty="0">
                <a:latin typeface="Times New Roman" panose="02020603050405020304" pitchFamily="18" charset="0"/>
                <a:cs typeface="Times New Roman" panose="02020603050405020304" pitchFamily="18" charset="0"/>
              </a:rPr>
              <a:t>Customers Currently Transacting with Us</a:t>
            </a:r>
            <a:endParaRPr lang="en-US"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6E42B68-89F9-26CC-8566-03323831C543}"/>
              </a:ext>
            </a:extLst>
          </p:cNvPr>
          <p:cNvSpPr txBox="1">
            <a:spLocks/>
          </p:cNvSpPr>
          <p:nvPr/>
        </p:nvSpPr>
        <p:spPr>
          <a:xfrm>
            <a:off x="1262726" y="852450"/>
            <a:ext cx="5357530" cy="616753"/>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b="1" dirty="0">
                <a:solidFill>
                  <a:srgbClr val="394B51"/>
                </a:solidFill>
                <a:latin typeface="Times New Roman" panose="02020603050405020304" pitchFamily="18" charset="0"/>
                <a:cs typeface="Times New Roman" panose="02020603050405020304" pitchFamily="18" charset="0"/>
              </a:rPr>
              <a:t>IV</a:t>
            </a:r>
            <a:r>
              <a:rPr lang="en-US" sz="2800" b="1" dirty="0">
                <a:solidFill>
                  <a:srgbClr val="394B51"/>
                </a:solidFill>
                <a:latin typeface="Times New Roman" panose="02020603050405020304" pitchFamily="18" charset="0"/>
                <a:cs typeface="Times New Roman" panose="02020603050405020304" pitchFamily="18" charset="0"/>
              </a:rPr>
              <a:t>. Sales and Distribution Strategy</a:t>
            </a:r>
            <a:endParaRPr lang="en-US" sz="2800" dirty="0">
              <a:latin typeface="Times New Roman" panose="02020603050405020304" pitchFamily="18" charset="0"/>
              <a:cs typeface="Times New Roman" panose="02020603050405020304" pitchFamily="18" charset="0"/>
            </a:endParaRPr>
          </a:p>
        </p:txBody>
      </p:sp>
      <p:graphicFrame>
        <p:nvGraphicFramePr>
          <p:cNvPr id="12" name="표 11">
            <a:extLst>
              <a:ext uri="{FF2B5EF4-FFF2-40B4-BE49-F238E27FC236}">
                <a16:creationId xmlns:a16="http://schemas.microsoft.com/office/drawing/2014/main" id="{8CB5AD47-9CA9-647A-38B9-208E29A4C00E}"/>
              </a:ext>
            </a:extLst>
          </p:cNvPr>
          <p:cNvGraphicFramePr>
            <a:graphicFrameLocks noGrp="1"/>
          </p:cNvGraphicFramePr>
          <p:nvPr>
            <p:extLst>
              <p:ext uri="{D42A27DB-BD31-4B8C-83A1-F6EECF244321}">
                <p14:modId xmlns:p14="http://schemas.microsoft.com/office/powerpoint/2010/main" val="71172361"/>
              </p:ext>
            </p:extLst>
          </p:nvPr>
        </p:nvGraphicFramePr>
        <p:xfrm>
          <a:off x="1262726" y="2554180"/>
          <a:ext cx="4488661" cy="2951480"/>
        </p:xfrm>
        <a:graphic>
          <a:graphicData uri="http://schemas.openxmlformats.org/drawingml/2006/table">
            <a:tbl>
              <a:tblPr firstRow="1">
                <a:tableStyleId>{7DF18680-E054-41AD-8BC1-D1AEF772440D}</a:tableStyleId>
              </a:tblPr>
              <a:tblGrid>
                <a:gridCol w="465993">
                  <a:extLst>
                    <a:ext uri="{9D8B030D-6E8A-4147-A177-3AD203B41FA5}">
                      <a16:colId xmlns:a16="http://schemas.microsoft.com/office/drawing/2014/main" val="4289834251"/>
                    </a:ext>
                  </a:extLst>
                </a:gridCol>
                <a:gridCol w="1429285">
                  <a:extLst>
                    <a:ext uri="{9D8B030D-6E8A-4147-A177-3AD203B41FA5}">
                      <a16:colId xmlns:a16="http://schemas.microsoft.com/office/drawing/2014/main" val="3195336641"/>
                    </a:ext>
                  </a:extLst>
                </a:gridCol>
                <a:gridCol w="2593383">
                  <a:extLst>
                    <a:ext uri="{9D8B030D-6E8A-4147-A177-3AD203B41FA5}">
                      <a16:colId xmlns:a16="http://schemas.microsoft.com/office/drawing/2014/main" val="355365210"/>
                    </a:ext>
                  </a:extLst>
                </a:gridCol>
              </a:tblGrid>
              <a:tr h="0">
                <a:tc>
                  <a:txBody>
                    <a:bodyPr/>
                    <a:lstStyle/>
                    <a:p>
                      <a:pPr latinLnBrk="1"/>
                      <a:r>
                        <a:rPr lang="en-US" altLang="ko-KR" b="0" dirty="0">
                          <a:latin typeface="Times New Roman" panose="02020603050405020304" pitchFamily="18" charset="0"/>
                          <a:cs typeface="Times New Roman" panose="02020603050405020304" pitchFamily="18"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b="1" dirty="0">
                          <a:latin typeface="Times New Roman" panose="02020603050405020304" pitchFamily="18" charset="0"/>
                          <a:cs typeface="Times New Roman" panose="02020603050405020304" pitchFamily="18" charset="0"/>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800" b="1" dirty="0">
                          <a:latin typeface="Times New Roman" panose="02020603050405020304" pitchFamily="18" charset="0"/>
                          <a:cs typeface="Times New Roman" panose="02020603050405020304" pitchFamily="18" charset="0"/>
                        </a:rPr>
                        <a:t>Company</a:t>
                      </a:r>
                      <a:endParaRPr lang="ko-KR" altLang="en-US" sz="1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8505843"/>
                  </a:ext>
                </a:extLst>
              </a:tr>
              <a:tr h="0">
                <a:tc>
                  <a:txBody>
                    <a:bodyPr/>
                    <a:lstStyle/>
                    <a:p>
                      <a:pPr algn="ctr" latinLnBrk="1"/>
                      <a:r>
                        <a:rPr lang="en-US" altLang="ko-KR" b="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latinLnBrk="1"/>
                      <a:r>
                        <a:rPr lang="en-US" altLang="ko-KR" b="0" dirty="0">
                          <a:latin typeface="Times New Roman" panose="02020603050405020304" pitchFamily="18" charset="0"/>
                          <a:cs typeface="Times New Roman" panose="02020603050405020304" pitchFamily="18" charset="0"/>
                        </a:rPr>
                        <a:t>ASIA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a:latin typeface="Times New Roman" panose="02020603050405020304" pitchFamily="18" charset="0"/>
                          <a:cs typeface="Times New Roman" panose="02020603050405020304" pitchFamily="18" charset="0"/>
                        </a:rPr>
                        <a:t>SK Energy International</a:t>
                      </a:r>
                      <a:endParaRPr lang="ko-KR" altLang="en-US" sz="14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878611"/>
                  </a:ext>
                </a:extLst>
              </a:tr>
              <a:tr h="0">
                <a:tc>
                  <a:txBody>
                    <a:bodyPr/>
                    <a:lstStyle/>
                    <a:p>
                      <a:pPr algn="ctr" latinLnBrk="1"/>
                      <a:r>
                        <a:rPr lang="en-US" altLang="ko-KR" dirty="0">
                          <a:latin typeface="Times New Roman" panose="02020603050405020304" pitchFamily="18" charset="0"/>
                          <a:cs typeface="Times New Roman" panose="02020603050405020304" pitchFamily="18" charset="0"/>
                        </a:rPr>
                        <a:t>2</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latinLnBrk="1"/>
                      <a:endParaRPr lang="en-US" altLang="ko-KR"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b="0" dirty="0">
                          <a:latin typeface="Times New Roman" panose="02020603050405020304" pitchFamily="18" charset="0"/>
                          <a:cs typeface="Times New Roman" panose="02020603050405020304" pitchFamily="18" charset="0"/>
                        </a:rPr>
                        <a:t>SHANGHAI P&amp;C CHEMICAL</a:t>
                      </a:r>
                      <a:endParaRPr lang="ko-KR" altLang="en-US" sz="14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3003112"/>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3</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latinLnBrk="1"/>
                      <a:r>
                        <a:rPr lang="en-US" altLang="ko-KR" dirty="0">
                          <a:latin typeface="Times New Roman" panose="02020603050405020304" pitchFamily="18" charset="0"/>
                          <a:cs typeface="Times New Roman" panose="02020603050405020304" pitchFamily="18" charset="0"/>
                        </a:rPr>
                        <a:t>Korea</a:t>
                      </a:r>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KOS Inc</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108466"/>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4</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p>
                  </a:txBody>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400" dirty="0">
                          <a:latin typeface="Times New Roman" panose="02020603050405020304" pitchFamily="18" charset="0"/>
                          <a:cs typeface="Times New Roman" panose="02020603050405020304" pitchFamily="18" charset="0"/>
                        </a:rPr>
                        <a:t>HYOSUNG TNC Corporation</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659731"/>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5</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p>
                  </a:txBody>
                  <a:tcPr/>
                </a:tc>
                <a:tc>
                  <a:txBody>
                    <a:bodyPr/>
                    <a:lstStyle/>
                    <a:p>
                      <a:pPr latinLnBrk="1"/>
                      <a:r>
                        <a:rPr lang="en-US" altLang="ko-KR" sz="1400" dirty="0">
                          <a:latin typeface="Times New Roman" panose="02020603050405020304" pitchFamily="18" charset="0"/>
                          <a:cs typeface="Times New Roman" panose="02020603050405020304" pitchFamily="18" charset="0"/>
                        </a:rPr>
                        <a:t>THE K.S.</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019173"/>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6</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p>
                  </a:txBody>
                  <a:tcPr/>
                </a:tc>
                <a:tc>
                  <a:txBody>
                    <a:bodyPr/>
                    <a:lstStyle/>
                    <a:p>
                      <a:pPr latinLnBrk="1"/>
                      <a:r>
                        <a:rPr lang="en-US" altLang="ko-KR" sz="1400" dirty="0">
                          <a:latin typeface="Times New Roman" panose="02020603050405020304" pitchFamily="18" charset="0"/>
                          <a:cs typeface="Times New Roman" panose="02020603050405020304" pitchFamily="18" charset="0"/>
                        </a:rPr>
                        <a:t>BLUE ENERGY CO.,LTD</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331992"/>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7</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dirty="0"/>
                    </a:p>
                  </a:txBody>
                  <a:tcPr/>
                </a:tc>
                <a:tc>
                  <a:txBody>
                    <a:bodyPr/>
                    <a:lstStyle/>
                    <a:p>
                      <a:pPr latinLnBrk="1"/>
                      <a:r>
                        <a:rPr lang="en-US" altLang="ko-KR" sz="1400" dirty="0">
                          <a:latin typeface="Times New Roman" panose="02020603050405020304" pitchFamily="18" charset="0"/>
                          <a:cs typeface="Times New Roman" panose="02020603050405020304" pitchFamily="18" charset="0"/>
                        </a:rPr>
                        <a:t>SH G&amp;C Inc</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0089315"/>
                  </a:ext>
                </a:extLst>
              </a:tr>
            </a:tbl>
          </a:graphicData>
        </a:graphic>
      </p:graphicFrame>
      <p:sp>
        <p:nvSpPr>
          <p:cNvPr id="5" name="Content Placeholder 2">
            <a:extLst>
              <a:ext uri="{FF2B5EF4-FFF2-40B4-BE49-F238E27FC236}">
                <a16:creationId xmlns:a16="http://schemas.microsoft.com/office/drawing/2014/main" id="{8E800FCC-784F-C41D-94AA-E45D6D08D0FC}"/>
              </a:ext>
            </a:extLst>
          </p:cNvPr>
          <p:cNvSpPr txBox="1">
            <a:spLocks/>
          </p:cNvSpPr>
          <p:nvPr/>
        </p:nvSpPr>
        <p:spPr>
          <a:xfrm>
            <a:off x="6806464" y="1259166"/>
            <a:ext cx="4707251" cy="6947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ko-KR" b="1" dirty="0">
                <a:latin typeface="Times New Roman" panose="02020603050405020304" pitchFamily="18" charset="0"/>
                <a:cs typeface="Times New Roman" panose="02020603050405020304" pitchFamily="18" charset="0"/>
              </a:rPr>
              <a:t>Potential Customers</a:t>
            </a:r>
            <a:endParaRPr lang="en-US" b="1" dirty="0">
              <a:latin typeface="Times New Roman" panose="02020603050405020304" pitchFamily="18" charset="0"/>
              <a:cs typeface="Times New Roman" panose="02020603050405020304" pitchFamily="18" charset="0"/>
            </a:endParaRPr>
          </a:p>
        </p:txBody>
      </p:sp>
      <p:graphicFrame>
        <p:nvGraphicFramePr>
          <p:cNvPr id="8" name="표 7">
            <a:extLst>
              <a:ext uri="{FF2B5EF4-FFF2-40B4-BE49-F238E27FC236}">
                <a16:creationId xmlns:a16="http://schemas.microsoft.com/office/drawing/2014/main" id="{35B026FD-D3DF-F762-9E83-6A7FBB67A5D3}"/>
              </a:ext>
            </a:extLst>
          </p:cNvPr>
          <p:cNvGraphicFramePr>
            <a:graphicFrameLocks noGrp="1"/>
          </p:cNvGraphicFramePr>
          <p:nvPr>
            <p:extLst>
              <p:ext uri="{D42A27DB-BD31-4B8C-83A1-F6EECF244321}">
                <p14:modId xmlns:p14="http://schemas.microsoft.com/office/powerpoint/2010/main" val="679892293"/>
              </p:ext>
            </p:extLst>
          </p:nvPr>
        </p:nvGraphicFramePr>
        <p:xfrm>
          <a:off x="6806464" y="2540056"/>
          <a:ext cx="4488661" cy="2956560"/>
        </p:xfrm>
        <a:graphic>
          <a:graphicData uri="http://schemas.openxmlformats.org/drawingml/2006/table">
            <a:tbl>
              <a:tblPr firstRow="1">
                <a:tableStyleId>{7DF18680-E054-41AD-8BC1-D1AEF772440D}</a:tableStyleId>
              </a:tblPr>
              <a:tblGrid>
                <a:gridCol w="465993">
                  <a:extLst>
                    <a:ext uri="{9D8B030D-6E8A-4147-A177-3AD203B41FA5}">
                      <a16:colId xmlns:a16="http://schemas.microsoft.com/office/drawing/2014/main" val="4289834251"/>
                    </a:ext>
                  </a:extLst>
                </a:gridCol>
                <a:gridCol w="1429285">
                  <a:extLst>
                    <a:ext uri="{9D8B030D-6E8A-4147-A177-3AD203B41FA5}">
                      <a16:colId xmlns:a16="http://schemas.microsoft.com/office/drawing/2014/main" val="3195336641"/>
                    </a:ext>
                  </a:extLst>
                </a:gridCol>
                <a:gridCol w="2593383">
                  <a:extLst>
                    <a:ext uri="{9D8B030D-6E8A-4147-A177-3AD203B41FA5}">
                      <a16:colId xmlns:a16="http://schemas.microsoft.com/office/drawing/2014/main" val="355365210"/>
                    </a:ext>
                  </a:extLst>
                </a:gridCol>
              </a:tblGrid>
              <a:tr h="0">
                <a:tc>
                  <a:txBody>
                    <a:bodyPr/>
                    <a:lstStyle/>
                    <a:p>
                      <a:pPr latinLnBrk="1"/>
                      <a:r>
                        <a:rPr lang="en-US" altLang="ko-KR" b="0" dirty="0">
                          <a:latin typeface="Times New Roman" panose="02020603050405020304" pitchFamily="18" charset="0"/>
                          <a:cs typeface="Times New Roman" panose="02020603050405020304" pitchFamily="18"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b="1" dirty="0">
                          <a:latin typeface="Times New Roman" panose="02020603050405020304" pitchFamily="18" charset="0"/>
                          <a:cs typeface="Times New Roman" panose="02020603050405020304" pitchFamily="18" charset="0"/>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800" b="1" dirty="0">
                          <a:latin typeface="Times New Roman" panose="02020603050405020304" pitchFamily="18" charset="0"/>
                          <a:cs typeface="Times New Roman" panose="02020603050405020304" pitchFamily="18" charset="0"/>
                        </a:rPr>
                        <a:t>Company</a:t>
                      </a:r>
                      <a:endParaRPr lang="ko-KR" altLang="en-US" sz="1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8505843"/>
                  </a:ext>
                </a:extLst>
              </a:tr>
              <a:tr h="0">
                <a:tc>
                  <a:txBody>
                    <a:bodyPr/>
                    <a:lstStyle/>
                    <a:p>
                      <a:pPr algn="ctr" latinLnBrk="1"/>
                      <a:r>
                        <a:rPr lang="en-US" altLang="ko-KR" b="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latinLnBrk="1"/>
                      <a:r>
                        <a:rPr lang="en-US" altLang="ko-KR" dirty="0">
                          <a:latin typeface="Times New Roman" panose="02020603050405020304" pitchFamily="18" charset="0"/>
                          <a:cs typeface="Times New Roman" panose="02020603050405020304" pitchFamily="18" charset="0"/>
                        </a:rPr>
                        <a:t>Korea</a:t>
                      </a:r>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400" dirty="0">
                          <a:latin typeface="Times New Roman" panose="02020603050405020304" pitchFamily="18" charset="0"/>
                          <a:cs typeface="Times New Roman" panose="02020603050405020304" pitchFamily="18" charset="0"/>
                        </a:rPr>
                        <a:t>SI RESOURCES</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878611"/>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2</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AEKYUNG CHEMICAL</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108466"/>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3</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latinLnBrk="1"/>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400" dirty="0">
                          <a:latin typeface="Times New Roman" panose="02020603050405020304" pitchFamily="18" charset="0"/>
                          <a:cs typeface="Times New Roman" panose="02020603050405020304" pitchFamily="18" charset="0"/>
                        </a:rPr>
                        <a:t>DS DANSUK</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659731"/>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4</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latinLnBrk="1"/>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JC CHEMICAL</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019173"/>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5</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latinLnBrk="1"/>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SL ENERGY</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853774"/>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6</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457200" rtl="0" eaLnBrk="1" fontAlgn="auto" latinLnBrk="1" hangingPunct="1">
                        <a:lnSpc>
                          <a:spcPct val="100000"/>
                        </a:lnSpc>
                        <a:spcBef>
                          <a:spcPts val="0"/>
                        </a:spcBef>
                        <a:spcAft>
                          <a:spcPts val="0"/>
                        </a:spcAft>
                        <a:buClrTx/>
                        <a:buSzTx/>
                        <a:buFontTx/>
                        <a:buNone/>
                        <a:tabLst/>
                        <a:defRPr/>
                      </a:pPr>
                      <a:r>
                        <a:rPr lang="en-US" altLang="ko-KR" dirty="0">
                          <a:latin typeface="Times New Roman" panose="02020603050405020304" pitchFamily="18" charset="0"/>
                          <a:cs typeface="Times New Roman" panose="02020603050405020304" pitchFamily="18" charset="0"/>
                        </a:rPr>
                        <a:t>EU</a:t>
                      </a:r>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1" hangingPunct="1">
                        <a:lnSpc>
                          <a:spcPct val="100000"/>
                        </a:lnSpc>
                        <a:spcBef>
                          <a:spcPts val="0"/>
                        </a:spcBef>
                        <a:spcAft>
                          <a:spcPts val="0"/>
                        </a:spcAft>
                        <a:buClrTx/>
                        <a:buSzTx/>
                        <a:buFontTx/>
                        <a:buNone/>
                        <a:tabLst/>
                        <a:defRPr/>
                      </a:pPr>
                      <a:r>
                        <a:rPr lang="en-US" altLang="ko-KR" sz="1400" dirty="0">
                          <a:latin typeface="Times New Roman" panose="02020603050405020304" pitchFamily="18" charset="0"/>
                          <a:cs typeface="Times New Roman" panose="02020603050405020304" pitchFamily="18" charset="0"/>
                        </a:rPr>
                        <a:t>NESTE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331992"/>
                  </a:ext>
                </a:extLst>
              </a:tr>
              <a:tr h="370840">
                <a:tc>
                  <a:txBody>
                    <a:bodyPr/>
                    <a:lstStyle/>
                    <a:p>
                      <a:pPr algn="ctr" latinLnBrk="1"/>
                      <a:r>
                        <a:rPr lang="en-US" altLang="ko-KR" dirty="0">
                          <a:latin typeface="Times New Roman" panose="02020603050405020304" pitchFamily="18" charset="0"/>
                          <a:cs typeface="Times New Roman" panose="02020603050405020304" pitchFamily="18" charset="0"/>
                        </a:rPr>
                        <a:t>7</a:t>
                      </a:r>
                      <a:endParaRPr lang="ko-KR"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latinLnBrk="1"/>
                      <a:endParaRPr lang="ko-KR" alt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ESL</a:t>
                      </a:r>
                      <a:r>
                        <a:rPr lang="ko-KR" altLang="en-US" sz="1400" dirty="0">
                          <a:latin typeface="Times New Roman" panose="02020603050405020304" pitchFamily="18" charset="0"/>
                          <a:cs typeface="Times New Roman" panose="02020603050405020304" pitchFamily="18" charset="0"/>
                        </a:rPr>
                        <a:t> </a:t>
                      </a:r>
                      <a:r>
                        <a:rPr lang="en-US" altLang="ko-KR" sz="1400" dirty="0">
                          <a:latin typeface="Times New Roman" panose="02020603050405020304" pitchFamily="18" charset="0"/>
                          <a:cs typeface="Times New Roman" panose="02020603050405020304" pitchFamily="18" charset="0"/>
                        </a:rPr>
                        <a:t>FUELS</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0089315"/>
                  </a:ext>
                </a:extLst>
              </a:tr>
            </a:tbl>
          </a:graphicData>
        </a:graphic>
      </p:graphicFrame>
      <p:sp>
        <p:nvSpPr>
          <p:cNvPr id="15" name="Title 1">
            <a:extLst>
              <a:ext uri="{FF2B5EF4-FFF2-40B4-BE49-F238E27FC236}">
                <a16:creationId xmlns:a16="http://schemas.microsoft.com/office/drawing/2014/main" id="{2FE4F4BB-5B76-4CFD-9AF0-7A5DDEE8F1C3}"/>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7" name="그림 33" descr="텍스트, 폰트, 그래픽, 로고이(가) 표시된 사진&#10;&#10;자동 생성된 설명">
            <a:extLst>
              <a:ext uri="{FF2B5EF4-FFF2-40B4-BE49-F238E27FC236}">
                <a16:creationId xmlns:a16="http://schemas.microsoft.com/office/drawing/2014/main" id="{F9B6A2E3-A8ED-48F6-8C2C-0399BD7480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Tree>
    <p:extLst>
      <p:ext uri="{BB962C8B-B14F-4D97-AF65-F5344CB8AC3E}">
        <p14:creationId xmlns:p14="http://schemas.microsoft.com/office/powerpoint/2010/main" val="412005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EF0570D-4504-40C2-AE7A-4255C46E741E}"/>
              </a:ext>
            </a:extLst>
          </p:cNvPr>
          <p:cNvSpPr txBox="1">
            <a:spLocks/>
          </p:cNvSpPr>
          <p:nvPr/>
        </p:nvSpPr>
        <p:spPr>
          <a:xfrm>
            <a:off x="1262726" y="1259166"/>
            <a:ext cx="8446236" cy="6947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Factory Expansion and Development Plan</a:t>
            </a:r>
          </a:p>
        </p:txBody>
      </p:sp>
      <p:pic>
        <p:nvPicPr>
          <p:cNvPr id="11" name="Picture 10">
            <a:extLst>
              <a:ext uri="{FF2B5EF4-FFF2-40B4-BE49-F238E27FC236}">
                <a16:creationId xmlns:a16="http://schemas.microsoft.com/office/drawing/2014/main" id="{69884699-7433-4E03-8D59-A83688709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502" y="848611"/>
            <a:ext cx="2454736" cy="2256590"/>
          </a:xfrm>
          <a:prstGeom prst="rect">
            <a:avLst/>
          </a:prstGeom>
        </p:spPr>
      </p:pic>
      <p:pic>
        <p:nvPicPr>
          <p:cNvPr id="13" name="Picture 12">
            <a:extLst>
              <a:ext uri="{FF2B5EF4-FFF2-40B4-BE49-F238E27FC236}">
                <a16:creationId xmlns:a16="http://schemas.microsoft.com/office/drawing/2014/main" id="{F43BC626-DD5B-4CCC-B58B-6E65D0839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98" y="4486373"/>
            <a:ext cx="2036641" cy="1999256"/>
          </a:xfrm>
          <a:prstGeom prst="rect">
            <a:avLst/>
          </a:prstGeom>
        </p:spPr>
      </p:pic>
      <p:sp>
        <p:nvSpPr>
          <p:cNvPr id="3" name="Title 1">
            <a:extLst>
              <a:ext uri="{FF2B5EF4-FFF2-40B4-BE49-F238E27FC236}">
                <a16:creationId xmlns:a16="http://schemas.microsoft.com/office/drawing/2014/main" id="{D6E42B68-89F9-26CC-8566-03323831C543}"/>
              </a:ext>
            </a:extLst>
          </p:cNvPr>
          <p:cNvSpPr txBox="1">
            <a:spLocks/>
          </p:cNvSpPr>
          <p:nvPr/>
        </p:nvSpPr>
        <p:spPr>
          <a:xfrm>
            <a:off x="1218998" y="728471"/>
            <a:ext cx="6834756" cy="56604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b="1" dirty="0">
                <a:solidFill>
                  <a:srgbClr val="394B51"/>
                </a:solidFill>
                <a:latin typeface="Times New Roman" panose="02020603050405020304" pitchFamily="18" charset="0"/>
                <a:cs typeface="Times New Roman" panose="02020603050405020304" pitchFamily="18" charset="0"/>
              </a:rPr>
              <a:t>V</a:t>
            </a:r>
            <a:r>
              <a:rPr lang="en-US" sz="2800" b="1" dirty="0">
                <a:solidFill>
                  <a:srgbClr val="394B51"/>
                </a:solidFill>
                <a:latin typeface="Times New Roman" panose="02020603050405020304" pitchFamily="18" charset="0"/>
                <a:cs typeface="Times New Roman" panose="02020603050405020304" pitchFamily="18" charset="0"/>
              </a:rPr>
              <a:t>. Production and Operations Plan</a:t>
            </a:r>
            <a:endParaRPr lang="en-US" altLang="ko-KR" sz="2800" b="1" dirty="0">
              <a:solidFill>
                <a:srgbClr val="394B51"/>
              </a:solidFill>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9D2BCAA3-F2CB-4CCF-8D4C-227E8A092B5A}"/>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6" name="그림 33" descr="텍스트, 폰트, 그래픽, 로고이(가) 표시된 사진&#10;&#10;자동 생성된 설명">
            <a:extLst>
              <a:ext uri="{FF2B5EF4-FFF2-40B4-BE49-F238E27FC236}">
                <a16:creationId xmlns:a16="http://schemas.microsoft.com/office/drawing/2014/main" id="{A1EC7470-B3FA-4648-A4BD-A68F8186DD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5" name="TextBox 4">
            <a:extLst>
              <a:ext uri="{FF2B5EF4-FFF2-40B4-BE49-F238E27FC236}">
                <a16:creationId xmlns:a16="http://schemas.microsoft.com/office/drawing/2014/main" id="{E4AD00BA-F2B8-A952-8AE8-26504377C440}"/>
              </a:ext>
            </a:extLst>
          </p:cNvPr>
          <p:cNvSpPr txBox="1"/>
          <p:nvPr/>
        </p:nvSpPr>
        <p:spPr>
          <a:xfrm>
            <a:off x="997926" y="1585325"/>
            <a:ext cx="5109281" cy="2769989"/>
          </a:xfrm>
          <a:prstGeom prst="rect">
            <a:avLst/>
          </a:prstGeom>
          <a:noFill/>
        </p:spPr>
        <p:txBody>
          <a:bodyPr wrap="square">
            <a:spAutoFit/>
          </a:bodyPr>
          <a:lstStyle/>
          <a:p>
            <a:endParaRPr lang="vi-VN" altLang="ko-KR" sz="1000" dirty="0"/>
          </a:p>
          <a:p>
            <a:pPr algn="just"/>
            <a:r>
              <a:rPr lang="en-US" sz="1400" b="1" dirty="0">
                <a:latin typeface="Times New Roman" panose="02020603050405020304" pitchFamily="18" charset="0"/>
                <a:cs typeface="Times New Roman" panose="02020603050405020304" pitchFamily="18" charset="0"/>
              </a:rPr>
              <a:t>Factory Expansion Plan (Target: 2025)</a:t>
            </a:r>
            <a:endParaRPr lang="vi-VN" sz="1400" b="1" dirty="0">
              <a:latin typeface="Times New Roman" panose="02020603050405020304" pitchFamily="18" charset="0"/>
              <a:cs typeface="Times New Roman" panose="02020603050405020304" pitchFamily="18" charset="0"/>
            </a:endParaRPr>
          </a:p>
          <a:p>
            <a:pPr algn="just"/>
            <a:endParaRPr lang="en-US" sz="1400" b="1"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Expanding CNSL Oil Production</a:t>
            </a:r>
          </a:p>
          <a:p>
            <a:pPr algn="just"/>
            <a:r>
              <a:rPr lang="en-US" sz="1400" dirty="0">
                <a:latin typeface="Times New Roman" panose="02020603050405020304" pitchFamily="18" charset="0"/>
                <a:cs typeface="Times New Roman" panose="02020603050405020304" pitchFamily="18" charset="0"/>
              </a:rPr>
              <a:t>- Annual production target: </a:t>
            </a:r>
            <a:r>
              <a:rPr lang="en-US" sz="1400" b="1" dirty="0">
                <a:latin typeface="Times New Roman" panose="02020603050405020304" pitchFamily="18" charset="0"/>
                <a:cs typeface="Times New Roman" panose="02020603050405020304" pitchFamily="18" charset="0"/>
              </a:rPr>
              <a:t>80,000 tons</a:t>
            </a:r>
          </a:p>
          <a:p>
            <a:pPr algn="just"/>
            <a:r>
              <a:rPr lang="en-US" sz="1400" dirty="0">
                <a:latin typeface="Times New Roman" panose="02020603050405020304" pitchFamily="18" charset="0"/>
                <a:cs typeface="Times New Roman" panose="02020603050405020304" pitchFamily="18" charset="0"/>
              </a:rPr>
              <a:t>- Meeting global market demand and ensuring a stable supply</a:t>
            </a:r>
          </a:p>
          <a:p>
            <a:pPr algn="just"/>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Establishing a Second Factory in Dong </a:t>
            </a:r>
            <a:r>
              <a:rPr lang="en-US" sz="1400" b="1" dirty="0" err="1">
                <a:latin typeface="Times New Roman" panose="02020603050405020304" pitchFamily="18" charset="0"/>
                <a:cs typeface="Times New Roman" panose="02020603050405020304" pitchFamily="18" charset="0"/>
              </a:rPr>
              <a:t>Nai</a:t>
            </a:r>
            <a:endParaRPr lang="en-US" sz="1400" b="1"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 Site area: </a:t>
            </a:r>
            <a:r>
              <a:rPr lang="en-US" sz="1400" b="1" dirty="0">
                <a:latin typeface="Times New Roman" panose="02020603050405020304" pitchFamily="18" charset="0"/>
                <a:cs typeface="Times New Roman" panose="02020603050405020304" pitchFamily="18" charset="0"/>
              </a:rPr>
              <a:t>10,000–16,500㎡</a:t>
            </a:r>
          </a:p>
          <a:p>
            <a:pPr algn="just"/>
            <a:r>
              <a:rPr lang="en-US" sz="1400" b="1" dirty="0">
                <a:latin typeface="Times New Roman" panose="02020603050405020304" pitchFamily="18" charset="0"/>
                <a:cs typeface="Times New Roman" panose="02020603050405020304" pitchFamily="18" charset="0"/>
              </a:rPr>
              <a:t>-</a:t>
            </a:r>
            <a:r>
              <a:rPr lang="vi-VN"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Implementing automated equipment </a:t>
            </a:r>
            <a:r>
              <a:rPr lang="en-US" sz="1400" dirty="0">
                <a:latin typeface="Times New Roman" panose="02020603050405020304" pitchFamily="18" charset="0"/>
                <a:cs typeface="Times New Roman" panose="02020603050405020304" pitchFamily="18" charset="0"/>
              </a:rPr>
              <a:t>and optimizing production</a:t>
            </a:r>
          </a:p>
          <a:p>
            <a:pPr algn="just"/>
            <a:r>
              <a:rPr lang="en-US" sz="1400" dirty="0">
                <a:latin typeface="Times New Roman" panose="02020603050405020304" pitchFamily="18" charset="0"/>
                <a:cs typeface="Times New Roman" panose="02020603050405020304" pitchFamily="18" charset="0"/>
              </a:rPr>
              <a:t>- Enhancing mass production capacity and reducing cos</a:t>
            </a:r>
          </a:p>
          <a:p>
            <a:endParaRPr lang="ko-KR" altLang="en-US" sz="1000" dirty="0"/>
          </a:p>
        </p:txBody>
      </p:sp>
      <p:sp>
        <p:nvSpPr>
          <p:cNvPr id="12" name="TextBox 11">
            <a:extLst>
              <a:ext uri="{FF2B5EF4-FFF2-40B4-BE49-F238E27FC236}">
                <a16:creationId xmlns:a16="http://schemas.microsoft.com/office/drawing/2014/main" id="{39E5106A-1D52-E604-9577-06437F9BDF80}"/>
              </a:ext>
            </a:extLst>
          </p:cNvPr>
          <p:cNvSpPr txBox="1"/>
          <p:nvPr/>
        </p:nvSpPr>
        <p:spPr>
          <a:xfrm>
            <a:off x="6479935" y="3053559"/>
            <a:ext cx="5849566" cy="3701013"/>
          </a:xfrm>
          <a:prstGeom prst="rect">
            <a:avLst/>
          </a:prstGeom>
          <a:noFill/>
        </p:spPr>
        <p:txBody>
          <a:bodyPr wrap="square">
            <a:spAutoFit/>
          </a:bodyPr>
          <a:lstStyle/>
          <a:p>
            <a:r>
              <a:rPr lang="en-US" sz="1400" b="1" dirty="0">
                <a:latin typeface="Times New Roman" panose="02020603050405020304" pitchFamily="18" charset="0"/>
                <a:cs typeface="Times New Roman" panose="02020603050405020304" pitchFamily="18" charset="0"/>
              </a:rPr>
              <a:t>Research &amp; Development and New Product Plans</a:t>
            </a:r>
            <a:endParaRPr lang="vi-VN"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Collaboration with a Korean Research Institute in 2025</a:t>
            </a:r>
          </a:p>
          <a:p>
            <a:r>
              <a:rPr lang="vi-VN"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Developing a new eco-friendly oil </a:t>
            </a:r>
            <a:r>
              <a:rPr lang="en-US" sz="1400" dirty="0">
                <a:latin typeface="Times New Roman" panose="02020603050405020304" pitchFamily="18" charset="0"/>
                <a:cs typeface="Times New Roman" panose="02020603050405020304" pitchFamily="18" charset="0"/>
              </a:rPr>
              <a:t>derived from cashew nut shells</a:t>
            </a:r>
          </a:p>
          <a:p>
            <a:r>
              <a:rPr lang="vi-VN"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Expanding the green energy market </a:t>
            </a:r>
            <a:r>
              <a:rPr lang="en-US" sz="1400" dirty="0">
                <a:latin typeface="Times New Roman" panose="02020603050405020304" pitchFamily="18" charset="0"/>
                <a:cs typeface="Times New Roman" panose="02020603050405020304" pitchFamily="18" charset="0"/>
              </a:rPr>
              <a:t>with sustainable fuel solutions</a:t>
            </a:r>
            <a:endParaRPr lang="vi-VN"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Expansion Beyond CNSL into Eco-Friendly Fuels</a:t>
            </a:r>
          </a:p>
          <a:p>
            <a:r>
              <a:rPr lang="vi-VN"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Conducting research and development on sustainable aviation fuel (SAF) and bio-heavy oil.</a:t>
            </a:r>
          </a:p>
          <a:p>
            <a:r>
              <a:rPr lang="vi-VN"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Launching new product lines to </a:t>
            </a:r>
            <a:r>
              <a:rPr lang="en-US" sz="1400" b="1" dirty="0">
                <a:latin typeface="Times New Roman" panose="02020603050405020304" pitchFamily="18" charset="0"/>
                <a:cs typeface="Times New Roman" panose="02020603050405020304" pitchFamily="18" charset="0"/>
              </a:rPr>
              <a:t>support carbon neutrality policies</a:t>
            </a:r>
            <a:endParaRPr lang="vi-VN"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Additional Goals</a:t>
            </a:r>
          </a:p>
          <a:p>
            <a:r>
              <a:rPr lang="vi-VN"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Getting recognized by scientific organizations and running factories smoothly outside industrial zones</a:t>
            </a:r>
          </a:p>
          <a:p>
            <a:r>
              <a:rPr lang="vi-VN"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Enhancing brand value</a:t>
            </a:r>
          </a:p>
          <a:p>
            <a:r>
              <a:rPr lang="vi-VN"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Collaborating and conducting research with global corporations</a:t>
            </a:r>
          </a:p>
          <a:p>
            <a:pPr marL="285750" indent="-285750">
              <a:buFontTx/>
              <a:buChar char="-"/>
            </a:pPr>
            <a:endParaRPr lang="ko-KR" altLang="en-US" sz="1050" dirty="0"/>
          </a:p>
        </p:txBody>
      </p:sp>
    </p:spTree>
    <p:extLst>
      <p:ext uri="{BB962C8B-B14F-4D97-AF65-F5344CB8AC3E}">
        <p14:creationId xmlns:p14="http://schemas.microsoft.com/office/powerpoint/2010/main" val="3739844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0D0EF100-3F29-45BA-A346-A42309A5684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colorTemperature colorTemp="6129"/>
                    </a14:imgEffect>
                    <a14:imgEffect>
                      <a14:brightnessContrast bright="15000"/>
                    </a14:imgEffect>
                  </a14:imgLayer>
                </a14:imgProps>
              </a:ext>
              <a:ext uri="{28A0092B-C50C-407E-A947-70E740481C1C}">
                <a14:useLocalDpi xmlns:a14="http://schemas.microsoft.com/office/drawing/2010/main" val="0"/>
              </a:ext>
            </a:extLst>
          </a:blip>
          <a:srcRect l="3410" b="9415"/>
          <a:stretch/>
        </p:blipFill>
        <p:spPr>
          <a:xfrm>
            <a:off x="0" y="878687"/>
            <a:ext cx="6375726" cy="5979313"/>
          </a:xfrm>
          <a:prstGeom prst="rect">
            <a:avLst/>
          </a:prstGeom>
          <a:noFill/>
        </p:spPr>
      </p:pic>
      <p:sp>
        <p:nvSpPr>
          <p:cNvPr id="7" name="Content Placeholder 2">
            <a:extLst>
              <a:ext uri="{FF2B5EF4-FFF2-40B4-BE49-F238E27FC236}">
                <a16:creationId xmlns:a16="http://schemas.microsoft.com/office/drawing/2014/main" id="{F57388AF-833C-4115-ACF6-8AD2123DB5C5}"/>
              </a:ext>
            </a:extLst>
          </p:cNvPr>
          <p:cNvSpPr txBox="1">
            <a:spLocks/>
          </p:cNvSpPr>
          <p:nvPr/>
        </p:nvSpPr>
        <p:spPr>
          <a:xfrm>
            <a:off x="1215108" y="1192337"/>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ko-KR" b="1" dirty="0">
                <a:latin typeface="Times New Roman" panose="02020603050405020304" pitchFamily="18" charset="0"/>
                <a:cs typeface="Times New Roman" panose="02020603050405020304" pitchFamily="18" charset="0"/>
              </a:rPr>
              <a:t>Increased sales and estimates</a:t>
            </a:r>
            <a:endParaRPr lang="en-US"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9DA229-C436-4352-A36D-F7908A9173AA}"/>
              </a:ext>
            </a:extLst>
          </p:cNvPr>
          <p:cNvSpPr txBox="1"/>
          <p:nvPr/>
        </p:nvSpPr>
        <p:spPr>
          <a:xfrm>
            <a:off x="1595805" y="5173549"/>
            <a:ext cx="1258101" cy="323165"/>
          </a:xfrm>
          <a:prstGeom prst="rect">
            <a:avLst/>
          </a:prstGeom>
          <a:noFill/>
        </p:spPr>
        <p:txBody>
          <a:bodyPr wrap="square">
            <a:spAutoFit/>
          </a:bodyPr>
          <a:lstStyle/>
          <a:p>
            <a:pPr algn="ctr"/>
            <a:r>
              <a:rPr lang="en-US" altLang="ko-KR" sz="1500" dirty="0">
                <a:latin typeface="Times New Roman" panose="02020603050405020304" pitchFamily="18" charset="0"/>
                <a:cs typeface="Times New Roman" panose="02020603050405020304" pitchFamily="18" charset="0"/>
              </a:rPr>
              <a:t>2.2M USD</a:t>
            </a:r>
            <a:endParaRPr lang="ko-KR" altLang="en-US" sz="1500" dirty="0">
              <a:latin typeface="Times New Roman" panose="02020603050405020304" pitchFamily="18" charset="0"/>
              <a:cs typeface="Times New Roman" panose="02020603050405020304" pitchFamily="18" charset="0"/>
            </a:endParaRPr>
          </a:p>
        </p:txBody>
      </p:sp>
      <p:sp>
        <p:nvSpPr>
          <p:cNvPr id="10" name="직사각형 9">
            <a:extLst>
              <a:ext uri="{FF2B5EF4-FFF2-40B4-BE49-F238E27FC236}">
                <a16:creationId xmlns:a16="http://schemas.microsoft.com/office/drawing/2014/main" id="{CADC3DC7-A431-4FB3-8590-7651E530ACC8}"/>
              </a:ext>
            </a:extLst>
          </p:cNvPr>
          <p:cNvSpPr/>
          <p:nvPr/>
        </p:nvSpPr>
        <p:spPr>
          <a:xfrm>
            <a:off x="2414180" y="5474258"/>
            <a:ext cx="527777" cy="246221"/>
          </a:xfrm>
          <a:prstGeom prst="rect">
            <a:avLst/>
          </a:prstGeom>
        </p:spPr>
        <p:txBody>
          <a:bodyPr wrap="square">
            <a:spAutoFit/>
          </a:bodyPr>
          <a:lstStyle/>
          <a:p>
            <a:pPr algn="r"/>
            <a:r>
              <a:rPr lang="en-US" altLang="ko-KR" sz="1000" dirty="0">
                <a:solidFill>
                  <a:schemeClr val="tx1">
                    <a:lumMod val="50000"/>
                    <a:lumOff val="50000"/>
                  </a:schemeClr>
                </a:solidFill>
                <a:latin typeface="+mn-ea"/>
              </a:rPr>
              <a:t>2023</a:t>
            </a:r>
          </a:p>
        </p:txBody>
      </p:sp>
      <p:sp>
        <p:nvSpPr>
          <p:cNvPr id="11" name="직사각형 9">
            <a:extLst>
              <a:ext uri="{FF2B5EF4-FFF2-40B4-BE49-F238E27FC236}">
                <a16:creationId xmlns:a16="http://schemas.microsoft.com/office/drawing/2014/main" id="{3F9F072A-401A-4E9D-9530-549630A7EF8C}"/>
              </a:ext>
            </a:extLst>
          </p:cNvPr>
          <p:cNvSpPr/>
          <p:nvPr/>
        </p:nvSpPr>
        <p:spPr>
          <a:xfrm>
            <a:off x="3773461" y="5084434"/>
            <a:ext cx="527777" cy="246221"/>
          </a:xfrm>
          <a:prstGeom prst="rect">
            <a:avLst/>
          </a:prstGeom>
        </p:spPr>
        <p:txBody>
          <a:bodyPr wrap="square">
            <a:spAutoFit/>
          </a:bodyPr>
          <a:lstStyle/>
          <a:p>
            <a:pPr algn="r"/>
            <a:r>
              <a:rPr lang="en-US" altLang="ko-KR" sz="1000" dirty="0">
                <a:solidFill>
                  <a:schemeClr val="tx1">
                    <a:lumMod val="50000"/>
                    <a:lumOff val="50000"/>
                  </a:schemeClr>
                </a:solidFill>
                <a:latin typeface="+mn-ea"/>
              </a:rPr>
              <a:t>2024</a:t>
            </a:r>
          </a:p>
        </p:txBody>
      </p:sp>
      <p:sp>
        <p:nvSpPr>
          <p:cNvPr id="12" name="직사각형 9">
            <a:extLst>
              <a:ext uri="{FF2B5EF4-FFF2-40B4-BE49-F238E27FC236}">
                <a16:creationId xmlns:a16="http://schemas.microsoft.com/office/drawing/2014/main" id="{1DCCC0E7-4074-4D30-A25E-9272FE8B3B33}"/>
              </a:ext>
            </a:extLst>
          </p:cNvPr>
          <p:cNvSpPr/>
          <p:nvPr/>
        </p:nvSpPr>
        <p:spPr>
          <a:xfrm>
            <a:off x="4761121" y="4179100"/>
            <a:ext cx="527777" cy="246221"/>
          </a:xfrm>
          <a:prstGeom prst="rect">
            <a:avLst/>
          </a:prstGeom>
        </p:spPr>
        <p:txBody>
          <a:bodyPr wrap="square">
            <a:spAutoFit/>
          </a:bodyPr>
          <a:lstStyle/>
          <a:p>
            <a:pPr algn="r"/>
            <a:r>
              <a:rPr lang="en-US" altLang="ko-KR" sz="1000" dirty="0">
                <a:solidFill>
                  <a:schemeClr val="tx1">
                    <a:lumMod val="50000"/>
                    <a:lumOff val="50000"/>
                  </a:schemeClr>
                </a:solidFill>
                <a:latin typeface="+mn-ea"/>
              </a:rPr>
              <a:t>2025</a:t>
            </a:r>
          </a:p>
        </p:txBody>
      </p:sp>
      <p:sp>
        <p:nvSpPr>
          <p:cNvPr id="13" name="Oval 12">
            <a:extLst>
              <a:ext uri="{FF2B5EF4-FFF2-40B4-BE49-F238E27FC236}">
                <a16:creationId xmlns:a16="http://schemas.microsoft.com/office/drawing/2014/main" id="{A0516987-F61D-4AD5-8C05-094EFD0339B5}"/>
              </a:ext>
            </a:extLst>
          </p:cNvPr>
          <p:cNvSpPr/>
          <p:nvPr/>
        </p:nvSpPr>
        <p:spPr>
          <a:xfrm>
            <a:off x="4978356" y="4002485"/>
            <a:ext cx="93306" cy="12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B6EFAA-E19F-4264-9C25-7742D096A594}"/>
              </a:ext>
            </a:extLst>
          </p:cNvPr>
          <p:cNvSpPr/>
          <p:nvPr/>
        </p:nvSpPr>
        <p:spPr>
          <a:xfrm>
            <a:off x="2677058" y="5346160"/>
            <a:ext cx="93306" cy="12338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3591DD-4DDB-466D-B88A-334771E5FAFF}"/>
              </a:ext>
            </a:extLst>
          </p:cNvPr>
          <p:cNvSpPr/>
          <p:nvPr/>
        </p:nvSpPr>
        <p:spPr>
          <a:xfrm>
            <a:off x="3986453" y="4899612"/>
            <a:ext cx="93306" cy="12338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761A9F6-D1AA-4E63-ADCB-0E1DAC2B2BFA}"/>
              </a:ext>
            </a:extLst>
          </p:cNvPr>
          <p:cNvCxnSpPr>
            <a:cxnSpLocks/>
          </p:cNvCxnSpPr>
          <p:nvPr/>
        </p:nvCxnSpPr>
        <p:spPr>
          <a:xfrm flipV="1">
            <a:off x="2761486" y="4961304"/>
            <a:ext cx="1216089" cy="446548"/>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F61126A7-F32F-427D-8205-1158779301F6}"/>
              </a:ext>
            </a:extLst>
          </p:cNvPr>
          <p:cNvCxnSpPr>
            <a:stCxn id="15" idx="7"/>
            <a:endCxn id="13" idx="2"/>
          </p:cNvCxnSpPr>
          <p:nvPr/>
        </p:nvCxnSpPr>
        <p:spPr>
          <a:xfrm flipV="1">
            <a:off x="4066095" y="4064177"/>
            <a:ext cx="912261" cy="853504"/>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F7719D87-DB9F-4C0C-BC07-77304EFC3448}"/>
              </a:ext>
            </a:extLst>
          </p:cNvPr>
          <p:cNvSpPr txBox="1"/>
          <p:nvPr/>
        </p:nvSpPr>
        <p:spPr>
          <a:xfrm>
            <a:off x="3025595" y="4689700"/>
            <a:ext cx="1140173" cy="323165"/>
          </a:xfrm>
          <a:prstGeom prst="rect">
            <a:avLst/>
          </a:prstGeom>
          <a:noFill/>
        </p:spPr>
        <p:txBody>
          <a:bodyPr wrap="square">
            <a:spAutoFit/>
          </a:bodyPr>
          <a:lstStyle/>
          <a:p>
            <a:pPr algn="ctr"/>
            <a:r>
              <a:rPr lang="en-US" altLang="ko-KR" sz="1500" dirty="0">
                <a:latin typeface="Times New Roman" panose="02020603050405020304" pitchFamily="18" charset="0"/>
                <a:cs typeface="Times New Roman" panose="02020603050405020304" pitchFamily="18" charset="0"/>
              </a:rPr>
              <a:t>3.7M USD</a:t>
            </a:r>
            <a:endParaRPr lang="ko-KR" altLang="en-US" sz="15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566D799-2355-488F-B1C4-38174402A95F}"/>
              </a:ext>
            </a:extLst>
          </p:cNvPr>
          <p:cNvSpPr txBox="1"/>
          <p:nvPr/>
        </p:nvSpPr>
        <p:spPr>
          <a:xfrm>
            <a:off x="3896768" y="3871749"/>
            <a:ext cx="1140173" cy="323165"/>
          </a:xfrm>
          <a:prstGeom prst="rect">
            <a:avLst/>
          </a:prstGeom>
          <a:noFill/>
        </p:spPr>
        <p:txBody>
          <a:bodyPr wrap="square">
            <a:spAutoFit/>
          </a:bodyPr>
          <a:lstStyle/>
          <a:p>
            <a:pPr algn="ctr"/>
            <a:r>
              <a:rPr lang="en-US" altLang="ko-KR" sz="1500" dirty="0">
                <a:latin typeface="Times New Roman" panose="02020603050405020304" pitchFamily="18" charset="0"/>
                <a:cs typeface="Times New Roman" panose="02020603050405020304" pitchFamily="18" charset="0"/>
              </a:rPr>
              <a:t>12.4M USD</a:t>
            </a:r>
            <a:endParaRPr lang="ko-KR" altLang="en-US" sz="15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D0A89893-1B33-48FE-8B43-7FBA5BB997D6}"/>
              </a:ext>
            </a:extLst>
          </p:cNvPr>
          <p:cNvSpPr/>
          <p:nvPr/>
        </p:nvSpPr>
        <p:spPr>
          <a:xfrm>
            <a:off x="6002693" y="3234858"/>
            <a:ext cx="93306" cy="12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C95B7D4-89BF-46A1-88CD-B0FD15E6D367}"/>
              </a:ext>
            </a:extLst>
          </p:cNvPr>
          <p:cNvCxnSpPr>
            <a:cxnSpLocks/>
            <a:stCxn id="13" idx="7"/>
            <a:endCxn id="28" idx="2"/>
          </p:cNvCxnSpPr>
          <p:nvPr/>
        </p:nvCxnSpPr>
        <p:spPr>
          <a:xfrm flipV="1">
            <a:off x="5057998" y="3296550"/>
            <a:ext cx="944695" cy="724004"/>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직사각형 9">
            <a:extLst>
              <a:ext uri="{FF2B5EF4-FFF2-40B4-BE49-F238E27FC236}">
                <a16:creationId xmlns:a16="http://schemas.microsoft.com/office/drawing/2014/main" id="{0C605BFA-86F5-40AE-AC4C-0B7F15958652}"/>
              </a:ext>
            </a:extLst>
          </p:cNvPr>
          <p:cNvSpPr/>
          <p:nvPr/>
        </p:nvSpPr>
        <p:spPr>
          <a:xfrm>
            <a:off x="5832110" y="3376649"/>
            <a:ext cx="527777" cy="246221"/>
          </a:xfrm>
          <a:prstGeom prst="rect">
            <a:avLst/>
          </a:prstGeom>
        </p:spPr>
        <p:txBody>
          <a:bodyPr wrap="square">
            <a:spAutoFit/>
          </a:bodyPr>
          <a:lstStyle/>
          <a:p>
            <a:pPr algn="r"/>
            <a:r>
              <a:rPr lang="en-US" altLang="ko-KR" sz="1000" dirty="0">
                <a:solidFill>
                  <a:schemeClr val="tx1">
                    <a:lumMod val="50000"/>
                    <a:lumOff val="50000"/>
                  </a:schemeClr>
                </a:solidFill>
                <a:latin typeface="+mn-ea"/>
              </a:rPr>
              <a:t>2026</a:t>
            </a:r>
          </a:p>
        </p:txBody>
      </p:sp>
      <p:sp>
        <p:nvSpPr>
          <p:cNvPr id="32" name="TextBox 31">
            <a:extLst>
              <a:ext uri="{FF2B5EF4-FFF2-40B4-BE49-F238E27FC236}">
                <a16:creationId xmlns:a16="http://schemas.microsoft.com/office/drawing/2014/main" id="{FFB97CCF-C6F0-4BAB-9FA9-41F57BF03A39}"/>
              </a:ext>
            </a:extLst>
          </p:cNvPr>
          <p:cNvSpPr txBox="1"/>
          <p:nvPr/>
        </p:nvSpPr>
        <p:spPr>
          <a:xfrm>
            <a:off x="4767680" y="3047497"/>
            <a:ext cx="1381531" cy="323165"/>
          </a:xfrm>
          <a:prstGeom prst="rect">
            <a:avLst/>
          </a:prstGeom>
          <a:noFill/>
        </p:spPr>
        <p:txBody>
          <a:bodyPr wrap="square">
            <a:spAutoFit/>
          </a:bodyPr>
          <a:lstStyle/>
          <a:p>
            <a:pPr algn="ctr"/>
            <a:r>
              <a:rPr lang="en-US" altLang="ko-KR" sz="1500" dirty="0">
                <a:latin typeface="Times New Roman" panose="02020603050405020304" pitchFamily="18" charset="0"/>
                <a:cs typeface="Times New Roman" panose="02020603050405020304" pitchFamily="18" charset="0"/>
              </a:rPr>
              <a:t>21.9M USD</a:t>
            </a:r>
            <a:endParaRPr lang="ko-KR" altLang="en-US" sz="1500" dirty="0">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FF2088FD-0B5A-437C-BFE1-7241ECF76E50}"/>
              </a:ext>
            </a:extLst>
          </p:cNvPr>
          <p:cNvSpPr/>
          <p:nvPr/>
        </p:nvSpPr>
        <p:spPr>
          <a:xfrm>
            <a:off x="6994041" y="2481664"/>
            <a:ext cx="93306" cy="123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5297B2EE-52DD-4FAB-9C04-58D0BFE0891C}"/>
              </a:ext>
            </a:extLst>
          </p:cNvPr>
          <p:cNvCxnSpPr>
            <a:cxnSpLocks/>
            <a:stCxn id="28" idx="7"/>
            <a:endCxn id="39" idx="2"/>
          </p:cNvCxnSpPr>
          <p:nvPr/>
        </p:nvCxnSpPr>
        <p:spPr>
          <a:xfrm flipV="1">
            <a:off x="6082335" y="2543356"/>
            <a:ext cx="911706" cy="709571"/>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직사각형 9">
            <a:extLst>
              <a:ext uri="{FF2B5EF4-FFF2-40B4-BE49-F238E27FC236}">
                <a16:creationId xmlns:a16="http://schemas.microsoft.com/office/drawing/2014/main" id="{7B90F02C-396A-4C6C-B527-694877EBDBC6}"/>
              </a:ext>
            </a:extLst>
          </p:cNvPr>
          <p:cNvSpPr/>
          <p:nvPr/>
        </p:nvSpPr>
        <p:spPr>
          <a:xfrm>
            <a:off x="6823458" y="2623455"/>
            <a:ext cx="527777" cy="246221"/>
          </a:xfrm>
          <a:prstGeom prst="rect">
            <a:avLst/>
          </a:prstGeom>
        </p:spPr>
        <p:txBody>
          <a:bodyPr wrap="square">
            <a:spAutoFit/>
          </a:bodyPr>
          <a:lstStyle/>
          <a:p>
            <a:pPr algn="r"/>
            <a:r>
              <a:rPr lang="en-US" altLang="ko-KR" sz="1000" dirty="0">
                <a:solidFill>
                  <a:schemeClr val="tx1">
                    <a:lumMod val="50000"/>
                    <a:lumOff val="50000"/>
                  </a:schemeClr>
                </a:solidFill>
                <a:latin typeface="+mn-ea"/>
              </a:rPr>
              <a:t>2027</a:t>
            </a:r>
          </a:p>
        </p:txBody>
      </p:sp>
      <p:sp>
        <p:nvSpPr>
          <p:cNvPr id="42" name="TextBox 41">
            <a:extLst>
              <a:ext uri="{FF2B5EF4-FFF2-40B4-BE49-F238E27FC236}">
                <a16:creationId xmlns:a16="http://schemas.microsoft.com/office/drawing/2014/main" id="{351B6E60-4B07-4211-9F70-79DF247BC06E}"/>
              </a:ext>
            </a:extLst>
          </p:cNvPr>
          <p:cNvSpPr txBox="1"/>
          <p:nvPr/>
        </p:nvSpPr>
        <p:spPr>
          <a:xfrm>
            <a:off x="7815933" y="1426180"/>
            <a:ext cx="1318519" cy="338554"/>
          </a:xfrm>
          <a:prstGeom prst="rect">
            <a:avLst/>
          </a:prstGeom>
          <a:noFill/>
        </p:spPr>
        <p:txBody>
          <a:bodyPr wrap="square">
            <a:spAutoFit/>
          </a:bodyPr>
          <a:lstStyle/>
          <a:p>
            <a:pPr algn="ctr"/>
            <a:r>
              <a:rPr lang="en-US" altLang="ko-KR" sz="1600" b="1" dirty="0">
                <a:latin typeface="Times New Roman" panose="02020603050405020304" pitchFamily="18" charset="0"/>
                <a:cs typeface="Times New Roman" panose="02020603050405020304" pitchFamily="18" charset="0"/>
              </a:rPr>
              <a:t>43.8M USD</a:t>
            </a:r>
            <a:r>
              <a:rPr lang="ko-KR" altLang="en-US" sz="1600" b="1" dirty="0">
                <a:latin typeface="Times New Roman" panose="02020603050405020304" pitchFamily="18" charset="0"/>
                <a:cs typeface="Times New Roman" panose="02020603050405020304" pitchFamily="18" charset="0"/>
              </a:rPr>
              <a:t>↑</a:t>
            </a:r>
          </a:p>
        </p:txBody>
      </p:sp>
      <p:cxnSp>
        <p:nvCxnSpPr>
          <p:cNvPr id="45" name="Straight Arrow Connector 44">
            <a:extLst>
              <a:ext uri="{FF2B5EF4-FFF2-40B4-BE49-F238E27FC236}">
                <a16:creationId xmlns:a16="http://schemas.microsoft.com/office/drawing/2014/main" id="{D2B600F4-00F8-4A80-85FA-877B58A809CE}"/>
              </a:ext>
            </a:extLst>
          </p:cNvPr>
          <p:cNvCxnSpPr>
            <a:cxnSpLocks/>
            <a:stCxn id="39" idx="7"/>
          </p:cNvCxnSpPr>
          <p:nvPr/>
        </p:nvCxnSpPr>
        <p:spPr>
          <a:xfrm flipV="1">
            <a:off x="7073683" y="1759897"/>
            <a:ext cx="2068020" cy="739836"/>
          </a:xfrm>
          <a:prstGeom prst="straightConnector1">
            <a:avLst/>
          </a:prstGeom>
          <a:ln w="28575">
            <a:prstDash val="dashDot"/>
            <a:tailEnd type="triangle"/>
          </a:ln>
        </p:spPr>
        <p:style>
          <a:lnRef idx="1">
            <a:schemeClr val="accent1"/>
          </a:lnRef>
          <a:fillRef idx="0">
            <a:schemeClr val="accent1"/>
          </a:fillRef>
          <a:effectRef idx="0">
            <a:schemeClr val="accent1"/>
          </a:effectRef>
          <a:fontRef idx="minor">
            <a:schemeClr val="tx1"/>
          </a:fontRef>
        </p:style>
      </p:cxnSp>
      <p:sp>
        <p:nvSpPr>
          <p:cNvPr id="47" name="직사각형 20">
            <a:extLst>
              <a:ext uri="{FF2B5EF4-FFF2-40B4-BE49-F238E27FC236}">
                <a16:creationId xmlns:a16="http://schemas.microsoft.com/office/drawing/2014/main" id="{719479E8-C47B-403B-B507-76F579FE968A}"/>
              </a:ext>
            </a:extLst>
          </p:cNvPr>
          <p:cNvSpPr/>
          <p:nvPr/>
        </p:nvSpPr>
        <p:spPr>
          <a:xfrm>
            <a:off x="2436919" y="5677347"/>
            <a:ext cx="2170787" cy="246221"/>
          </a:xfrm>
          <a:prstGeom prst="rect">
            <a:avLst/>
          </a:prstGeom>
        </p:spPr>
        <p:txBody>
          <a:bodyPr wrap="none">
            <a:spAutoFit/>
          </a:bodyPr>
          <a:lstStyle/>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Establishment of a Factory in Vietnam</a:t>
            </a:r>
          </a:p>
        </p:txBody>
      </p:sp>
      <p:sp>
        <p:nvSpPr>
          <p:cNvPr id="48" name="직사각형 20">
            <a:extLst>
              <a:ext uri="{FF2B5EF4-FFF2-40B4-BE49-F238E27FC236}">
                <a16:creationId xmlns:a16="http://schemas.microsoft.com/office/drawing/2014/main" id="{B96D9CAE-D8EA-4D92-AF02-76427B1608A1}"/>
              </a:ext>
            </a:extLst>
          </p:cNvPr>
          <p:cNvSpPr/>
          <p:nvPr/>
        </p:nvSpPr>
        <p:spPr>
          <a:xfrm>
            <a:off x="3823589" y="5253528"/>
            <a:ext cx="2308645" cy="246221"/>
          </a:xfrm>
          <a:prstGeom prst="rect">
            <a:avLst/>
          </a:prstGeom>
        </p:spPr>
        <p:txBody>
          <a:bodyPr wrap="none">
            <a:spAutoFit/>
          </a:bodyPr>
          <a:lstStyle/>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Expansion of CNSL Production Capacity</a:t>
            </a:r>
          </a:p>
        </p:txBody>
      </p:sp>
      <p:sp>
        <p:nvSpPr>
          <p:cNvPr id="50" name="직사각형 20">
            <a:extLst>
              <a:ext uri="{FF2B5EF4-FFF2-40B4-BE49-F238E27FC236}">
                <a16:creationId xmlns:a16="http://schemas.microsoft.com/office/drawing/2014/main" id="{136ED930-ABAA-4288-B0E7-48E063A40D01}"/>
              </a:ext>
            </a:extLst>
          </p:cNvPr>
          <p:cNvSpPr/>
          <p:nvPr/>
        </p:nvSpPr>
        <p:spPr>
          <a:xfrm>
            <a:off x="8859794" y="2058598"/>
            <a:ext cx="3113353" cy="615553"/>
          </a:xfrm>
          <a:prstGeom prst="rect">
            <a:avLst/>
          </a:prstGeom>
        </p:spPr>
        <p:txBody>
          <a:bodyPr wrap="none">
            <a:spAutoFit/>
          </a:bodyPr>
          <a:lstStyle/>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EU and Developed Markets </a:t>
            </a:r>
          </a:p>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Contributing 20-30% of Bio Heavy Oil Production to the</a:t>
            </a:r>
          </a:p>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Domestic Thermal Power Generation Industry </a:t>
            </a:r>
          </a:p>
        </p:txBody>
      </p:sp>
      <p:pic>
        <p:nvPicPr>
          <p:cNvPr id="57" name="Picture 56">
            <a:extLst>
              <a:ext uri="{FF2B5EF4-FFF2-40B4-BE49-F238E27FC236}">
                <a16:creationId xmlns:a16="http://schemas.microsoft.com/office/drawing/2014/main" id="{8D21771E-B37D-4784-92FB-D1D1FE200810}"/>
              </a:ext>
            </a:extLst>
          </p:cNvPr>
          <p:cNvPicPr>
            <a:picLocks noChangeAspect="1"/>
          </p:cNvPicPr>
          <p:nvPr/>
        </p:nvPicPr>
        <p:blipFill rotWithShape="1">
          <a:blip r:embed="rId4">
            <a:extLst>
              <a:ext uri="{28A0092B-C50C-407E-A947-70E740481C1C}">
                <a14:useLocalDpi xmlns:a14="http://schemas.microsoft.com/office/drawing/2010/main" val="0"/>
              </a:ext>
            </a:extLst>
          </a:blip>
          <a:srcRect t="11863" r="7413"/>
          <a:stretch/>
        </p:blipFill>
        <p:spPr>
          <a:xfrm>
            <a:off x="8916323" y="0"/>
            <a:ext cx="3275678" cy="2078844"/>
          </a:xfrm>
          <a:prstGeom prst="rect">
            <a:avLst/>
          </a:prstGeom>
        </p:spPr>
      </p:pic>
      <p:sp>
        <p:nvSpPr>
          <p:cNvPr id="2" name="직사각형 20">
            <a:extLst>
              <a:ext uri="{FF2B5EF4-FFF2-40B4-BE49-F238E27FC236}">
                <a16:creationId xmlns:a16="http://schemas.microsoft.com/office/drawing/2014/main" id="{56316E1A-C254-4EF1-89F9-E39BD255CD07}"/>
              </a:ext>
            </a:extLst>
          </p:cNvPr>
          <p:cNvSpPr/>
          <p:nvPr/>
        </p:nvSpPr>
        <p:spPr>
          <a:xfrm>
            <a:off x="4814733" y="4326864"/>
            <a:ext cx="1659429" cy="430887"/>
          </a:xfrm>
          <a:prstGeom prst="rect">
            <a:avLst/>
          </a:prstGeom>
        </p:spPr>
        <p:txBody>
          <a:bodyPr wrap="none">
            <a:spAutoFit/>
          </a:bodyPr>
          <a:lstStyle/>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Entry into the SAF Market</a:t>
            </a:r>
          </a:p>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EU sales Expansion to</a:t>
            </a:r>
            <a:r>
              <a:rPr kumimoji="1" lang="ko-KR" altLang="en-US" sz="1000" dirty="0">
                <a:solidFill>
                  <a:srgbClr val="000082"/>
                </a:solidFill>
                <a:latin typeface="Times New Roman" panose="02020603050405020304" pitchFamily="18" charset="0"/>
                <a:cs typeface="Times New Roman" panose="02020603050405020304" pitchFamily="18" charset="0"/>
              </a:rPr>
              <a:t> </a:t>
            </a:r>
            <a:r>
              <a:rPr kumimoji="1" lang="en-US" altLang="ko-KR" sz="1000" dirty="0">
                <a:solidFill>
                  <a:srgbClr val="000082"/>
                </a:solidFill>
                <a:latin typeface="Times New Roman" panose="02020603050405020304" pitchFamily="18" charset="0"/>
                <a:cs typeface="Times New Roman" panose="02020603050405020304" pitchFamily="18" charset="0"/>
              </a:rPr>
              <a:t>ISCC</a:t>
            </a:r>
          </a:p>
        </p:txBody>
      </p:sp>
      <p:sp>
        <p:nvSpPr>
          <p:cNvPr id="3" name="직사각형 20">
            <a:extLst>
              <a:ext uri="{FF2B5EF4-FFF2-40B4-BE49-F238E27FC236}">
                <a16:creationId xmlns:a16="http://schemas.microsoft.com/office/drawing/2014/main" id="{B8F2D3EB-7054-1007-0F93-90BFC4853415}"/>
              </a:ext>
            </a:extLst>
          </p:cNvPr>
          <p:cNvSpPr/>
          <p:nvPr/>
        </p:nvSpPr>
        <p:spPr>
          <a:xfrm>
            <a:off x="5855787" y="3555873"/>
            <a:ext cx="2512226" cy="430887"/>
          </a:xfrm>
          <a:prstGeom prst="rect">
            <a:avLst/>
          </a:prstGeom>
        </p:spPr>
        <p:txBody>
          <a:bodyPr wrap="none">
            <a:spAutoFit/>
          </a:bodyPr>
          <a:lstStyle/>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Bunker C Market Development and Control</a:t>
            </a:r>
          </a:p>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Establishment of a second Factory</a:t>
            </a:r>
          </a:p>
        </p:txBody>
      </p:sp>
      <p:sp>
        <p:nvSpPr>
          <p:cNvPr id="8" name="직사각형 20">
            <a:extLst>
              <a:ext uri="{FF2B5EF4-FFF2-40B4-BE49-F238E27FC236}">
                <a16:creationId xmlns:a16="http://schemas.microsoft.com/office/drawing/2014/main" id="{97589FE0-96E1-E6F3-21C0-F85706F90037}"/>
              </a:ext>
            </a:extLst>
          </p:cNvPr>
          <p:cNvSpPr/>
          <p:nvPr/>
        </p:nvSpPr>
        <p:spPr>
          <a:xfrm>
            <a:off x="6879797" y="2826059"/>
            <a:ext cx="1869423" cy="615553"/>
          </a:xfrm>
          <a:prstGeom prst="rect">
            <a:avLst/>
          </a:prstGeom>
        </p:spPr>
        <p:txBody>
          <a:bodyPr wrap="none">
            <a:spAutoFit/>
          </a:bodyPr>
          <a:lstStyle/>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Development of a New Business</a:t>
            </a:r>
          </a:p>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Acquisition of carbon rights</a:t>
            </a:r>
          </a:p>
          <a:p>
            <a:pPr lvl="0" fontAlgn="base">
              <a:spcBef>
                <a:spcPct val="20000"/>
              </a:spcBef>
              <a:spcAft>
                <a:spcPct val="0"/>
              </a:spcAft>
            </a:pPr>
            <a:r>
              <a:rPr kumimoji="1" lang="en-US" altLang="ko-KR" sz="1000" dirty="0">
                <a:solidFill>
                  <a:srgbClr val="000082"/>
                </a:solidFill>
                <a:latin typeface="Times New Roman" panose="02020603050405020304" pitchFamily="18" charset="0"/>
                <a:cs typeface="Times New Roman" panose="02020603050405020304" pitchFamily="18" charset="0"/>
              </a:rPr>
              <a:t>(Maximizing Corporate Value)</a:t>
            </a:r>
          </a:p>
        </p:txBody>
      </p:sp>
      <p:sp>
        <p:nvSpPr>
          <p:cNvPr id="18" name="직사각형 9">
            <a:extLst>
              <a:ext uri="{FF2B5EF4-FFF2-40B4-BE49-F238E27FC236}">
                <a16:creationId xmlns:a16="http://schemas.microsoft.com/office/drawing/2014/main" id="{C3AE87E5-45FD-9DEC-3F49-FFC6C68BF0A2}"/>
              </a:ext>
            </a:extLst>
          </p:cNvPr>
          <p:cNvSpPr/>
          <p:nvPr/>
        </p:nvSpPr>
        <p:spPr>
          <a:xfrm>
            <a:off x="8808965" y="1861520"/>
            <a:ext cx="527777" cy="246221"/>
          </a:xfrm>
          <a:prstGeom prst="rect">
            <a:avLst/>
          </a:prstGeom>
        </p:spPr>
        <p:txBody>
          <a:bodyPr wrap="square">
            <a:spAutoFit/>
          </a:bodyPr>
          <a:lstStyle/>
          <a:p>
            <a:pPr algn="r"/>
            <a:r>
              <a:rPr lang="en-US" altLang="ko-KR" sz="1000" dirty="0">
                <a:solidFill>
                  <a:schemeClr val="tx1">
                    <a:lumMod val="50000"/>
                    <a:lumOff val="50000"/>
                  </a:schemeClr>
                </a:solidFill>
                <a:latin typeface="+mn-ea"/>
              </a:rPr>
              <a:t>2028</a:t>
            </a:r>
          </a:p>
        </p:txBody>
      </p:sp>
      <p:sp>
        <p:nvSpPr>
          <p:cNvPr id="19" name="TextBox 18">
            <a:extLst>
              <a:ext uri="{FF2B5EF4-FFF2-40B4-BE49-F238E27FC236}">
                <a16:creationId xmlns:a16="http://schemas.microsoft.com/office/drawing/2014/main" id="{1AE69336-39F6-6A4C-CBFC-344F1C0D7112}"/>
              </a:ext>
            </a:extLst>
          </p:cNvPr>
          <p:cNvSpPr txBox="1"/>
          <p:nvPr/>
        </p:nvSpPr>
        <p:spPr>
          <a:xfrm>
            <a:off x="5816084" y="2296916"/>
            <a:ext cx="1255173" cy="323165"/>
          </a:xfrm>
          <a:prstGeom prst="rect">
            <a:avLst/>
          </a:prstGeom>
          <a:noFill/>
        </p:spPr>
        <p:txBody>
          <a:bodyPr wrap="square">
            <a:spAutoFit/>
          </a:bodyPr>
          <a:lstStyle/>
          <a:p>
            <a:pPr algn="ctr"/>
            <a:r>
              <a:rPr lang="en-US" altLang="ko-KR" sz="1500" dirty="0">
                <a:latin typeface="Times New Roman" panose="02020603050405020304" pitchFamily="18" charset="0"/>
                <a:cs typeface="Times New Roman" panose="02020603050405020304" pitchFamily="18" charset="0"/>
              </a:rPr>
              <a:t>32.9M USD</a:t>
            </a:r>
            <a:endParaRPr lang="ko-KR" altLang="en-US" sz="1500" dirty="0">
              <a:latin typeface="Times New Roman" panose="02020603050405020304" pitchFamily="18" charset="0"/>
              <a:cs typeface="Times New Roman" panose="02020603050405020304" pitchFamily="18" charset="0"/>
            </a:endParaRPr>
          </a:p>
        </p:txBody>
      </p:sp>
      <p:sp>
        <p:nvSpPr>
          <p:cNvPr id="23" name="Oval 27">
            <a:extLst>
              <a:ext uri="{FF2B5EF4-FFF2-40B4-BE49-F238E27FC236}">
                <a16:creationId xmlns:a16="http://schemas.microsoft.com/office/drawing/2014/main" id="{14BA91E9-CE02-2B2A-EF76-0890D0497160}"/>
              </a:ext>
            </a:extLst>
          </p:cNvPr>
          <p:cNvSpPr/>
          <p:nvPr/>
        </p:nvSpPr>
        <p:spPr>
          <a:xfrm>
            <a:off x="9026199" y="1696846"/>
            <a:ext cx="115503" cy="135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그림 27" descr="01.png">
            <a:extLst>
              <a:ext uri="{FF2B5EF4-FFF2-40B4-BE49-F238E27FC236}">
                <a16:creationId xmlns:a16="http://schemas.microsoft.com/office/drawing/2014/main" id="{836A7193-EB8E-A7A7-BEB6-EA1F819CD331}"/>
              </a:ext>
            </a:extLst>
          </p:cNvPr>
          <p:cNvPicPr>
            <a:picLocks noChangeAspect="1"/>
          </p:cNvPicPr>
          <p:nvPr/>
        </p:nvPicPr>
        <p:blipFill rotWithShape="1">
          <a:blip r:embed="rId5" cstate="print"/>
          <a:srcRect r="3722" b="35163"/>
          <a:stretch/>
        </p:blipFill>
        <p:spPr>
          <a:xfrm flipH="1">
            <a:off x="0" y="5400167"/>
            <a:ext cx="1984366" cy="1457833"/>
          </a:xfrm>
          <a:prstGeom prst="rect">
            <a:avLst/>
          </a:prstGeom>
        </p:spPr>
      </p:pic>
      <p:sp>
        <p:nvSpPr>
          <p:cNvPr id="49" name="Title 1">
            <a:extLst>
              <a:ext uri="{FF2B5EF4-FFF2-40B4-BE49-F238E27FC236}">
                <a16:creationId xmlns:a16="http://schemas.microsoft.com/office/drawing/2014/main" id="{0DA21C83-3C81-4154-B34C-E1ECC5AFDB16}"/>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51" name="그림 33" descr="텍스트, 폰트, 그래픽, 로고이(가) 표시된 사진&#10;&#10;자동 생성된 설명">
            <a:extLst>
              <a:ext uri="{FF2B5EF4-FFF2-40B4-BE49-F238E27FC236}">
                <a16:creationId xmlns:a16="http://schemas.microsoft.com/office/drawing/2014/main" id="{4F0D116B-ED72-4179-9972-BA0115838A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4" name="Title 1">
            <a:extLst>
              <a:ext uri="{FF2B5EF4-FFF2-40B4-BE49-F238E27FC236}">
                <a16:creationId xmlns:a16="http://schemas.microsoft.com/office/drawing/2014/main" id="{EA8094EF-3D39-FCC4-CFEE-1756655A8A3C}"/>
              </a:ext>
            </a:extLst>
          </p:cNvPr>
          <p:cNvSpPr txBox="1">
            <a:spLocks/>
          </p:cNvSpPr>
          <p:nvPr/>
        </p:nvSpPr>
        <p:spPr>
          <a:xfrm>
            <a:off x="1210257" y="727215"/>
            <a:ext cx="5130016" cy="73851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b="1" dirty="0">
                <a:solidFill>
                  <a:srgbClr val="394B51"/>
                </a:solidFill>
                <a:latin typeface="Times New Roman" panose="02020603050405020304" pitchFamily="18" charset="0"/>
                <a:cs typeface="Times New Roman" panose="02020603050405020304" pitchFamily="18" charset="0"/>
              </a:rPr>
              <a:t>VI</a:t>
            </a:r>
            <a:r>
              <a:rPr lang="en-US" sz="2800" b="1" dirty="0">
                <a:solidFill>
                  <a:srgbClr val="394B51"/>
                </a:solidFill>
                <a:latin typeface="Times New Roman" panose="02020603050405020304" pitchFamily="18" charset="0"/>
                <a:cs typeface="Times New Roman" panose="02020603050405020304" pitchFamily="18" charset="0"/>
              </a:rPr>
              <a:t>. Financial Plan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690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7F1CE5F-D63D-4B5B-8CD7-C734B1159427}"/>
              </a:ext>
            </a:extLst>
          </p:cNvPr>
          <p:cNvSpPr txBox="1">
            <a:spLocks/>
          </p:cNvSpPr>
          <p:nvPr/>
        </p:nvSpPr>
        <p:spPr>
          <a:xfrm>
            <a:off x="1281243" y="1256058"/>
            <a:ext cx="8446236" cy="6947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CNSL </a:t>
            </a:r>
            <a:r>
              <a:rPr lang="en-US" altLang="ko-KR" b="1" dirty="0">
                <a:latin typeface="Times New Roman" panose="02020603050405020304" pitchFamily="18" charset="0"/>
                <a:cs typeface="Times New Roman" panose="02020603050405020304" pitchFamily="18" charset="0"/>
              </a:rPr>
              <a:t>Raw Materials Market</a:t>
            </a:r>
            <a:endParaRPr lang="en-US" b="1" dirty="0">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C3DA9E2-9A78-7730-059D-D8F25CA931A2}"/>
              </a:ext>
            </a:extLst>
          </p:cNvPr>
          <p:cNvSpPr txBox="1">
            <a:spLocks/>
          </p:cNvSpPr>
          <p:nvPr/>
        </p:nvSpPr>
        <p:spPr>
          <a:xfrm>
            <a:off x="1218998" y="728471"/>
            <a:ext cx="5471948" cy="1222356"/>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b="1" dirty="0">
                <a:solidFill>
                  <a:srgbClr val="394B51"/>
                </a:solidFill>
                <a:latin typeface="Times New Roman" panose="02020603050405020304" pitchFamily="18" charset="0"/>
                <a:cs typeface="Times New Roman" panose="02020603050405020304" pitchFamily="18" charset="0"/>
              </a:rPr>
              <a:t>VII</a:t>
            </a:r>
            <a:r>
              <a:rPr lang="en-US" sz="2800" b="1" dirty="0">
                <a:solidFill>
                  <a:srgbClr val="394B51"/>
                </a:solidFill>
                <a:latin typeface="Times New Roman" panose="02020603050405020304" pitchFamily="18" charset="0"/>
                <a:cs typeface="Times New Roman" panose="02020603050405020304" pitchFamily="18" charset="0"/>
              </a:rPr>
              <a:t>. Risks and Mitigation Strategies</a:t>
            </a:r>
            <a:endParaRPr lang="en-US" altLang="ko-KR" sz="2800" b="1" dirty="0">
              <a:solidFill>
                <a:srgbClr val="394B51"/>
              </a:solidFill>
              <a:latin typeface="Times New Roman" panose="02020603050405020304" pitchFamily="18" charset="0"/>
              <a:cs typeface="Times New Roman" panose="02020603050405020304" pitchFamily="18" charset="0"/>
            </a:endParaRPr>
          </a:p>
          <a:p>
            <a:r>
              <a:rPr lang="en-US" sz="2800" dirty="0">
                <a:solidFill>
                  <a:srgbClr val="394B51"/>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2" name="표 1">
            <a:extLst>
              <a:ext uri="{FF2B5EF4-FFF2-40B4-BE49-F238E27FC236}">
                <a16:creationId xmlns:a16="http://schemas.microsoft.com/office/drawing/2014/main" id="{F96D94C7-8974-0B2D-9447-9202300C3DF3}"/>
              </a:ext>
            </a:extLst>
          </p:cNvPr>
          <p:cNvGraphicFramePr>
            <a:graphicFrameLocks noGrp="1"/>
          </p:cNvGraphicFramePr>
          <p:nvPr/>
        </p:nvGraphicFramePr>
        <p:xfrm>
          <a:off x="1103037" y="2009361"/>
          <a:ext cx="4034686" cy="3659182"/>
        </p:xfrm>
        <a:graphic>
          <a:graphicData uri="http://schemas.openxmlformats.org/drawingml/2006/table">
            <a:tbl>
              <a:tblPr firstRow="1">
                <a:tableStyleId>{7DF18680-E054-41AD-8BC1-D1AEF772440D}</a:tableStyleId>
              </a:tblPr>
              <a:tblGrid>
                <a:gridCol w="454270">
                  <a:extLst>
                    <a:ext uri="{9D8B030D-6E8A-4147-A177-3AD203B41FA5}">
                      <a16:colId xmlns:a16="http://schemas.microsoft.com/office/drawing/2014/main" val="4124148171"/>
                    </a:ext>
                  </a:extLst>
                </a:gridCol>
                <a:gridCol w="632047">
                  <a:extLst>
                    <a:ext uri="{9D8B030D-6E8A-4147-A177-3AD203B41FA5}">
                      <a16:colId xmlns:a16="http://schemas.microsoft.com/office/drawing/2014/main" val="122544013"/>
                    </a:ext>
                  </a:extLst>
                </a:gridCol>
                <a:gridCol w="1032678">
                  <a:extLst>
                    <a:ext uri="{9D8B030D-6E8A-4147-A177-3AD203B41FA5}">
                      <a16:colId xmlns:a16="http://schemas.microsoft.com/office/drawing/2014/main" val="472891570"/>
                    </a:ext>
                  </a:extLst>
                </a:gridCol>
                <a:gridCol w="1915691">
                  <a:extLst>
                    <a:ext uri="{9D8B030D-6E8A-4147-A177-3AD203B41FA5}">
                      <a16:colId xmlns:a16="http://schemas.microsoft.com/office/drawing/2014/main" val="693774169"/>
                    </a:ext>
                  </a:extLst>
                </a:gridCol>
              </a:tblGrid>
              <a:tr h="306382">
                <a:tc>
                  <a:txBody>
                    <a:bodyPr/>
                    <a:lstStyle/>
                    <a:p>
                      <a:pPr latinLnBrk="1"/>
                      <a:r>
                        <a:rPr lang="en-US" altLang="ko-KR" sz="1400" dirty="0">
                          <a:latin typeface="Times New Roman" panose="02020603050405020304" pitchFamily="18" charset="0"/>
                          <a:cs typeface="Times New Roman" panose="02020603050405020304" pitchFamily="18" charset="0"/>
                        </a:rPr>
                        <a:t>No</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ISCC</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Distance</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400" dirty="0">
                          <a:latin typeface="Times New Roman" panose="02020603050405020304" pitchFamily="18" charset="0"/>
                          <a:cs typeface="Times New Roman" panose="02020603050405020304" pitchFamily="18" charset="0"/>
                        </a:rPr>
                        <a:t>Company</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51374"/>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1</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YES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500 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CAT LOI</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500237"/>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2</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NO</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1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HUNG LOC PHAT</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996272"/>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3</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NO</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10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PETRO GOLD</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394684"/>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4</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1" hangingPunct="1">
                        <a:lnSpc>
                          <a:spcPct val="100000"/>
                        </a:lnSpc>
                        <a:spcBef>
                          <a:spcPts val="0"/>
                        </a:spcBef>
                        <a:spcAft>
                          <a:spcPts val="0"/>
                        </a:spcAft>
                        <a:buClrTx/>
                        <a:buSzTx/>
                        <a:buFontTx/>
                        <a:buNone/>
                        <a:tabLst/>
                        <a:defRPr/>
                      </a:pPr>
                      <a:r>
                        <a:rPr lang="en-US" altLang="ko-KR" sz="1100" dirty="0">
                          <a:latin typeface="Times New Roman" panose="02020603050405020304" pitchFamily="18" charset="0"/>
                          <a:cs typeface="Times New Roman" panose="02020603050405020304" pitchFamily="18" charset="0"/>
                        </a:rPr>
                        <a:t>YES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12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TIN NGHIA HUNG</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4370581"/>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5</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NO</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12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HUNG LOC </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455964"/>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6</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NO</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1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PHAM GIA PHAT</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3264475"/>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7</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NO</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50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TAI VINH</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402799"/>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8</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YES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75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THINH DAI</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4159961"/>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9</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YES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85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DONG PHU</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748352"/>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10</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YES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85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NAHNOOM BIOMASS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392340"/>
                  </a:ext>
                </a:extLst>
              </a:tr>
              <a:tr h="294204">
                <a:tc>
                  <a:txBody>
                    <a:bodyPr/>
                    <a:lstStyle/>
                    <a:p>
                      <a:pPr algn="ctr" latinLnBrk="1"/>
                      <a:r>
                        <a:rPr lang="en-US" altLang="ko-KR" sz="1400" dirty="0">
                          <a:latin typeface="Times New Roman" panose="02020603050405020304" pitchFamily="18" charset="0"/>
                          <a:cs typeface="Times New Roman" panose="02020603050405020304" pitchFamily="18" charset="0"/>
                        </a:rPr>
                        <a:t>11</a:t>
                      </a:r>
                      <a:endParaRPr lang="ko-KR" alt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YES</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dirty="0">
                          <a:latin typeface="Times New Roman" panose="02020603050405020304" pitchFamily="18" charset="0"/>
                          <a:cs typeface="Times New Roman" panose="02020603050405020304" pitchFamily="18" charset="0"/>
                        </a:rPr>
                        <a:t>90 KM</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r>
                        <a:rPr lang="en-US" altLang="ko-KR" sz="1100" dirty="0">
                          <a:latin typeface="Times New Roman" panose="02020603050405020304" pitchFamily="18" charset="0"/>
                          <a:cs typeface="Times New Roman" panose="02020603050405020304" pitchFamily="18" charset="0"/>
                        </a:rPr>
                        <a:t>CUONG THINH</a:t>
                      </a:r>
                      <a:endParaRPr lang="ko-KR" altLang="en-US" sz="1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952145"/>
                  </a:ext>
                </a:extLst>
              </a:tr>
            </a:tbl>
          </a:graphicData>
        </a:graphic>
      </p:graphicFrame>
      <p:sp>
        <p:nvSpPr>
          <p:cNvPr id="6" name="Title 1">
            <a:extLst>
              <a:ext uri="{FF2B5EF4-FFF2-40B4-BE49-F238E27FC236}">
                <a16:creationId xmlns:a16="http://schemas.microsoft.com/office/drawing/2014/main" id="{097A7D35-A5E9-741A-6230-596DE8943C06}"/>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9" name="그림 33" descr="텍스트, 폰트, 그래픽, 로고이(가) 표시된 사진&#10;&#10;자동 생성된 설명">
            <a:extLst>
              <a:ext uri="{FF2B5EF4-FFF2-40B4-BE49-F238E27FC236}">
                <a16:creationId xmlns:a16="http://schemas.microsoft.com/office/drawing/2014/main" id="{4E8C9776-2AD9-4B45-918A-06B08C12814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10" name="TextBox 9">
            <a:extLst>
              <a:ext uri="{FF2B5EF4-FFF2-40B4-BE49-F238E27FC236}">
                <a16:creationId xmlns:a16="http://schemas.microsoft.com/office/drawing/2014/main" id="{64F339B2-206C-F14E-9A2C-61D184636DBA}"/>
              </a:ext>
            </a:extLst>
          </p:cNvPr>
          <p:cNvSpPr txBox="1"/>
          <p:nvPr/>
        </p:nvSpPr>
        <p:spPr>
          <a:xfrm>
            <a:off x="5504361" y="1384257"/>
            <a:ext cx="6228230" cy="5078313"/>
          </a:xfrm>
          <a:prstGeom prst="rect">
            <a:avLst/>
          </a:prstGeom>
          <a:noFill/>
        </p:spPr>
        <p:txBody>
          <a:bodyPr wrap="square">
            <a:spAutoFit/>
          </a:bodyPr>
          <a:lstStyle/>
          <a:p>
            <a:endParaRPr lang="vi-VN" altLang="ko-KR" sz="800" dirty="0"/>
          </a:p>
          <a:p>
            <a:pPr algn="just"/>
            <a:r>
              <a:rPr lang="en-US" sz="1400" b="1" dirty="0">
                <a:latin typeface="Times New Roman" panose="02020603050405020304" pitchFamily="18" charset="0"/>
                <a:cs typeface="Times New Roman" panose="02020603050405020304" pitchFamily="18" charset="0"/>
              </a:rPr>
              <a:t>Risks Of CNSL Raw Material Price Changes &amp; How </a:t>
            </a:r>
            <a:r>
              <a:rPr lang="vi-VN" sz="1400" b="1" dirty="0">
                <a:latin typeface="Times New Roman" panose="02020603050405020304" pitchFamily="18" charset="0"/>
                <a:cs typeface="Times New Roman" panose="02020603050405020304" pitchFamily="18" charset="0"/>
              </a:rPr>
              <a:t>To</a:t>
            </a:r>
            <a:r>
              <a:rPr lang="en-US" sz="1400" b="1" dirty="0">
                <a:latin typeface="Times New Roman" panose="02020603050405020304" pitchFamily="18" charset="0"/>
                <a:cs typeface="Times New Roman" panose="02020603050405020304" pitchFamily="18" charset="0"/>
              </a:rPr>
              <a:t> Handles Them</a:t>
            </a:r>
            <a:endParaRPr lang="vi-VN" sz="1400" b="1" dirty="0">
              <a:latin typeface="Times New Roman" panose="02020603050405020304" pitchFamily="18" charset="0"/>
              <a:cs typeface="Times New Roman" panose="02020603050405020304" pitchFamily="18" charset="0"/>
            </a:endParaRPr>
          </a:p>
          <a:p>
            <a:pPr algn="just"/>
            <a:endParaRPr lang="en-US"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Main Risks in the CNSL </a:t>
            </a:r>
            <a:r>
              <a:rPr lang="vi-VN" sz="1400" b="1" dirty="0">
                <a:latin typeface="Times New Roman" panose="02020603050405020304" pitchFamily="18" charset="0"/>
                <a:cs typeface="Times New Roman" panose="02020603050405020304" pitchFamily="18" charset="0"/>
              </a:rPr>
              <a:t>Market: Raw Material Price Fluctuations</a:t>
            </a:r>
            <a:endParaRPr lang="en-US" sz="1400" dirty="0">
              <a:latin typeface="Times New Roman" panose="02020603050405020304" pitchFamily="18" charset="0"/>
              <a:cs typeface="Times New Roman" panose="02020603050405020304" pitchFamily="18" charset="0"/>
            </a:endParaRPr>
          </a:p>
          <a:p>
            <a:pPr algn="just"/>
            <a:r>
              <a:rPr lang="vi-VN"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Changes in global raw material prices can increase production costs.</a:t>
            </a:r>
          </a:p>
          <a:p>
            <a:pPr algn="just"/>
            <a:r>
              <a:rPr lang="vi-VN"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Prices may go up and down unpredictably due to supply and demand imbalances.</a:t>
            </a:r>
          </a:p>
          <a:p>
            <a:pPr algn="just"/>
            <a:endParaRPr lang="vi-VN"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How KOS INC. Manages These Risks</a:t>
            </a:r>
            <a:endParaRPr lang="en-US"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 Predicting Prices &amp; Managing Risks with Data</a:t>
            </a:r>
          </a:p>
          <a:p>
            <a:pPr algn="just"/>
            <a:r>
              <a:rPr lang="en-US" sz="1400" b="1" dirty="0">
                <a:latin typeface="Times New Roman" panose="02020603050405020304" pitchFamily="18" charset="0"/>
                <a:cs typeface="Times New Roman" panose="02020603050405020304" pitchFamily="18" charset="0"/>
              </a:rPr>
              <a:t>- Analyzing past sales data </a:t>
            </a:r>
            <a:r>
              <a:rPr lang="en-US" sz="1400" dirty="0">
                <a:latin typeface="Times New Roman" panose="02020603050405020304" pitchFamily="18" charset="0"/>
                <a:cs typeface="Times New Roman" panose="02020603050405020304" pitchFamily="18" charset="0"/>
              </a:rPr>
              <a:t>to understand price trends.</a:t>
            </a:r>
          </a:p>
          <a:p>
            <a:pPr algn="just"/>
            <a:r>
              <a:rPr lang="en-US" sz="1400" b="1" dirty="0">
                <a:latin typeface="Times New Roman" panose="02020603050405020304" pitchFamily="18" charset="0"/>
                <a:cs typeface="Times New Roman" panose="02020603050405020304" pitchFamily="18" charset="0"/>
              </a:rPr>
              <a:t>- Planning smart purchasing strategies </a:t>
            </a:r>
            <a:r>
              <a:rPr lang="en-US" sz="1400" dirty="0">
                <a:latin typeface="Times New Roman" panose="02020603050405020304" pitchFamily="18" charset="0"/>
                <a:cs typeface="Times New Roman" panose="02020603050405020304" pitchFamily="18" charset="0"/>
              </a:rPr>
              <a:t>to deal with price changes.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Working Closely with Vietnamese Suppliers</a:t>
            </a:r>
          </a:p>
          <a:p>
            <a:pPr algn="just"/>
            <a:r>
              <a:rPr lang="en-US" sz="1400" b="1" dirty="0">
                <a:latin typeface="Times New Roman" panose="02020603050405020304" pitchFamily="18" charset="0"/>
                <a:cs typeface="Times New Roman" panose="02020603050405020304" pitchFamily="18" charset="0"/>
              </a:rPr>
              <a:t>- Signing long-term contracts </a:t>
            </a:r>
            <a:r>
              <a:rPr lang="en-US" sz="1400" dirty="0">
                <a:latin typeface="Times New Roman" panose="02020603050405020304" pitchFamily="18" charset="0"/>
                <a:cs typeface="Times New Roman" panose="02020603050405020304" pitchFamily="18" charset="0"/>
              </a:rPr>
              <a:t>to secure a steady supply of raw materials.</a:t>
            </a:r>
          </a:p>
          <a:p>
            <a:pPr algn="just"/>
            <a:r>
              <a:rPr lang="en-US" sz="1400" dirty="0">
                <a:latin typeface="Times New Roman" panose="02020603050405020304" pitchFamily="18" charset="0"/>
                <a:cs typeface="Times New Roman" panose="02020603050405020304" pitchFamily="18" charset="0"/>
              </a:rPr>
              <a:t>- Strengthening relationships with local suppliers to </a:t>
            </a:r>
            <a:r>
              <a:rPr lang="en-US" sz="1400" b="1" dirty="0">
                <a:latin typeface="Times New Roman" panose="02020603050405020304" pitchFamily="18" charset="0"/>
                <a:cs typeface="Times New Roman" panose="02020603050405020304" pitchFamily="18" charset="0"/>
              </a:rPr>
              <a:t>reduce price fluctuations.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Using Location Advantages to Cut Costs</a:t>
            </a:r>
          </a:p>
          <a:p>
            <a:pPr algn="just"/>
            <a:r>
              <a:rPr lang="en-US" sz="1400" dirty="0">
                <a:latin typeface="Times New Roman" panose="02020603050405020304" pitchFamily="18" charset="0"/>
                <a:cs typeface="Times New Roman" panose="02020603050405020304" pitchFamily="18" charset="0"/>
              </a:rPr>
              <a:t>- Keeping suppliers and factories close to each other to </a:t>
            </a:r>
            <a:r>
              <a:rPr lang="en-US" sz="1400" b="1" dirty="0">
                <a:latin typeface="Times New Roman" panose="02020603050405020304" pitchFamily="18" charset="0"/>
                <a:cs typeface="Times New Roman" panose="02020603050405020304" pitchFamily="18" charset="0"/>
              </a:rPr>
              <a:t>reduce transport time.</a:t>
            </a:r>
          </a:p>
          <a:p>
            <a:pPr algn="just"/>
            <a:r>
              <a:rPr lang="en-US" sz="1400" b="1" dirty="0">
                <a:latin typeface="Times New Roman" panose="02020603050405020304" pitchFamily="18" charset="0"/>
                <a:cs typeface="Times New Roman" panose="02020603050405020304" pitchFamily="18" charset="0"/>
              </a:rPr>
              <a:t>- Lowering transportation and storage costs </a:t>
            </a:r>
            <a:r>
              <a:rPr lang="en-US" sz="1400" dirty="0">
                <a:latin typeface="Times New Roman" panose="02020603050405020304" pitchFamily="18" charset="0"/>
                <a:cs typeface="Times New Roman" panose="02020603050405020304" pitchFamily="18" charset="0"/>
              </a:rPr>
              <a:t>to stay competitive.</a:t>
            </a:r>
          </a:p>
          <a:p>
            <a:pPr algn="just"/>
            <a:endParaRPr lang="en-US" sz="1400"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Improving Supply Strategies Continuously</a:t>
            </a:r>
          </a:p>
          <a:p>
            <a:pPr algn="just"/>
            <a:r>
              <a:rPr lang="en-US" sz="1400" dirty="0">
                <a:latin typeface="Times New Roman" panose="02020603050405020304" pitchFamily="18" charset="0"/>
                <a:cs typeface="Times New Roman" panose="02020603050405020304" pitchFamily="18" charset="0"/>
              </a:rPr>
              <a:t>- Finding backup suppliers to </a:t>
            </a:r>
            <a:r>
              <a:rPr lang="en-US" sz="1400" b="1" dirty="0">
                <a:latin typeface="Times New Roman" panose="02020603050405020304" pitchFamily="18" charset="0"/>
                <a:cs typeface="Times New Roman" panose="02020603050405020304" pitchFamily="18" charset="0"/>
              </a:rPr>
              <a:t>prepare for unexpected shortages</a:t>
            </a:r>
            <a:r>
              <a:rPr lang="en-US" sz="1400" dirty="0">
                <a:latin typeface="Times New Roman" panose="02020603050405020304" pitchFamily="18" charset="0"/>
                <a:cs typeface="Times New Roman" panose="02020603050405020304" pitchFamily="18" charset="0"/>
              </a:rPr>
              <a:t>.</a:t>
            </a:r>
          </a:p>
          <a:p>
            <a:pPr algn="just"/>
            <a:r>
              <a:rPr lang="en-US" sz="1400" b="1" dirty="0">
                <a:latin typeface="Times New Roman" panose="02020603050405020304" pitchFamily="18" charset="0"/>
                <a:cs typeface="Times New Roman" panose="02020603050405020304" pitchFamily="18" charset="0"/>
              </a:rPr>
              <a:t>- Optimizing production and cutting costs </a:t>
            </a:r>
            <a:r>
              <a:rPr lang="en-US" sz="1400" dirty="0">
                <a:latin typeface="Times New Roman" panose="02020603050405020304" pitchFamily="18" charset="0"/>
                <a:cs typeface="Times New Roman" panose="02020603050405020304" pitchFamily="18" charset="0"/>
              </a:rPr>
              <a:t>to handle market changes.</a:t>
            </a:r>
          </a:p>
          <a:p>
            <a:endParaRPr lang="ko-KR" altLang="en-US" sz="800" dirty="0"/>
          </a:p>
        </p:txBody>
      </p:sp>
    </p:spTree>
    <p:extLst>
      <p:ext uri="{BB962C8B-B14F-4D97-AF65-F5344CB8AC3E}">
        <p14:creationId xmlns:p14="http://schemas.microsoft.com/office/powerpoint/2010/main" val="4127249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4FDC894-C1B2-4759-84B3-6305EDD8062A}"/>
              </a:ext>
            </a:extLst>
          </p:cNvPr>
          <p:cNvSpPr>
            <a:spLocks noGrp="1"/>
          </p:cNvSpPr>
          <p:nvPr>
            <p:ph idx="1"/>
          </p:nvPr>
        </p:nvSpPr>
        <p:spPr>
          <a:xfrm>
            <a:off x="1189184" y="1259584"/>
            <a:ext cx="4743290" cy="1086737"/>
          </a:xfrm>
        </p:spPr>
        <p:txBody>
          <a:bodyPr/>
          <a:lstStyle/>
          <a:p>
            <a:r>
              <a:rPr lang="en-US" altLang="ko-KR" b="1" dirty="0">
                <a:latin typeface="Times New Roman" panose="02020603050405020304" pitchFamily="18" charset="0"/>
                <a:cs typeface="Times New Roman" panose="02020603050405020304" pitchFamily="18" charset="0"/>
              </a:rPr>
              <a:t>History and Future Timeline</a:t>
            </a:r>
          </a:p>
        </p:txBody>
      </p:sp>
      <p:sp>
        <p:nvSpPr>
          <p:cNvPr id="8" name="자유형 1">
            <a:extLst>
              <a:ext uri="{FF2B5EF4-FFF2-40B4-BE49-F238E27FC236}">
                <a16:creationId xmlns:a16="http://schemas.microsoft.com/office/drawing/2014/main" id="{0646404C-935C-4512-A39E-BAF124540526}"/>
              </a:ext>
            </a:extLst>
          </p:cNvPr>
          <p:cNvSpPr/>
          <p:nvPr/>
        </p:nvSpPr>
        <p:spPr>
          <a:xfrm>
            <a:off x="2830106" y="1161542"/>
            <a:ext cx="8127461" cy="4238625"/>
          </a:xfrm>
          <a:custGeom>
            <a:avLst/>
            <a:gdLst>
              <a:gd name="connsiteX0" fmla="*/ 0 w 6210300"/>
              <a:gd name="connsiteY0" fmla="*/ 4116387 h 4116387"/>
              <a:gd name="connsiteX1" fmla="*/ 581025 w 6210300"/>
              <a:gd name="connsiteY1" fmla="*/ 3640137 h 4116387"/>
              <a:gd name="connsiteX2" fmla="*/ 1628775 w 6210300"/>
              <a:gd name="connsiteY2" fmla="*/ 3649662 h 4116387"/>
              <a:gd name="connsiteX3" fmla="*/ 1962150 w 6210300"/>
              <a:gd name="connsiteY3" fmla="*/ 2992437 h 4116387"/>
              <a:gd name="connsiteX4" fmla="*/ 2381250 w 6210300"/>
              <a:gd name="connsiteY4" fmla="*/ 2887662 h 4116387"/>
              <a:gd name="connsiteX5" fmla="*/ 2324100 w 6210300"/>
              <a:gd name="connsiteY5" fmla="*/ 2535237 h 4116387"/>
              <a:gd name="connsiteX6" fmla="*/ 2914650 w 6210300"/>
              <a:gd name="connsiteY6" fmla="*/ 1154112 h 4116387"/>
              <a:gd name="connsiteX7" fmla="*/ 4362450 w 6210300"/>
              <a:gd name="connsiteY7" fmla="*/ 1554162 h 4116387"/>
              <a:gd name="connsiteX8" fmla="*/ 5057775 w 6210300"/>
              <a:gd name="connsiteY8" fmla="*/ 239712 h 4116387"/>
              <a:gd name="connsiteX9" fmla="*/ 6067425 w 6210300"/>
              <a:gd name="connsiteY9" fmla="*/ 115887 h 4116387"/>
              <a:gd name="connsiteX10" fmla="*/ 6210300 w 6210300"/>
              <a:gd name="connsiteY10" fmla="*/ 96837 h 4116387"/>
              <a:gd name="connsiteX0" fmla="*/ 173038 w 6383338"/>
              <a:gd name="connsiteY0" fmla="*/ 4116387 h 4291012"/>
              <a:gd name="connsiteX1" fmla="*/ 96838 w 6383338"/>
              <a:gd name="connsiteY1" fmla="*/ 4211637 h 4291012"/>
              <a:gd name="connsiteX2" fmla="*/ 754063 w 6383338"/>
              <a:gd name="connsiteY2" fmla="*/ 3640137 h 4291012"/>
              <a:gd name="connsiteX3" fmla="*/ 1801813 w 6383338"/>
              <a:gd name="connsiteY3" fmla="*/ 3649662 h 4291012"/>
              <a:gd name="connsiteX4" fmla="*/ 2135188 w 6383338"/>
              <a:gd name="connsiteY4" fmla="*/ 2992437 h 4291012"/>
              <a:gd name="connsiteX5" fmla="*/ 2554288 w 6383338"/>
              <a:gd name="connsiteY5" fmla="*/ 2887662 h 4291012"/>
              <a:gd name="connsiteX6" fmla="*/ 2497138 w 6383338"/>
              <a:gd name="connsiteY6" fmla="*/ 2535237 h 4291012"/>
              <a:gd name="connsiteX7" fmla="*/ 3087688 w 6383338"/>
              <a:gd name="connsiteY7" fmla="*/ 1154112 h 4291012"/>
              <a:gd name="connsiteX8" fmla="*/ 4535488 w 6383338"/>
              <a:gd name="connsiteY8" fmla="*/ 1554162 h 4291012"/>
              <a:gd name="connsiteX9" fmla="*/ 5230813 w 6383338"/>
              <a:gd name="connsiteY9" fmla="*/ 239712 h 4291012"/>
              <a:gd name="connsiteX10" fmla="*/ 6240463 w 6383338"/>
              <a:gd name="connsiteY10" fmla="*/ 115887 h 4291012"/>
              <a:gd name="connsiteX11" fmla="*/ 6383338 w 6383338"/>
              <a:gd name="connsiteY11" fmla="*/ 96837 h 4291012"/>
              <a:gd name="connsiteX0" fmla="*/ 354013 w 6564313"/>
              <a:gd name="connsiteY0" fmla="*/ 4116387 h 4116387"/>
              <a:gd name="connsiteX1" fmla="*/ 96838 w 6564313"/>
              <a:gd name="connsiteY1" fmla="*/ 3706812 h 4116387"/>
              <a:gd name="connsiteX2" fmla="*/ 935038 w 6564313"/>
              <a:gd name="connsiteY2" fmla="*/ 3640137 h 4116387"/>
              <a:gd name="connsiteX3" fmla="*/ 1982788 w 6564313"/>
              <a:gd name="connsiteY3" fmla="*/ 3649662 h 4116387"/>
              <a:gd name="connsiteX4" fmla="*/ 2316163 w 6564313"/>
              <a:gd name="connsiteY4" fmla="*/ 2992437 h 4116387"/>
              <a:gd name="connsiteX5" fmla="*/ 2735263 w 6564313"/>
              <a:gd name="connsiteY5" fmla="*/ 2887662 h 4116387"/>
              <a:gd name="connsiteX6" fmla="*/ 2678113 w 6564313"/>
              <a:gd name="connsiteY6" fmla="*/ 2535237 h 4116387"/>
              <a:gd name="connsiteX7" fmla="*/ 3268663 w 6564313"/>
              <a:gd name="connsiteY7" fmla="*/ 1154112 h 4116387"/>
              <a:gd name="connsiteX8" fmla="*/ 4716463 w 6564313"/>
              <a:gd name="connsiteY8" fmla="*/ 1554162 h 4116387"/>
              <a:gd name="connsiteX9" fmla="*/ 5411788 w 6564313"/>
              <a:gd name="connsiteY9" fmla="*/ 239712 h 4116387"/>
              <a:gd name="connsiteX10" fmla="*/ 6421438 w 6564313"/>
              <a:gd name="connsiteY10" fmla="*/ 115887 h 4116387"/>
              <a:gd name="connsiteX11" fmla="*/ 6564313 w 6564313"/>
              <a:gd name="connsiteY11" fmla="*/ 96837 h 4116387"/>
              <a:gd name="connsiteX0" fmla="*/ 0 w 6991350"/>
              <a:gd name="connsiteY0" fmla="*/ 4173537 h 4173537"/>
              <a:gd name="connsiteX1" fmla="*/ 523875 w 6991350"/>
              <a:gd name="connsiteY1" fmla="*/ 3706812 h 4173537"/>
              <a:gd name="connsiteX2" fmla="*/ 1362075 w 6991350"/>
              <a:gd name="connsiteY2" fmla="*/ 364013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6712"/>
              <a:gd name="connsiteX1" fmla="*/ 866775 w 6991350"/>
              <a:gd name="connsiteY1" fmla="*/ 4087812 h 4176712"/>
              <a:gd name="connsiteX2" fmla="*/ 1362075 w 6991350"/>
              <a:gd name="connsiteY2" fmla="*/ 3640137 h 4176712"/>
              <a:gd name="connsiteX3" fmla="*/ 2409825 w 6991350"/>
              <a:gd name="connsiteY3" fmla="*/ 3649662 h 4176712"/>
              <a:gd name="connsiteX4" fmla="*/ 2743200 w 6991350"/>
              <a:gd name="connsiteY4" fmla="*/ 2992437 h 4176712"/>
              <a:gd name="connsiteX5" fmla="*/ 3162300 w 6991350"/>
              <a:gd name="connsiteY5" fmla="*/ 2887662 h 4176712"/>
              <a:gd name="connsiteX6" fmla="*/ 3105150 w 6991350"/>
              <a:gd name="connsiteY6" fmla="*/ 2535237 h 4176712"/>
              <a:gd name="connsiteX7" fmla="*/ 3695700 w 6991350"/>
              <a:gd name="connsiteY7" fmla="*/ 1154112 h 4176712"/>
              <a:gd name="connsiteX8" fmla="*/ 5143500 w 6991350"/>
              <a:gd name="connsiteY8" fmla="*/ 1554162 h 4176712"/>
              <a:gd name="connsiteX9" fmla="*/ 5838825 w 6991350"/>
              <a:gd name="connsiteY9" fmla="*/ 239712 h 4176712"/>
              <a:gd name="connsiteX10" fmla="*/ 6848475 w 6991350"/>
              <a:gd name="connsiteY10" fmla="*/ 115887 h 4176712"/>
              <a:gd name="connsiteX11" fmla="*/ 6991350 w 6991350"/>
              <a:gd name="connsiteY11" fmla="*/ 96837 h 4176712"/>
              <a:gd name="connsiteX0" fmla="*/ 0 w 6991350"/>
              <a:gd name="connsiteY0" fmla="*/ 4173537 h 4173537"/>
              <a:gd name="connsiteX1" fmla="*/ 866775 w 6991350"/>
              <a:gd name="connsiteY1" fmla="*/ 4087812 h 4173537"/>
              <a:gd name="connsiteX2" fmla="*/ 1362075 w 6991350"/>
              <a:gd name="connsiteY2" fmla="*/ 364013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95762"/>
              <a:gd name="connsiteX1" fmla="*/ 857250 w 6991350"/>
              <a:gd name="connsiteY1" fmla="*/ 4164012 h 4195762"/>
              <a:gd name="connsiteX2" fmla="*/ 1362075 w 6991350"/>
              <a:gd name="connsiteY2" fmla="*/ 3640137 h 4195762"/>
              <a:gd name="connsiteX3" fmla="*/ 2409825 w 6991350"/>
              <a:gd name="connsiteY3" fmla="*/ 3649662 h 4195762"/>
              <a:gd name="connsiteX4" fmla="*/ 2743200 w 6991350"/>
              <a:gd name="connsiteY4" fmla="*/ 2992437 h 4195762"/>
              <a:gd name="connsiteX5" fmla="*/ 3162300 w 6991350"/>
              <a:gd name="connsiteY5" fmla="*/ 2887662 h 4195762"/>
              <a:gd name="connsiteX6" fmla="*/ 3105150 w 6991350"/>
              <a:gd name="connsiteY6" fmla="*/ 2535237 h 4195762"/>
              <a:gd name="connsiteX7" fmla="*/ 3695700 w 6991350"/>
              <a:gd name="connsiteY7" fmla="*/ 1154112 h 4195762"/>
              <a:gd name="connsiteX8" fmla="*/ 5143500 w 6991350"/>
              <a:gd name="connsiteY8" fmla="*/ 1554162 h 4195762"/>
              <a:gd name="connsiteX9" fmla="*/ 5838825 w 6991350"/>
              <a:gd name="connsiteY9" fmla="*/ 239712 h 4195762"/>
              <a:gd name="connsiteX10" fmla="*/ 6848475 w 6991350"/>
              <a:gd name="connsiteY10" fmla="*/ 115887 h 4195762"/>
              <a:gd name="connsiteX11" fmla="*/ 6991350 w 6991350"/>
              <a:gd name="connsiteY11" fmla="*/ 96837 h 4195762"/>
              <a:gd name="connsiteX0" fmla="*/ 0 w 6991350"/>
              <a:gd name="connsiteY0" fmla="*/ 4173537 h 4173537"/>
              <a:gd name="connsiteX1" fmla="*/ 857250 w 6991350"/>
              <a:gd name="connsiteY1" fmla="*/ 4164012 h 4173537"/>
              <a:gd name="connsiteX2" fmla="*/ 1362075 w 6991350"/>
              <a:gd name="connsiteY2" fmla="*/ 364013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86237"/>
              <a:gd name="connsiteX1" fmla="*/ 838200 w 6991350"/>
              <a:gd name="connsiteY1" fmla="*/ 4183062 h 4186237"/>
              <a:gd name="connsiteX2" fmla="*/ 1362075 w 6991350"/>
              <a:gd name="connsiteY2" fmla="*/ 3640137 h 4186237"/>
              <a:gd name="connsiteX3" fmla="*/ 2409825 w 6991350"/>
              <a:gd name="connsiteY3" fmla="*/ 3649662 h 4186237"/>
              <a:gd name="connsiteX4" fmla="*/ 2743200 w 6991350"/>
              <a:gd name="connsiteY4" fmla="*/ 2992437 h 4186237"/>
              <a:gd name="connsiteX5" fmla="*/ 3162300 w 6991350"/>
              <a:gd name="connsiteY5" fmla="*/ 2887662 h 4186237"/>
              <a:gd name="connsiteX6" fmla="*/ 3105150 w 6991350"/>
              <a:gd name="connsiteY6" fmla="*/ 2535237 h 4186237"/>
              <a:gd name="connsiteX7" fmla="*/ 3695700 w 6991350"/>
              <a:gd name="connsiteY7" fmla="*/ 1154112 h 4186237"/>
              <a:gd name="connsiteX8" fmla="*/ 5143500 w 6991350"/>
              <a:gd name="connsiteY8" fmla="*/ 1554162 h 4186237"/>
              <a:gd name="connsiteX9" fmla="*/ 5838825 w 6991350"/>
              <a:gd name="connsiteY9" fmla="*/ 239712 h 4186237"/>
              <a:gd name="connsiteX10" fmla="*/ 6848475 w 6991350"/>
              <a:gd name="connsiteY10" fmla="*/ 115887 h 4186237"/>
              <a:gd name="connsiteX11" fmla="*/ 6991350 w 6991350"/>
              <a:gd name="connsiteY11" fmla="*/ 96837 h 4186237"/>
              <a:gd name="connsiteX0" fmla="*/ 0 w 6991350"/>
              <a:gd name="connsiteY0" fmla="*/ 4173537 h 4173537"/>
              <a:gd name="connsiteX1" fmla="*/ 838200 w 6991350"/>
              <a:gd name="connsiteY1" fmla="*/ 4164012 h 4173537"/>
              <a:gd name="connsiteX2" fmla="*/ 1362075 w 6991350"/>
              <a:gd name="connsiteY2" fmla="*/ 364013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362075 w 6991350"/>
              <a:gd name="connsiteY2" fmla="*/ 364013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362075 w 6991350"/>
              <a:gd name="connsiteY2" fmla="*/ 364013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2409825 w 6991350"/>
              <a:gd name="connsiteY3" fmla="*/ 364966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743200 w 6991350"/>
              <a:gd name="connsiteY4" fmla="*/ 2992437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3162300 w 6991350"/>
              <a:gd name="connsiteY5" fmla="*/ 2887662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695700 w 6991350"/>
              <a:gd name="connsiteY7" fmla="*/ 11541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924300 w 6991350"/>
              <a:gd name="connsiteY7" fmla="*/ 134461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173537 h 4173537"/>
              <a:gd name="connsiteX1" fmla="*/ 838200 w 6991350"/>
              <a:gd name="connsiteY1" fmla="*/ 4164012 h 4173537"/>
              <a:gd name="connsiteX2" fmla="*/ 1219200 w 6991350"/>
              <a:gd name="connsiteY2" fmla="*/ 3697287 h 4173537"/>
              <a:gd name="connsiteX3" fmla="*/ 1914525 w 6991350"/>
              <a:gd name="connsiteY3" fmla="*/ 3478212 h 4173537"/>
              <a:gd name="connsiteX4" fmla="*/ 2371725 w 6991350"/>
              <a:gd name="connsiteY4" fmla="*/ 2963862 h 4173537"/>
              <a:gd name="connsiteX5" fmla="*/ 2676525 w 6991350"/>
              <a:gd name="connsiteY5" fmla="*/ 2897187 h 4173537"/>
              <a:gd name="connsiteX6" fmla="*/ 3105150 w 6991350"/>
              <a:gd name="connsiteY6" fmla="*/ 2535237 h 4173537"/>
              <a:gd name="connsiteX7" fmla="*/ 3790950 w 6991350"/>
              <a:gd name="connsiteY7" fmla="*/ 1439862 h 4173537"/>
              <a:gd name="connsiteX8" fmla="*/ 5143500 w 6991350"/>
              <a:gd name="connsiteY8" fmla="*/ 1554162 h 4173537"/>
              <a:gd name="connsiteX9" fmla="*/ 5838825 w 6991350"/>
              <a:gd name="connsiteY9" fmla="*/ 239712 h 4173537"/>
              <a:gd name="connsiteX10" fmla="*/ 6848475 w 6991350"/>
              <a:gd name="connsiteY10" fmla="*/ 115887 h 4173537"/>
              <a:gd name="connsiteX11" fmla="*/ 6991350 w 6991350"/>
              <a:gd name="connsiteY11" fmla="*/ 96837 h 4173537"/>
              <a:gd name="connsiteX0" fmla="*/ 0 w 6991350"/>
              <a:gd name="connsiteY0" fmla="*/ 4076700 h 4076700"/>
              <a:gd name="connsiteX1" fmla="*/ 838200 w 6991350"/>
              <a:gd name="connsiteY1" fmla="*/ 4067175 h 4076700"/>
              <a:gd name="connsiteX2" fmla="*/ 1219200 w 6991350"/>
              <a:gd name="connsiteY2" fmla="*/ 3600450 h 4076700"/>
              <a:gd name="connsiteX3" fmla="*/ 1914525 w 6991350"/>
              <a:gd name="connsiteY3" fmla="*/ 3381375 h 4076700"/>
              <a:gd name="connsiteX4" fmla="*/ 2371725 w 6991350"/>
              <a:gd name="connsiteY4" fmla="*/ 2867025 h 4076700"/>
              <a:gd name="connsiteX5" fmla="*/ 2676525 w 6991350"/>
              <a:gd name="connsiteY5" fmla="*/ 2800350 h 4076700"/>
              <a:gd name="connsiteX6" fmla="*/ 3105150 w 6991350"/>
              <a:gd name="connsiteY6" fmla="*/ 2438400 h 4076700"/>
              <a:gd name="connsiteX7" fmla="*/ 3790950 w 6991350"/>
              <a:gd name="connsiteY7" fmla="*/ 1343025 h 4076700"/>
              <a:gd name="connsiteX8" fmla="*/ 5143500 w 6991350"/>
              <a:gd name="connsiteY8" fmla="*/ 1457325 h 4076700"/>
              <a:gd name="connsiteX9" fmla="*/ 5838825 w 6991350"/>
              <a:gd name="connsiteY9" fmla="*/ 142875 h 4076700"/>
              <a:gd name="connsiteX10" fmla="*/ 6848475 w 6991350"/>
              <a:gd name="connsiteY10" fmla="*/ 19050 h 4076700"/>
              <a:gd name="connsiteX11" fmla="*/ 6991350 w 6991350"/>
              <a:gd name="connsiteY11" fmla="*/ 0 h 4076700"/>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504950 h 4238625"/>
              <a:gd name="connsiteX8" fmla="*/ 5143500 w 7067550"/>
              <a:gd name="connsiteY8" fmla="*/ 1619250 h 4238625"/>
              <a:gd name="connsiteX9" fmla="*/ 5838825 w 7067550"/>
              <a:gd name="connsiteY9" fmla="*/ 304800 h 4238625"/>
              <a:gd name="connsiteX10" fmla="*/ 6848475 w 7067550"/>
              <a:gd name="connsiteY10" fmla="*/ 1809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504950 h 4238625"/>
              <a:gd name="connsiteX8" fmla="*/ 5143500 w 7067550"/>
              <a:gd name="connsiteY8" fmla="*/ 1619250 h 4238625"/>
              <a:gd name="connsiteX9" fmla="*/ 5819775 w 7067550"/>
              <a:gd name="connsiteY9" fmla="*/ 542925 h 4238625"/>
              <a:gd name="connsiteX10" fmla="*/ 6848475 w 7067550"/>
              <a:gd name="connsiteY10" fmla="*/ 1809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504950 h 4238625"/>
              <a:gd name="connsiteX8" fmla="*/ 5143500 w 7067550"/>
              <a:gd name="connsiteY8" fmla="*/ 1619250 h 4238625"/>
              <a:gd name="connsiteX9" fmla="*/ 5819775 w 7067550"/>
              <a:gd name="connsiteY9" fmla="*/ 5429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504950 h 4238625"/>
              <a:gd name="connsiteX8" fmla="*/ 5143500 w 7067550"/>
              <a:gd name="connsiteY8" fmla="*/ 16192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85925 h 4238625"/>
              <a:gd name="connsiteX8" fmla="*/ 5143500 w 7067550"/>
              <a:gd name="connsiteY8" fmla="*/ 16192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85925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238625"/>
              <a:gd name="connsiteX1" fmla="*/ 838200 w 7067550"/>
              <a:gd name="connsiteY1" fmla="*/ 4229100 h 4238625"/>
              <a:gd name="connsiteX2" fmla="*/ 1219200 w 7067550"/>
              <a:gd name="connsiteY2" fmla="*/ 3762375 h 4238625"/>
              <a:gd name="connsiteX3" fmla="*/ 1914525 w 7067550"/>
              <a:gd name="connsiteY3" fmla="*/ 3543300 h 4238625"/>
              <a:gd name="connsiteX4" fmla="*/ 2371725 w 7067550"/>
              <a:gd name="connsiteY4" fmla="*/ 3028950 h 4238625"/>
              <a:gd name="connsiteX5" fmla="*/ 2676525 w 7067550"/>
              <a:gd name="connsiteY5" fmla="*/ 2962275 h 4238625"/>
              <a:gd name="connsiteX6" fmla="*/ 3105150 w 7067550"/>
              <a:gd name="connsiteY6" fmla="*/ 2600325 h 4238625"/>
              <a:gd name="connsiteX7" fmla="*/ 3790950 w 7067550"/>
              <a:gd name="connsiteY7" fmla="*/ 1600200 h 4238625"/>
              <a:gd name="connsiteX8" fmla="*/ 5133975 w 7067550"/>
              <a:gd name="connsiteY8" fmla="*/ 1390650 h 4238625"/>
              <a:gd name="connsiteX9" fmla="*/ 5819775 w 7067550"/>
              <a:gd name="connsiteY9" fmla="*/ 504825 h 4238625"/>
              <a:gd name="connsiteX10" fmla="*/ 6838950 w 7067550"/>
              <a:gd name="connsiteY10" fmla="*/ 371475 h 4238625"/>
              <a:gd name="connsiteX11" fmla="*/ 7067550 w 7067550"/>
              <a:gd name="connsiteY11" fmla="*/ 0 h 4238625"/>
              <a:gd name="connsiteX0" fmla="*/ 0 w 7067550"/>
              <a:gd name="connsiteY0" fmla="*/ 4238625 h 4309004"/>
              <a:gd name="connsiteX1" fmla="*/ 419101 w 7067550"/>
              <a:gd name="connsiteY1" fmla="*/ 4184650 h 4309004"/>
              <a:gd name="connsiteX2" fmla="*/ 838200 w 7067550"/>
              <a:gd name="connsiteY2" fmla="*/ 4229100 h 4309004"/>
              <a:gd name="connsiteX3" fmla="*/ 1219200 w 7067550"/>
              <a:gd name="connsiteY3" fmla="*/ 3762375 h 4309004"/>
              <a:gd name="connsiteX4" fmla="*/ 1914525 w 7067550"/>
              <a:gd name="connsiteY4" fmla="*/ 3543300 h 4309004"/>
              <a:gd name="connsiteX5" fmla="*/ 2371725 w 7067550"/>
              <a:gd name="connsiteY5" fmla="*/ 3028950 h 4309004"/>
              <a:gd name="connsiteX6" fmla="*/ 2676525 w 7067550"/>
              <a:gd name="connsiteY6" fmla="*/ 2962275 h 4309004"/>
              <a:gd name="connsiteX7" fmla="*/ 3105150 w 7067550"/>
              <a:gd name="connsiteY7" fmla="*/ 2600325 h 4309004"/>
              <a:gd name="connsiteX8" fmla="*/ 3790950 w 7067550"/>
              <a:gd name="connsiteY8" fmla="*/ 1600200 h 4309004"/>
              <a:gd name="connsiteX9" fmla="*/ 5133975 w 7067550"/>
              <a:gd name="connsiteY9" fmla="*/ 1390650 h 4309004"/>
              <a:gd name="connsiteX10" fmla="*/ 5819775 w 7067550"/>
              <a:gd name="connsiteY10" fmla="*/ 504825 h 4309004"/>
              <a:gd name="connsiteX11" fmla="*/ 6838950 w 7067550"/>
              <a:gd name="connsiteY11" fmla="*/ 371475 h 4309004"/>
              <a:gd name="connsiteX12" fmla="*/ 7067550 w 7067550"/>
              <a:gd name="connsiteY12" fmla="*/ 0 h 4309004"/>
              <a:gd name="connsiteX0" fmla="*/ 0 w 7067550"/>
              <a:gd name="connsiteY0" fmla="*/ 4238625 h 4309004"/>
              <a:gd name="connsiteX1" fmla="*/ 419101 w 7067550"/>
              <a:gd name="connsiteY1" fmla="*/ 4184650 h 4309004"/>
              <a:gd name="connsiteX2" fmla="*/ 838200 w 7067550"/>
              <a:gd name="connsiteY2" fmla="*/ 4229100 h 4309004"/>
              <a:gd name="connsiteX3" fmla="*/ 1219200 w 7067550"/>
              <a:gd name="connsiteY3" fmla="*/ 3762375 h 4309004"/>
              <a:gd name="connsiteX4" fmla="*/ 1914525 w 7067550"/>
              <a:gd name="connsiteY4" fmla="*/ 3543300 h 4309004"/>
              <a:gd name="connsiteX5" fmla="*/ 2371725 w 7067550"/>
              <a:gd name="connsiteY5" fmla="*/ 3028950 h 4309004"/>
              <a:gd name="connsiteX6" fmla="*/ 2676525 w 7067550"/>
              <a:gd name="connsiteY6" fmla="*/ 2962275 h 4309004"/>
              <a:gd name="connsiteX7" fmla="*/ 3105150 w 7067550"/>
              <a:gd name="connsiteY7" fmla="*/ 2600325 h 4309004"/>
              <a:gd name="connsiteX8" fmla="*/ 3790950 w 7067550"/>
              <a:gd name="connsiteY8" fmla="*/ 1600200 h 4309004"/>
              <a:gd name="connsiteX9" fmla="*/ 5133975 w 7067550"/>
              <a:gd name="connsiteY9" fmla="*/ 1390650 h 4309004"/>
              <a:gd name="connsiteX10" fmla="*/ 5819775 w 7067550"/>
              <a:gd name="connsiteY10" fmla="*/ 504825 h 4309004"/>
              <a:gd name="connsiteX11" fmla="*/ 6838950 w 7067550"/>
              <a:gd name="connsiteY11" fmla="*/ 371475 h 4309004"/>
              <a:gd name="connsiteX12" fmla="*/ 7067550 w 7067550"/>
              <a:gd name="connsiteY12" fmla="*/ 0 h 4309004"/>
              <a:gd name="connsiteX0" fmla="*/ 0 w 7067550"/>
              <a:gd name="connsiteY0" fmla="*/ 4238625 h 4238625"/>
              <a:gd name="connsiteX1" fmla="*/ 419101 w 7067550"/>
              <a:gd name="connsiteY1" fmla="*/ 4184650 h 4238625"/>
              <a:gd name="connsiteX2" fmla="*/ 838200 w 7067550"/>
              <a:gd name="connsiteY2" fmla="*/ 4229100 h 4238625"/>
              <a:gd name="connsiteX3" fmla="*/ 1219200 w 7067550"/>
              <a:gd name="connsiteY3" fmla="*/ 3762375 h 4238625"/>
              <a:gd name="connsiteX4" fmla="*/ 1914525 w 7067550"/>
              <a:gd name="connsiteY4" fmla="*/ 3543300 h 4238625"/>
              <a:gd name="connsiteX5" fmla="*/ 2371725 w 7067550"/>
              <a:gd name="connsiteY5" fmla="*/ 3028950 h 4238625"/>
              <a:gd name="connsiteX6" fmla="*/ 2676525 w 7067550"/>
              <a:gd name="connsiteY6" fmla="*/ 2962275 h 4238625"/>
              <a:gd name="connsiteX7" fmla="*/ 3105150 w 7067550"/>
              <a:gd name="connsiteY7" fmla="*/ 2600325 h 4238625"/>
              <a:gd name="connsiteX8" fmla="*/ 3790950 w 7067550"/>
              <a:gd name="connsiteY8" fmla="*/ 1600200 h 4238625"/>
              <a:gd name="connsiteX9" fmla="*/ 5133975 w 7067550"/>
              <a:gd name="connsiteY9" fmla="*/ 1390650 h 4238625"/>
              <a:gd name="connsiteX10" fmla="*/ 5819775 w 7067550"/>
              <a:gd name="connsiteY10" fmla="*/ 504825 h 4238625"/>
              <a:gd name="connsiteX11" fmla="*/ 6838950 w 7067550"/>
              <a:gd name="connsiteY11" fmla="*/ 371475 h 4238625"/>
              <a:gd name="connsiteX12" fmla="*/ 7067550 w 7067550"/>
              <a:gd name="connsiteY12" fmla="*/ 0 h 4238625"/>
              <a:gd name="connsiteX0" fmla="*/ 0 w 7067550"/>
              <a:gd name="connsiteY0" fmla="*/ 4238625 h 4238625"/>
              <a:gd name="connsiteX1" fmla="*/ 419101 w 7067550"/>
              <a:gd name="connsiteY1" fmla="*/ 4184650 h 4238625"/>
              <a:gd name="connsiteX2" fmla="*/ 838200 w 7067550"/>
              <a:gd name="connsiteY2" fmla="*/ 4229100 h 4238625"/>
              <a:gd name="connsiteX3" fmla="*/ 1219200 w 7067550"/>
              <a:gd name="connsiteY3" fmla="*/ 3762375 h 4238625"/>
              <a:gd name="connsiteX4" fmla="*/ 1914525 w 7067550"/>
              <a:gd name="connsiteY4" fmla="*/ 3543300 h 4238625"/>
              <a:gd name="connsiteX5" fmla="*/ 2371725 w 7067550"/>
              <a:gd name="connsiteY5" fmla="*/ 3028950 h 4238625"/>
              <a:gd name="connsiteX6" fmla="*/ 2676525 w 7067550"/>
              <a:gd name="connsiteY6" fmla="*/ 2962275 h 4238625"/>
              <a:gd name="connsiteX7" fmla="*/ 3105150 w 7067550"/>
              <a:gd name="connsiteY7" fmla="*/ 2600325 h 4238625"/>
              <a:gd name="connsiteX8" fmla="*/ 3790950 w 7067550"/>
              <a:gd name="connsiteY8" fmla="*/ 1600200 h 4238625"/>
              <a:gd name="connsiteX9" fmla="*/ 5133975 w 7067550"/>
              <a:gd name="connsiteY9" fmla="*/ 1390650 h 4238625"/>
              <a:gd name="connsiteX10" fmla="*/ 5819775 w 7067550"/>
              <a:gd name="connsiteY10" fmla="*/ 504825 h 4238625"/>
              <a:gd name="connsiteX11" fmla="*/ 6838950 w 7067550"/>
              <a:gd name="connsiteY11" fmla="*/ 371475 h 4238625"/>
              <a:gd name="connsiteX12" fmla="*/ 7067550 w 7067550"/>
              <a:gd name="connsiteY12" fmla="*/ 0 h 4238625"/>
              <a:gd name="connsiteX0" fmla="*/ 0 w 7067550"/>
              <a:gd name="connsiteY0" fmla="*/ 4238625 h 4238625"/>
              <a:gd name="connsiteX1" fmla="*/ 419101 w 7067550"/>
              <a:gd name="connsiteY1" fmla="*/ 4184650 h 4238625"/>
              <a:gd name="connsiteX2" fmla="*/ 838200 w 7067550"/>
              <a:gd name="connsiteY2" fmla="*/ 4229100 h 4238625"/>
              <a:gd name="connsiteX3" fmla="*/ 1219200 w 7067550"/>
              <a:gd name="connsiteY3" fmla="*/ 3762375 h 4238625"/>
              <a:gd name="connsiteX4" fmla="*/ 1914525 w 7067550"/>
              <a:gd name="connsiteY4" fmla="*/ 3543300 h 4238625"/>
              <a:gd name="connsiteX5" fmla="*/ 2371725 w 7067550"/>
              <a:gd name="connsiteY5" fmla="*/ 3028950 h 4238625"/>
              <a:gd name="connsiteX6" fmla="*/ 2676525 w 7067550"/>
              <a:gd name="connsiteY6" fmla="*/ 2962275 h 4238625"/>
              <a:gd name="connsiteX7" fmla="*/ 3105150 w 7067550"/>
              <a:gd name="connsiteY7" fmla="*/ 2600325 h 4238625"/>
              <a:gd name="connsiteX8" fmla="*/ 3790950 w 7067550"/>
              <a:gd name="connsiteY8" fmla="*/ 1600200 h 4238625"/>
              <a:gd name="connsiteX9" fmla="*/ 5133975 w 7067550"/>
              <a:gd name="connsiteY9" fmla="*/ 1390650 h 4238625"/>
              <a:gd name="connsiteX10" fmla="*/ 5819775 w 7067550"/>
              <a:gd name="connsiteY10" fmla="*/ 504825 h 4238625"/>
              <a:gd name="connsiteX11" fmla="*/ 6838950 w 7067550"/>
              <a:gd name="connsiteY11" fmla="*/ 371475 h 4238625"/>
              <a:gd name="connsiteX12" fmla="*/ 7067550 w 7067550"/>
              <a:gd name="connsiteY12" fmla="*/ 0 h 42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67550" h="4238625">
                <a:moveTo>
                  <a:pt x="0" y="4238625"/>
                </a:moveTo>
                <a:lnTo>
                  <a:pt x="419101" y="4184650"/>
                </a:lnTo>
                <a:cubicBezTo>
                  <a:pt x="577851" y="4202113"/>
                  <a:pt x="677863" y="4223279"/>
                  <a:pt x="838200" y="4229100"/>
                </a:cubicBezTo>
                <a:cubicBezTo>
                  <a:pt x="976784" y="4043462"/>
                  <a:pt x="1071488" y="3946079"/>
                  <a:pt x="1219200" y="3762375"/>
                </a:cubicBezTo>
                <a:cubicBezTo>
                  <a:pt x="1462088" y="3667125"/>
                  <a:pt x="1662782" y="3625751"/>
                  <a:pt x="1914525" y="3543300"/>
                </a:cubicBezTo>
                <a:cubicBezTo>
                  <a:pt x="2025650" y="3397250"/>
                  <a:pt x="2249488" y="3165475"/>
                  <a:pt x="2371725" y="3028950"/>
                </a:cubicBezTo>
                <a:cubicBezTo>
                  <a:pt x="2493963" y="3000375"/>
                  <a:pt x="2579688" y="2982912"/>
                  <a:pt x="2676525" y="2962275"/>
                </a:cubicBezTo>
                <a:cubicBezTo>
                  <a:pt x="2792412" y="2871788"/>
                  <a:pt x="2944813" y="2744787"/>
                  <a:pt x="3105150" y="2600325"/>
                </a:cubicBezTo>
                <a:cubicBezTo>
                  <a:pt x="3306762" y="2322513"/>
                  <a:pt x="3556000" y="1944687"/>
                  <a:pt x="3790950" y="1600200"/>
                </a:cubicBezTo>
                <a:cubicBezTo>
                  <a:pt x="4168775" y="1531938"/>
                  <a:pt x="4700588" y="1447800"/>
                  <a:pt x="5133975" y="1390650"/>
                </a:cubicBezTo>
                <a:cubicBezTo>
                  <a:pt x="5329237" y="1133475"/>
                  <a:pt x="5602288" y="792162"/>
                  <a:pt x="5819775" y="504825"/>
                </a:cubicBezTo>
                <a:cubicBezTo>
                  <a:pt x="6142037" y="474663"/>
                  <a:pt x="6838950" y="371475"/>
                  <a:pt x="6838950" y="371475"/>
                </a:cubicBezTo>
                <a:lnTo>
                  <a:pt x="7067550" y="0"/>
                </a:lnTo>
              </a:path>
            </a:pathLst>
          </a:custGeom>
          <a:ln w="12700">
            <a:solidFill>
              <a:schemeClr val="bg2">
                <a:lumMod val="7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kumimoji="0" lang="ko-KR" altLang="en-US">
              <a:latin typeface="+mn-ea"/>
            </a:endParaRPr>
          </a:p>
        </p:txBody>
      </p:sp>
      <p:grpSp>
        <p:nvGrpSpPr>
          <p:cNvPr id="9" name="그룹 94">
            <a:extLst>
              <a:ext uri="{FF2B5EF4-FFF2-40B4-BE49-F238E27FC236}">
                <a16:creationId xmlns:a16="http://schemas.microsoft.com/office/drawing/2014/main" id="{6ADF5294-F845-4C41-923E-CF0E62173D8E}"/>
              </a:ext>
            </a:extLst>
          </p:cNvPr>
          <p:cNvGrpSpPr>
            <a:grpSpLocks/>
          </p:cNvGrpSpPr>
          <p:nvPr/>
        </p:nvGrpSpPr>
        <p:grpSpPr bwMode="auto">
          <a:xfrm>
            <a:off x="639655" y="4293472"/>
            <a:ext cx="819150" cy="1396756"/>
            <a:chOff x="476330" y="4603832"/>
            <a:chExt cx="1114345" cy="1900658"/>
          </a:xfrm>
        </p:grpSpPr>
        <p:sp>
          <p:nvSpPr>
            <p:cNvPr id="10" name="타원 11">
              <a:extLst>
                <a:ext uri="{FF2B5EF4-FFF2-40B4-BE49-F238E27FC236}">
                  <a16:creationId xmlns:a16="http://schemas.microsoft.com/office/drawing/2014/main" id="{E9098DEB-BEC8-4AA7-A0FB-419B090EBE7D}"/>
                </a:ext>
              </a:extLst>
            </p:cNvPr>
            <p:cNvSpPr/>
            <p:nvPr/>
          </p:nvSpPr>
          <p:spPr>
            <a:xfrm>
              <a:off x="685865" y="6144047"/>
              <a:ext cx="657178" cy="296929"/>
            </a:xfrm>
            <a:prstGeom prst="ellipse">
              <a:avLst/>
            </a:prstGeom>
            <a:gradFill flip="none" rotWithShape="1">
              <a:gsLst>
                <a:gs pos="0">
                  <a:schemeClr val="tx1">
                    <a:lumMod val="95000"/>
                    <a:lumOff val="5000"/>
                    <a:alpha val="59000"/>
                  </a:schemeClr>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pic>
          <p:nvPicPr>
            <p:cNvPr id="11" name="그림 73" descr="4.png">
              <a:extLst>
                <a:ext uri="{FF2B5EF4-FFF2-40B4-BE49-F238E27FC236}">
                  <a16:creationId xmlns:a16="http://schemas.microsoft.com/office/drawing/2014/main" id="{99F66828-E62D-47F6-A539-BF9EFA371DCF}"/>
                </a:ext>
              </a:extLst>
            </p:cNvPr>
            <p:cNvPicPr>
              <a:picLocks noChangeAspect="1"/>
            </p:cNvPicPr>
            <p:nvPr/>
          </p:nvPicPr>
          <p:blipFill>
            <a:blip r:embed="rId2" cstate="print"/>
            <a:srcRect/>
            <a:stretch>
              <a:fillRect/>
            </a:stretch>
          </p:blipFill>
          <p:spPr bwMode="auto">
            <a:xfrm>
              <a:off x="476330" y="4603832"/>
              <a:ext cx="1114345" cy="1900658"/>
            </a:xfrm>
            <a:prstGeom prst="rect">
              <a:avLst/>
            </a:prstGeom>
            <a:noFill/>
            <a:ln w="9525">
              <a:noFill/>
              <a:miter lim="800000"/>
              <a:headEnd/>
              <a:tailEnd/>
            </a:ln>
          </p:spPr>
        </p:pic>
      </p:grpSp>
      <p:grpSp>
        <p:nvGrpSpPr>
          <p:cNvPr id="12" name="그룹 97">
            <a:extLst>
              <a:ext uri="{FF2B5EF4-FFF2-40B4-BE49-F238E27FC236}">
                <a16:creationId xmlns:a16="http://schemas.microsoft.com/office/drawing/2014/main" id="{57DE6904-1068-48C3-BBC1-29BCED908F68}"/>
              </a:ext>
            </a:extLst>
          </p:cNvPr>
          <p:cNvGrpSpPr>
            <a:grpSpLocks/>
          </p:cNvGrpSpPr>
          <p:nvPr/>
        </p:nvGrpSpPr>
        <p:grpSpPr bwMode="auto">
          <a:xfrm>
            <a:off x="11179334" y="404222"/>
            <a:ext cx="619614" cy="1131874"/>
            <a:chOff x="7050956" y="1100100"/>
            <a:chExt cx="844114" cy="1539861"/>
          </a:xfrm>
        </p:grpSpPr>
        <p:pic>
          <p:nvPicPr>
            <p:cNvPr id="13" name="그림 75" descr="5.png">
              <a:extLst>
                <a:ext uri="{FF2B5EF4-FFF2-40B4-BE49-F238E27FC236}">
                  <a16:creationId xmlns:a16="http://schemas.microsoft.com/office/drawing/2014/main" id="{5BA9FB5A-58E4-4B15-BCDB-7D8EEF5F6DCF}"/>
                </a:ext>
              </a:extLst>
            </p:cNvPr>
            <p:cNvPicPr>
              <a:picLocks noChangeAspect="1"/>
            </p:cNvPicPr>
            <p:nvPr/>
          </p:nvPicPr>
          <p:blipFill>
            <a:blip r:embed="rId3" cstate="print"/>
            <a:srcRect/>
            <a:stretch>
              <a:fillRect/>
            </a:stretch>
          </p:blipFill>
          <p:spPr bwMode="auto">
            <a:xfrm>
              <a:off x="7050956" y="1100100"/>
              <a:ext cx="844114" cy="1462126"/>
            </a:xfrm>
            <a:prstGeom prst="rect">
              <a:avLst/>
            </a:prstGeom>
            <a:noFill/>
            <a:ln w="9525">
              <a:noFill/>
              <a:miter lim="800000"/>
              <a:headEnd/>
              <a:tailEnd/>
            </a:ln>
          </p:spPr>
        </p:pic>
        <p:sp>
          <p:nvSpPr>
            <p:cNvPr id="14" name="타원 27">
              <a:extLst>
                <a:ext uri="{FF2B5EF4-FFF2-40B4-BE49-F238E27FC236}">
                  <a16:creationId xmlns:a16="http://schemas.microsoft.com/office/drawing/2014/main" id="{F16D355F-BC65-4896-8A69-39D74E2E9530}"/>
                </a:ext>
              </a:extLst>
            </p:cNvPr>
            <p:cNvSpPr/>
            <p:nvPr/>
          </p:nvSpPr>
          <p:spPr>
            <a:xfrm>
              <a:off x="7181309" y="2343101"/>
              <a:ext cx="658122" cy="296860"/>
            </a:xfrm>
            <a:prstGeom prst="ellipse">
              <a:avLst/>
            </a:prstGeom>
            <a:gradFill flip="none" rotWithShape="1">
              <a:gsLst>
                <a:gs pos="0">
                  <a:schemeClr val="tx1">
                    <a:lumMod val="95000"/>
                    <a:lumOff val="5000"/>
                    <a:alpha val="59000"/>
                  </a:schemeClr>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grpSp>
      <p:grpSp>
        <p:nvGrpSpPr>
          <p:cNvPr id="15" name="그룹 96">
            <a:extLst>
              <a:ext uri="{FF2B5EF4-FFF2-40B4-BE49-F238E27FC236}">
                <a16:creationId xmlns:a16="http://schemas.microsoft.com/office/drawing/2014/main" id="{18AB5B8E-FCEC-4141-AE6B-7756DB9ED3D8}"/>
              </a:ext>
            </a:extLst>
          </p:cNvPr>
          <p:cNvGrpSpPr>
            <a:grpSpLocks/>
          </p:cNvGrpSpPr>
          <p:nvPr/>
        </p:nvGrpSpPr>
        <p:grpSpPr bwMode="auto">
          <a:xfrm>
            <a:off x="3969042" y="2408318"/>
            <a:ext cx="586941" cy="1310407"/>
            <a:chOff x="4772025" y="1895268"/>
            <a:chExt cx="798314" cy="1782918"/>
          </a:xfrm>
        </p:grpSpPr>
        <p:pic>
          <p:nvPicPr>
            <p:cNvPr id="16" name="그림 76" descr="7.png">
              <a:extLst>
                <a:ext uri="{FF2B5EF4-FFF2-40B4-BE49-F238E27FC236}">
                  <a16:creationId xmlns:a16="http://schemas.microsoft.com/office/drawing/2014/main" id="{98DA1F83-AA72-4DAF-803C-ACEE21A56B50}"/>
                </a:ext>
              </a:extLst>
            </p:cNvPr>
            <p:cNvPicPr>
              <a:picLocks noChangeAspect="1"/>
            </p:cNvPicPr>
            <p:nvPr/>
          </p:nvPicPr>
          <p:blipFill>
            <a:blip r:embed="rId4" cstate="print"/>
            <a:srcRect/>
            <a:stretch>
              <a:fillRect/>
            </a:stretch>
          </p:blipFill>
          <p:spPr bwMode="auto">
            <a:xfrm>
              <a:off x="4772025" y="1895268"/>
              <a:ext cx="798314" cy="1702225"/>
            </a:xfrm>
            <a:prstGeom prst="rect">
              <a:avLst/>
            </a:prstGeom>
            <a:noFill/>
            <a:ln w="9525">
              <a:noFill/>
              <a:miter lim="800000"/>
              <a:headEnd/>
              <a:tailEnd/>
            </a:ln>
          </p:spPr>
        </p:pic>
        <p:sp>
          <p:nvSpPr>
            <p:cNvPr id="17" name="타원 65">
              <a:extLst>
                <a:ext uri="{FF2B5EF4-FFF2-40B4-BE49-F238E27FC236}">
                  <a16:creationId xmlns:a16="http://schemas.microsoft.com/office/drawing/2014/main" id="{1918CC2E-E083-41ED-9759-3C9D0C3126B0}"/>
                </a:ext>
              </a:extLst>
            </p:cNvPr>
            <p:cNvSpPr/>
            <p:nvPr/>
          </p:nvSpPr>
          <p:spPr>
            <a:xfrm>
              <a:off x="4905342" y="3381297"/>
              <a:ext cx="657061" cy="296889"/>
            </a:xfrm>
            <a:prstGeom prst="ellipse">
              <a:avLst/>
            </a:prstGeom>
            <a:gradFill flip="none" rotWithShape="1">
              <a:gsLst>
                <a:gs pos="0">
                  <a:schemeClr val="tx1">
                    <a:lumMod val="95000"/>
                    <a:lumOff val="5000"/>
                    <a:alpha val="59000"/>
                  </a:schemeClr>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grpSp>
      <p:sp>
        <p:nvSpPr>
          <p:cNvPr id="18" name="타원 15">
            <a:extLst>
              <a:ext uri="{FF2B5EF4-FFF2-40B4-BE49-F238E27FC236}">
                <a16:creationId xmlns:a16="http://schemas.microsoft.com/office/drawing/2014/main" id="{13C97530-546B-420D-BFE9-A7EA1EA705C3}"/>
              </a:ext>
            </a:extLst>
          </p:cNvPr>
          <p:cNvSpPr/>
          <p:nvPr/>
        </p:nvSpPr>
        <p:spPr>
          <a:xfrm flipH="1">
            <a:off x="2797937" y="5337953"/>
            <a:ext cx="104775" cy="104775"/>
          </a:xfrm>
          <a:prstGeom prst="ellipse">
            <a:avLst/>
          </a:prstGeom>
          <a:solidFill>
            <a:schemeClr val="accent6">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19" name="타원 18">
            <a:extLst>
              <a:ext uri="{FF2B5EF4-FFF2-40B4-BE49-F238E27FC236}">
                <a16:creationId xmlns:a16="http://schemas.microsoft.com/office/drawing/2014/main" id="{3E069E7F-3EDF-423B-BD64-456A81F03272}"/>
              </a:ext>
            </a:extLst>
          </p:cNvPr>
          <p:cNvSpPr/>
          <p:nvPr/>
        </p:nvSpPr>
        <p:spPr>
          <a:xfrm flipH="1">
            <a:off x="4595460" y="4745092"/>
            <a:ext cx="104775" cy="104775"/>
          </a:xfrm>
          <a:prstGeom prst="ellipse">
            <a:avLst/>
          </a:prstGeom>
          <a:solidFill>
            <a:schemeClr val="accent1">
              <a:lumMod val="60000"/>
              <a:lumOff val="4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20" name="타원 21">
            <a:extLst>
              <a:ext uri="{FF2B5EF4-FFF2-40B4-BE49-F238E27FC236}">
                <a16:creationId xmlns:a16="http://schemas.microsoft.com/office/drawing/2014/main" id="{631455E7-7CA5-403A-A806-BA77227091C5}"/>
              </a:ext>
            </a:extLst>
          </p:cNvPr>
          <p:cNvSpPr/>
          <p:nvPr/>
        </p:nvSpPr>
        <p:spPr>
          <a:xfrm flipH="1">
            <a:off x="6837787" y="3110726"/>
            <a:ext cx="104775" cy="104775"/>
          </a:xfrm>
          <a:prstGeom prst="ellipse">
            <a:avLst/>
          </a:prstGeom>
          <a:solidFill>
            <a:srgbClr val="8ED214"/>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grpSp>
        <p:nvGrpSpPr>
          <p:cNvPr id="21" name="그룹 107">
            <a:extLst>
              <a:ext uri="{FF2B5EF4-FFF2-40B4-BE49-F238E27FC236}">
                <a16:creationId xmlns:a16="http://schemas.microsoft.com/office/drawing/2014/main" id="{6C871774-91FB-483A-A504-21699FC443A5}"/>
              </a:ext>
            </a:extLst>
          </p:cNvPr>
          <p:cNvGrpSpPr>
            <a:grpSpLocks/>
          </p:cNvGrpSpPr>
          <p:nvPr/>
        </p:nvGrpSpPr>
        <p:grpSpPr bwMode="auto">
          <a:xfrm>
            <a:off x="1914795" y="4195454"/>
            <a:ext cx="1251215" cy="838986"/>
            <a:chOff x="1668129" y="4768725"/>
            <a:chExt cx="1102390" cy="714375"/>
          </a:xfrm>
        </p:grpSpPr>
        <p:sp>
          <p:nvSpPr>
            <p:cNvPr id="22" name="모서리가 둥근 사각형 설명선 28">
              <a:extLst>
                <a:ext uri="{FF2B5EF4-FFF2-40B4-BE49-F238E27FC236}">
                  <a16:creationId xmlns:a16="http://schemas.microsoft.com/office/drawing/2014/main" id="{C8042D98-7A8F-4631-955E-CC91B900BFBE}"/>
                </a:ext>
              </a:extLst>
            </p:cNvPr>
            <p:cNvSpPr/>
            <p:nvPr/>
          </p:nvSpPr>
          <p:spPr>
            <a:xfrm>
              <a:off x="1736414" y="4768725"/>
              <a:ext cx="952500" cy="714375"/>
            </a:xfrm>
            <a:prstGeom prst="wedgeRoundRectCallout">
              <a:avLst>
                <a:gd name="adj1" fmla="val 26439"/>
                <a:gd name="adj2" fmla="val 84083"/>
                <a:gd name="adj3" fmla="val 16667"/>
              </a:avLst>
            </a:prstGeom>
            <a:solidFill>
              <a:schemeClr val="accent6">
                <a:lumMod val="75000"/>
              </a:schemeClr>
            </a:solidFill>
            <a:ln>
              <a:noFill/>
            </a:ln>
            <a:effectLst>
              <a:outerShdw blurRad="50800" dist="381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mn-ea"/>
              </a:endParaRPr>
            </a:p>
          </p:txBody>
        </p:sp>
        <p:sp>
          <p:nvSpPr>
            <p:cNvPr id="23" name="양쪽 모서리가 둥근 사각형 29">
              <a:extLst>
                <a:ext uri="{FF2B5EF4-FFF2-40B4-BE49-F238E27FC236}">
                  <a16:creationId xmlns:a16="http://schemas.microsoft.com/office/drawing/2014/main" id="{E17249AD-67D0-4FE7-BFC3-58F363A38460}"/>
                </a:ext>
              </a:extLst>
            </p:cNvPr>
            <p:cNvSpPr/>
            <p:nvPr/>
          </p:nvSpPr>
          <p:spPr>
            <a:xfrm>
              <a:off x="1778794" y="4852988"/>
              <a:ext cx="881062" cy="309562"/>
            </a:xfrm>
            <a:prstGeom prst="round2SameRect">
              <a:avLst>
                <a:gd name="adj1" fmla="val 27778"/>
                <a:gd name="adj2" fmla="val 0"/>
              </a:avLst>
            </a:prstGeom>
            <a:solidFill>
              <a:schemeClr val="bg1"/>
            </a:solidFill>
            <a:ln>
              <a:noFill/>
            </a:ln>
            <a:effectLst>
              <a:innerShdw blurRad="88900" dist="12700" dir="135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24" name="TextBox 23">
              <a:extLst>
                <a:ext uri="{FF2B5EF4-FFF2-40B4-BE49-F238E27FC236}">
                  <a16:creationId xmlns:a16="http://schemas.microsoft.com/office/drawing/2014/main" id="{F5F7ED18-8F3C-47BC-9D31-6450D3F897A3}"/>
                </a:ext>
              </a:extLst>
            </p:cNvPr>
            <p:cNvSpPr txBox="1"/>
            <p:nvPr/>
          </p:nvSpPr>
          <p:spPr>
            <a:xfrm>
              <a:off x="1668129" y="4828930"/>
              <a:ext cx="1102390" cy="319808"/>
            </a:xfrm>
            <a:prstGeom prst="rect">
              <a:avLst/>
            </a:prstGeom>
            <a:noFill/>
          </p:spPr>
          <p:txBody>
            <a:bodyPr wrap="square">
              <a:spAutoFit/>
            </a:bodyPr>
            <a:lstStyle/>
            <a:p>
              <a:pPr marL="88900" indent="-88900" algn="ctr">
                <a:defRPr/>
              </a:pPr>
              <a:r>
                <a:rPr lang="en-US" altLang="ko-KR" sz="1100" b="1" dirty="0">
                  <a:solidFill>
                    <a:schemeClr val="tx1">
                      <a:lumMod val="65000"/>
                      <a:lumOff val="35000"/>
                    </a:schemeClr>
                  </a:solidFill>
                  <a:latin typeface="Times New Roman" panose="02020603050405020304" pitchFamily="18" charset="0"/>
                  <a:cs typeface="Times New Roman" panose="02020603050405020304" pitchFamily="18" charset="0"/>
                </a:rPr>
                <a:t>Establishment period</a:t>
              </a:r>
              <a:endParaRPr lang="ko-KR" altLang="en-US" sz="11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58AF78A-6462-4E49-94A9-3D7B457A45E2}"/>
                </a:ext>
              </a:extLst>
            </p:cNvPr>
            <p:cNvSpPr txBox="1"/>
            <p:nvPr/>
          </p:nvSpPr>
          <p:spPr>
            <a:xfrm>
              <a:off x="1757722" y="5213480"/>
              <a:ext cx="952500" cy="253916"/>
            </a:xfrm>
            <a:prstGeom prst="rect">
              <a:avLst/>
            </a:prstGeom>
            <a:noFill/>
          </p:spPr>
          <p:txBody>
            <a:bodyPr wrap="square">
              <a:spAutoFit/>
            </a:bodyPr>
            <a:lstStyle/>
            <a:p>
              <a:pPr marL="88900" indent="-88900" algn="ctr" fontAlgn="auto">
                <a:spcBef>
                  <a:spcPts val="0"/>
                </a:spcBef>
                <a:spcAft>
                  <a:spcPts val="0"/>
                </a:spcAft>
                <a:defRPr/>
              </a:pPr>
              <a:r>
                <a:rPr kumimoji="0" lang="en-US" altLang="ko-KR" sz="1050" dirty="0">
                  <a:solidFill>
                    <a:schemeClr val="bg1"/>
                  </a:solidFill>
                  <a:latin typeface="Times New Roman" panose="02020603050405020304" pitchFamily="18" charset="0"/>
                  <a:cs typeface="Times New Roman" panose="02020603050405020304" pitchFamily="18" charset="0"/>
                </a:rPr>
                <a:t>2023</a:t>
              </a:r>
              <a:endParaRPr kumimoji="0" lang="ko-KR" altLang="en-US" sz="1050" dirty="0">
                <a:solidFill>
                  <a:schemeClr val="bg1"/>
                </a:solidFill>
                <a:latin typeface="Times New Roman" panose="02020603050405020304" pitchFamily="18" charset="0"/>
                <a:cs typeface="Times New Roman" panose="02020603050405020304" pitchFamily="18" charset="0"/>
              </a:endParaRPr>
            </a:p>
          </p:txBody>
        </p:sp>
      </p:grpSp>
      <p:grpSp>
        <p:nvGrpSpPr>
          <p:cNvPr id="26" name="그룹 108">
            <a:extLst>
              <a:ext uri="{FF2B5EF4-FFF2-40B4-BE49-F238E27FC236}">
                <a16:creationId xmlns:a16="http://schemas.microsoft.com/office/drawing/2014/main" id="{8D288E9C-ABA2-4B5B-8D4F-599C9D49FD44}"/>
              </a:ext>
            </a:extLst>
          </p:cNvPr>
          <p:cNvGrpSpPr>
            <a:grpSpLocks/>
          </p:cNvGrpSpPr>
          <p:nvPr/>
        </p:nvGrpSpPr>
        <p:grpSpPr bwMode="auto">
          <a:xfrm>
            <a:off x="3686894" y="3666883"/>
            <a:ext cx="1159042" cy="832561"/>
            <a:chOff x="1743645" y="4761897"/>
            <a:chExt cx="952500" cy="714375"/>
          </a:xfrm>
        </p:grpSpPr>
        <p:sp>
          <p:nvSpPr>
            <p:cNvPr id="27" name="모서리가 둥근 사각형 설명선 33">
              <a:extLst>
                <a:ext uri="{FF2B5EF4-FFF2-40B4-BE49-F238E27FC236}">
                  <a16:creationId xmlns:a16="http://schemas.microsoft.com/office/drawing/2014/main" id="{8B630F33-D34C-437D-A679-EBDA17C3EFEE}"/>
                </a:ext>
              </a:extLst>
            </p:cNvPr>
            <p:cNvSpPr/>
            <p:nvPr/>
          </p:nvSpPr>
          <p:spPr>
            <a:xfrm>
              <a:off x="1743645" y="4761897"/>
              <a:ext cx="952500" cy="714375"/>
            </a:xfrm>
            <a:prstGeom prst="wedgeRoundRectCallout">
              <a:avLst>
                <a:gd name="adj1" fmla="val 30196"/>
                <a:gd name="adj2" fmla="val 77860"/>
                <a:gd name="adj3" fmla="val 16667"/>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28" name="양쪽 모서리가 둥근 사각형 34">
              <a:extLst>
                <a:ext uri="{FF2B5EF4-FFF2-40B4-BE49-F238E27FC236}">
                  <a16:creationId xmlns:a16="http://schemas.microsoft.com/office/drawing/2014/main" id="{BE477FF2-AFDD-4A6A-B56D-1A495587181F}"/>
                </a:ext>
              </a:extLst>
            </p:cNvPr>
            <p:cNvSpPr/>
            <p:nvPr/>
          </p:nvSpPr>
          <p:spPr>
            <a:xfrm>
              <a:off x="1778794" y="4852988"/>
              <a:ext cx="881062" cy="309562"/>
            </a:xfrm>
            <a:prstGeom prst="round2SameRect">
              <a:avLst>
                <a:gd name="adj1" fmla="val 27778"/>
                <a:gd name="adj2" fmla="val 0"/>
              </a:avLst>
            </a:prstGeom>
            <a:solidFill>
              <a:schemeClr val="bg1"/>
            </a:solidFill>
            <a:ln>
              <a:noFill/>
            </a:ln>
            <a:effectLst>
              <a:innerShdw blurRad="88900" dist="12700" dir="135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29" name="TextBox 28">
              <a:extLst>
                <a:ext uri="{FF2B5EF4-FFF2-40B4-BE49-F238E27FC236}">
                  <a16:creationId xmlns:a16="http://schemas.microsoft.com/office/drawing/2014/main" id="{06D6F14A-D78C-4130-98B1-2A323D74E810}"/>
                </a:ext>
              </a:extLst>
            </p:cNvPr>
            <p:cNvSpPr txBox="1"/>
            <p:nvPr/>
          </p:nvSpPr>
          <p:spPr>
            <a:xfrm>
              <a:off x="1801546" y="4831242"/>
              <a:ext cx="803276" cy="430887"/>
            </a:xfrm>
            <a:prstGeom prst="rect">
              <a:avLst/>
            </a:prstGeom>
            <a:noFill/>
          </p:spPr>
          <p:txBody>
            <a:bodyPr wrap="square">
              <a:spAutoFit/>
            </a:bodyPr>
            <a:lstStyle/>
            <a:p>
              <a:pPr marL="88900" indent="-88900" algn="ctr">
                <a:defRPr/>
              </a:pPr>
              <a:r>
                <a:rPr lang="en-US" altLang="ko-KR" sz="1100" b="1" dirty="0">
                  <a:solidFill>
                    <a:schemeClr val="tx1">
                      <a:lumMod val="65000"/>
                      <a:lumOff val="35000"/>
                    </a:schemeClr>
                  </a:solidFill>
                  <a:latin typeface="Times New Roman" panose="02020603050405020304" pitchFamily="18" charset="0"/>
                  <a:cs typeface="Times New Roman" panose="02020603050405020304" pitchFamily="18" charset="0"/>
                </a:rPr>
                <a:t>Integrating period</a:t>
              </a:r>
              <a:endParaRPr lang="ko-KR" altLang="en-US" sz="11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grpSp>
        <p:nvGrpSpPr>
          <p:cNvPr id="31" name="그룹 122">
            <a:extLst>
              <a:ext uri="{FF2B5EF4-FFF2-40B4-BE49-F238E27FC236}">
                <a16:creationId xmlns:a16="http://schemas.microsoft.com/office/drawing/2014/main" id="{32EBC559-FC65-4A69-BA19-B091C0B8FE96}"/>
              </a:ext>
            </a:extLst>
          </p:cNvPr>
          <p:cNvGrpSpPr>
            <a:grpSpLocks/>
          </p:cNvGrpSpPr>
          <p:nvPr/>
        </p:nvGrpSpPr>
        <p:grpSpPr bwMode="auto">
          <a:xfrm>
            <a:off x="5924432" y="2067797"/>
            <a:ext cx="1148972" cy="807124"/>
            <a:chOff x="1743075" y="4819650"/>
            <a:chExt cx="952500" cy="714375"/>
          </a:xfrm>
          <a:effectLst>
            <a:outerShdw blurRad="50800" dist="38100" dir="2700000" algn="tl" rotWithShape="0">
              <a:prstClr val="black">
                <a:alpha val="40000"/>
              </a:prstClr>
            </a:outerShdw>
          </a:effectLst>
        </p:grpSpPr>
        <p:sp>
          <p:nvSpPr>
            <p:cNvPr id="32" name="모서리가 둥근 사각형 설명선 38">
              <a:extLst>
                <a:ext uri="{FF2B5EF4-FFF2-40B4-BE49-F238E27FC236}">
                  <a16:creationId xmlns:a16="http://schemas.microsoft.com/office/drawing/2014/main" id="{02AA7149-9BB4-4D09-8694-0CB4AF4ADB77}"/>
                </a:ext>
              </a:extLst>
            </p:cNvPr>
            <p:cNvSpPr/>
            <p:nvPr/>
          </p:nvSpPr>
          <p:spPr>
            <a:xfrm>
              <a:off x="1743075" y="4819650"/>
              <a:ext cx="952500" cy="714375"/>
            </a:xfrm>
            <a:prstGeom prst="wedgeRoundRectCallout">
              <a:avLst>
                <a:gd name="adj1" fmla="val 30711"/>
                <a:gd name="adj2" fmla="val 77215"/>
                <a:gd name="adj3" fmla="val 16667"/>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33" name="양쪽 모서리가 둥근 사각형 39">
              <a:extLst>
                <a:ext uri="{FF2B5EF4-FFF2-40B4-BE49-F238E27FC236}">
                  <a16:creationId xmlns:a16="http://schemas.microsoft.com/office/drawing/2014/main" id="{35EF01B6-6FAE-470D-852C-2653BA56C540}"/>
                </a:ext>
              </a:extLst>
            </p:cNvPr>
            <p:cNvSpPr/>
            <p:nvPr/>
          </p:nvSpPr>
          <p:spPr>
            <a:xfrm>
              <a:off x="1778794" y="4852988"/>
              <a:ext cx="881062" cy="309562"/>
            </a:xfrm>
            <a:prstGeom prst="round2SameRect">
              <a:avLst>
                <a:gd name="adj1" fmla="val 27778"/>
                <a:gd name="adj2" fmla="val 0"/>
              </a:avLst>
            </a:prstGeom>
            <a:solidFill>
              <a:schemeClr val="bg1"/>
            </a:solidFill>
            <a:ln>
              <a:noFill/>
            </a:ln>
            <a:effectLst>
              <a:innerShdw blurRad="88900" dist="12700" dir="135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grpSp>
      <p:sp>
        <p:nvSpPr>
          <p:cNvPr id="36" name="TextBox 35">
            <a:extLst>
              <a:ext uri="{FF2B5EF4-FFF2-40B4-BE49-F238E27FC236}">
                <a16:creationId xmlns:a16="http://schemas.microsoft.com/office/drawing/2014/main" id="{AAE7F987-B398-4CB1-9782-000B471DBA82}"/>
              </a:ext>
            </a:extLst>
          </p:cNvPr>
          <p:cNvSpPr txBox="1"/>
          <p:nvPr/>
        </p:nvSpPr>
        <p:spPr bwMode="auto">
          <a:xfrm>
            <a:off x="3790165" y="4147055"/>
            <a:ext cx="952500" cy="253916"/>
          </a:xfrm>
          <a:prstGeom prst="rect">
            <a:avLst/>
          </a:prstGeom>
          <a:noFill/>
        </p:spPr>
        <p:txBody>
          <a:bodyPr wrap="square">
            <a:spAutoFit/>
          </a:bodyPr>
          <a:lstStyle/>
          <a:p>
            <a:pPr marL="88900" indent="-88900" algn="ctr" fontAlgn="auto">
              <a:spcBef>
                <a:spcPts val="0"/>
              </a:spcBef>
              <a:spcAft>
                <a:spcPts val="0"/>
              </a:spcAft>
              <a:defRPr/>
            </a:pPr>
            <a:r>
              <a:rPr kumimoji="0" lang="en-US" altLang="ko-KR" sz="1050" dirty="0">
                <a:solidFill>
                  <a:schemeClr val="bg1"/>
                </a:solidFill>
                <a:latin typeface="Times New Roman" panose="02020603050405020304" pitchFamily="18" charset="0"/>
                <a:cs typeface="Times New Roman" panose="02020603050405020304" pitchFamily="18" charset="0"/>
              </a:rPr>
              <a:t>2024 - 2025</a:t>
            </a:r>
            <a:endParaRPr kumimoji="0" lang="ko-KR" altLang="en-US" sz="1050" dirty="0">
              <a:solidFill>
                <a:schemeClr val="bg1"/>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C882C89-4BD1-4405-9997-BF8C9A978F0A}"/>
              </a:ext>
            </a:extLst>
          </p:cNvPr>
          <p:cNvSpPr txBox="1"/>
          <p:nvPr/>
        </p:nvSpPr>
        <p:spPr bwMode="auto">
          <a:xfrm>
            <a:off x="6058387" y="2064895"/>
            <a:ext cx="881061" cy="430887"/>
          </a:xfrm>
          <a:prstGeom prst="rect">
            <a:avLst/>
          </a:prstGeom>
          <a:noFill/>
        </p:spPr>
        <p:txBody>
          <a:bodyPr wrap="square">
            <a:spAutoFit/>
          </a:bodyPr>
          <a:lstStyle/>
          <a:p>
            <a:pPr marL="88900" indent="-88900" algn="ctr">
              <a:defRPr/>
            </a:pPr>
            <a:r>
              <a:rPr lang="en-US" altLang="ko-KR" sz="1100" b="1" dirty="0">
                <a:solidFill>
                  <a:schemeClr val="tx1">
                    <a:lumMod val="65000"/>
                    <a:lumOff val="35000"/>
                  </a:schemeClr>
                </a:solidFill>
                <a:latin typeface="Times New Roman" panose="02020603050405020304" pitchFamily="18" charset="0"/>
                <a:cs typeface="Times New Roman" panose="02020603050405020304" pitchFamily="18" charset="0"/>
              </a:rPr>
              <a:t>Growing</a:t>
            </a:r>
          </a:p>
          <a:p>
            <a:pPr marL="88900" indent="-88900" algn="ctr">
              <a:defRPr/>
            </a:pPr>
            <a:r>
              <a:rPr lang="en-US" altLang="ko-KR" sz="1100" b="1" dirty="0">
                <a:solidFill>
                  <a:schemeClr val="tx1">
                    <a:lumMod val="65000"/>
                    <a:lumOff val="35000"/>
                  </a:schemeClr>
                </a:solidFill>
                <a:latin typeface="Times New Roman" panose="02020603050405020304" pitchFamily="18" charset="0"/>
                <a:cs typeface="Times New Roman" panose="02020603050405020304" pitchFamily="18" charset="0"/>
              </a:rPr>
              <a:t>period</a:t>
            </a:r>
            <a:endParaRPr lang="ko-KR" altLang="en-US" sz="11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AA9D65AD-A78C-4B61-8AA4-64935B1E5FF2}"/>
              </a:ext>
            </a:extLst>
          </p:cNvPr>
          <p:cNvSpPr txBox="1"/>
          <p:nvPr/>
        </p:nvSpPr>
        <p:spPr bwMode="auto">
          <a:xfrm>
            <a:off x="6022667" y="2527480"/>
            <a:ext cx="952500" cy="253916"/>
          </a:xfrm>
          <a:prstGeom prst="rect">
            <a:avLst/>
          </a:prstGeom>
          <a:noFill/>
          <a:effectLst>
            <a:outerShdw blurRad="50800" dist="38100" dir="2700000" algn="tl" rotWithShape="0">
              <a:prstClr val="black">
                <a:alpha val="40000"/>
              </a:prstClr>
            </a:outerShdw>
          </a:effectLst>
        </p:spPr>
        <p:txBody>
          <a:bodyPr wrap="square">
            <a:spAutoFit/>
          </a:bodyPr>
          <a:lstStyle/>
          <a:p>
            <a:pPr marL="88900" indent="-88900" algn="ctr" fontAlgn="auto">
              <a:spcBef>
                <a:spcPts val="0"/>
              </a:spcBef>
              <a:spcAft>
                <a:spcPts val="0"/>
              </a:spcAft>
              <a:defRPr/>
            </a:pPr>
            <a:r>
              <a:rPr kumimoji="0" lang="en-US" altLang="ko-KR" sz="1050" dirty="0">
                <a:solidFill>
                  <a:schemeClr val="bg1"/>
                </a:solidFill>
                <a:latin typeface="Times New Roman" panose="02020603050405020304" pitchFamily="18" charset="0"/>
                <a:cs typeface="Times New Roman" panose="02020603050405020304" pitchFamily="18" charset="0"/>
              </a:rPr>
              <a:t>2025~2026</a:t>
            </a:r>
            <a:endParaRPr kumimoji="0" lang="ko-KR" altLang="en-US" sz="1050" dirty="0">
              <a:solidFill>
                <a:schemeClr val="bg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D9C1B79-E387-4A85-A697-81EC5514703E}"/>
              </a:ext>
            </a:extLst>
          </p:cNvPr>
          <p:cNvSpPr txBox="1"/>
          <p:nvPr/>
        </p:nvSpPr>
        <p:spPr bwMode="auto">
          <a:xfrm>
            <a:off x="640667" y="3017561"/>
            <a:ext cx="2819400" cy="1175706"/>
          </a:xfrm>
          <a:prstGeom prst="rect">
            <a:avLst/>
          </a:prstGeom>
          <a:noFill/>
        </p:spPr>
        <p:txBody>
          <a:bodyPr>
            <a:spAutoFit/>
          </a:bodyPr>
          <a:lstStyle/>
          <a:p>
            <a:pPr lvl="0" fontAlgn="base">
              <a:spcBef>
                <a:spcPct val="20000"/>
              </a:spcBef>
              <a:spcAft>
                <a:spcPct val="0"/>
              </a:spcAft>
            </a:pPr>
            <a:r>
              <a:rPr kumimoji="1" lang="en-US" altLang="ko-KR" sz="1200" b="1" dirty="0">
                <a:solidFill>
                  <a:schemeClr val="accent6">
                    <a:lumMod val="75000"/>
                  </a:schemeClr>
                </a:solidFill>
                <a:latin typeface="Times New Roman" panose="02020603050405020304" pitchFamily="18" charset="0"/>
                <a:cs typeface="Times New Roman" panose="02020603050405020304" pitchFamily="18" charset="0"/>
              </a:rPr>
              <a:t>04.2023</a:t>
            </a:r>
          </a:p>
          <a:p>
            <a:pPr marL="171450" indent="-79375" fontAlgn="base">
              <a:spcBef>
                <a:spcPct val="20000"/>
              </a:spcBef>
              <a:spcAft>
                <a:spcPct val="0"/>
              </a:spcAft>
              <a:buFont typeface="Arial" panose="020B0604020202020204" pitchFamily="34" charset="0"/>
              <a:buChar char="•"/>
            </a:pPr>
            <a:r>
              <a:rPr kumimoji="1" lang="en-US" altLang="ko-KR" sz="1000" dirty="0">
                <a:latin typeface="Times New Roman" panose="02020603050405020304" pitchFamily="18" charset="0"/>
                <a:cs typeface="Times New Roman" panose="02020603050405020304" pitchFamily="18" charset="0"/>
              </a:rPr>
              <a:t>Buy 49% stake in investment from LLC Thien Kim Bio Energy</a:t>
            </a:r>
            <a:endParaRPr kumimoji="1" lang="en-US" altLang="ko-KR" sz="1000" b="1" dirty="0">
              <a:solidFill>
                <a:srgbClr val="E95C3B"/>
              </a:solidFill>
              <a:latin typeface="Times New Roman" panose="02020603050405020304" pitchFamily="18" charset="0"/>
              <a:cs typeface="Times New Roman" panose="02020603050405020304" pitchFamily="18" charset="0"/>
            </a:endParaRPr>
          </a:p>
          <a:p>
            <a:pPr fontAlgn="base">
              <a:spcBef>
                <a:spcPct val="20000"/>
              </a:spcBef>
              <a:spcAft>
                <a:spcPct val="0"/>
              </a:spcAft>
            </a:pPr>
            <a:r>
              <a:rPr kumimoji="1" lang="en-US" altLang="ko-KR" sz="1200" b="1" dirty="0">
                <a:solidFill>
                  <a:schemeClr val="accent6">
                    <a:lumMod val="75000"/>
                  </a:schemeClr>
                </a:solidFill>
                <a:latin typeface="Times New Roman" panose="02020603050405020304" pitchFamily="18" charset="0"/>
                <a:cs typeface="Times New Roman" panose="02020603050405020304" pitchFamily="18" charset="0"/>
              </a:rPr>
              <a:t>09.2023</a:t>
            </a:r>
          </a:p>
          <a:p>
            <a:pPr marL="171450" indent="-79375" fontAlgn="base">
              <a:spcBef>
                <a:spcPct val="20000"/>
              </a:spcBef>
              <a:spcAft>
                <a:spcPct val="0"/>
              </a:spcAft>
              <a:buFont typeface="Arial" panose="020B0604020202020204" pitchFamily="34" charset="0"/>
              <a:buChar char="•"/>
            </a:pPr>
            <a:r>
              <a:rPr kumimoji="1" lang="en-US" altLang="ko-KR" sz="1000" dirty="0">
                <a:latin typeface="Times New Roman" panose="02020603050405020304" pitchFamily="18" charset="0"/>
                <a:cs typeface="Times New Roman" panose="02020603050405020304" pitchFamily="18" charset="0"/>
              </a:rPr>
              <a:t>Acquiring 100% stake, converting it into a foreign-invested company</a:t>
            </a:r>
            <a:endParaRPr kumimoji="1" lang="en-US" altLang="ko-KR" sz="1000" b="1" dirty="0">
              <a:solidFill>
                <a:srgbClr val="E95C3B"/>
              </a:solidFill>
              <a:latin typeface="Times New Roman" panose="02020603050405020304" pitchFamily="18" charset="0"/>
              <a:cs typeface="Times New Roman" panose="02020603050405020304" pitchFamily="18" charset="0"/>
            </a:endParaRPr>
          </a:p>
        </p:txBody>
      </p:sp>
      <p:grpSp>
        <p:nvGrpSpPr>
          <p:cNvPr id="40" name="그룹 199">
            <a:extLst>
              <a:ext uri="{FF2B5EF4-FFF2-40B4-BE49-F238E27FC236}">
                <a16:creationId xmlns:a16="http://schemas.microsoft.com/office/drawing/2014/main" id="{C4A07330-5DAE-4AAF-A80E-319AD7E2F13F}"/>
              </a:ext>
            </a:extLst>
          </p:cNvPr>
          <p:cNvGrpSpPr>
            <a:grpSpLocks/>
          </p:cNvGrpSpPr>
          <p:nvPr/>
        </p:nvGrpSpPr>
        <p:grpSpPr bwMode="auto">
          <a:xfrm>
            <a:off x="677408" y="2492476"/>
            <a:ext cx="458319" cy="458419"/>
            <a:chOff x="5675784" y="5121424"/>
            <a:chExt cx="1224136" cy="1224136"/>
          </a:xfrm>
          <a:solidFill>
            <a:schemeClr val="accent6">
              <a:lumMod val="75000"/>
            </a:schemeClr>
          </a:solidFill>
        </p:grpSpPr>
        <p:sp>
          <p:nvSpPr>
            <p:cNvPr id="41" name="대각선 방향의 모서리가 둥근 사각형 49">
              <a:extLst>
                <a:ext uri="{FF2B5EF4-FFF2-40B4-BE49-F238E27FC236}">
                  <a16:creationId xmlns:a16="http://schemas.microsoft.com/office/drawing/2014/main" id="{657DB112-E7E8-4F5A-AEF0-AB775911B25C}"/>
                </a:ext>
              </a:extLst>
            </p:cNvPr>
            <p:cNvSpPr/>
            <p:nvPr/>
          </p:nvSpPr>
          <p:spPr>
            <a:xfrm flipH="1">
              <a:off x="5674531" y="5121424"/>
              <a:ext cx="1225386" cy="1225121"/>
            </a:xfrm>
            <a:prstGeom prst="round2DiagRect">
              <a:avLst/>
            </a:prstGeom>
            <a:grpFill/>
            <a:ln>
              <a:noFill/>
            </a:ln>
            <a:effectLst>
              <a:outerShdw blurRad="50800" dist="381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mn-ea"/>
              </a:endParaRPr>
            </a:p>
          </p:txBody>
        </p:sp>
        <p:sp>
          <p:nvSpPr>
            <p:cNvPr id="42" name="자유형 50">
              <a:extLst>
                <a:ext uri="{FF2B5EF4-FFF2-40B4-BE49-F238E27FC236}">
                  <a16:creationId xmlns:a16="http://schemas.microsoft.com/office/drawing/2014/main" id="{AD2FA423-B213-4928-8FD5-CDDFF48DCF55}"/>
                </a:ext>
              </a:extLst>
            </p:cNvPr>
            <p:cNvSpPr/>
            <p:nvPr/>
          </p:nvSpPr>
          <p:spPr>
            <a:xfrm>
              <a:off x="5745264" y="5413353"/>
              <a:ext cx="1107028" cy="911702"/>
            </a:xfrm>
            <a:custGeom>
              <a:avLst/>
              <a:gdLst>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1537 w 2952328"/>
                <a:gd name="connsiteY12" fmla="*/ 2437234 h 2569176"/>
                <a:gd name="connsiteX13" fmla="*/ 0 w 2952328"/>
                <a:gd name="connsiteY13"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2814883 w 2952328"/>
                <a:gd name="connsiteY9" fmla="*/ 2568792 h 2569176"/>
                <a:gd name="connsiteX10" fmla="*/ 13335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814883 w 2952328"/>
                <a:gd name="connsiteY8" fmla="*/ 2568792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424471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2959430"/>
                <a:gd name="connsiteY0" fmla="*/ 0 h 2583756"/>
                <a:gd name="connsiteX1" fmla="*/ 0 w 2959430"/>
                <a:gd name="connsiteY1" fmla="*/ 0 h 2583756"/>
                <a:gd name="connsiteX2" fmla="*/ 0 w 2959430"/>
                <a:gd name="connsiteY2" fmla="*/ 0 h 2583756"/>
                <a:gd name="connsiteX3" fmla="*/ 2952328 w 2959430"/>
                <a:gd name="connsiteY3" fmla="*/ 0 h 2583756"/>
                <a:gd name="connsiteX4" fmla="*/ 2952328 w 2959430"/>
                <a:gd name="connsiteY4" fmla="*/ 0 h 2583756"/>
                <a:gd name="connsiteX5" fmla="*/ 2952328 w 2959430"/>
                <a:gd name="connsiteY5" fmla="*/ 0 h 2583756"/>
                <a:gd name="connsiteX6" fmla="*/ 2952328 w 2959430"/>
                <a:gd name="connsiteY6" fmla="*/ 2424471 h 2583756"/>
                <a:gd name="connsiteX7" fmla="*/ 2814883 w 2959430"/>
                <a:gd name="connsiteY7" fmla="*/ 2568792 h 2583756"/>
                <a:gd name="connsiteX8" fmla="*/ 133350 w 2959430"/>
                <a:gd name="connsiteY8" fmla="*/ 2569176 h 2583756"/>
                <a:gd name="connsiteX9" fmla="*/ 1537 w 2959430"/>
                <a:gd name="connsiteY9" fmla="*/ 2437234 h 2583756"/>
                <a:gd name="connsiteX10" fmla="*/ 0 w 2959430"/>
                <a:gd name="connsiteY10" fmla="*/ 0 h 258375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3286397"/>
                <a:gd name="connsiteY0" fmla="*/ 0 h 2619628"/>
                <a:gd name="connsiteX1" fmla="*/ 0 w 3286397"/>
                <a:gd name="connsiteY1" fmla="*/ 0 h 2619628"/>
                <a:gd name="connsiteX2" fmla="*/ 0 w 3286397"/>
                <a:gd name="connsiteY2" fmla="*/ 0 h 2619628"/>
                <a:gd name="connsiteX3" fmla="*/ 2952328 w 3286397"/>
                <a:gd name="connsiteY3" fmla="*/ 0 h 2619628"/>
                <a:gd name="connsiteX4" fmla="*/ 2952328 w 3286397"/>
                <a:gd name="connsiteY4" fmla="*/ 0 h 2619628"/>
                <a:gd name="connsiteX5" fmla="*/ 2952328 w 3286397"/>
                <a:gd name="connsiteY5" fmla="*/ 0 h 2619628"/>
                <a:gd name="connsiteX6" fmla="*/ 2962436 w 3286397"/>
                <a:gd name="connsiteY6" fmla="*/ 2264166 h 2619628"/>
                <a:gd name="connsiteX7" fmla="*/ 2814883 w 3286397"/>
                <a:gd name="connsiteY7" fmla="*/ 2568792 h 2619628"/>
                <a:gd name="connsiteX8" fmla="*/ 133350 w 3286397"/>
                <a:gd name="connsiteY8" fmla="*/ 2569176 h 2619628"/>
                <a:gd name="connsiteX9" fmla="*/ 1537 w 3286397"/>
                <a:gd name="connsiteY9" fmla="*/ 2437234 h 2619628"/>
                <a:gd name="connsiteX10" fmla="*/ 0 w 3286397"/>
                <a:gd name="connsiteY10" fmla="*/ 0 h 2619628"/>
                <a:gd name="connsiteX0" fmla="*/ 0 w 2974997"/>
                <a:gd name="connsiteY0" fmla="*/ 0 h 2570975"/>
                <a:gd name="connsiteX1" fmla="*/ 0 w 2974997"/>
                <a:gd name="connsiteY1" fmla="*/ 0 h 2570975"/>
                <a:gd name="connsiteX2" fmla="*/ 0 w 2974997"/>
                <a:gd name="connsiteY2" fmla="*/ 0 h 2570975"/>
                <a:gd name="connsiteX3" fmla="*/ 2952328 w 2974997"/>
                <a:gd name="connsiteY3" fmla="*/ 0 h 2570975"/>
                <a:gd name="connsiteX4" fmla="*/ 2952328 w 2974997"/>
                <a:gd name="connsiteY4" fmla="*/ 0 h 2570975"/>
                <a:gd name="connsiteX5" fmla="*/ 2952328 w 2974997"/>
                <a:gd name="connsiteY5" fmla="*/ 0 h 2570975"/>
                <a:gd name="connsiteX6" fmla="*/ 2962436 w 2974997"/>
                <a:gd name="connsiteY6" fmla="*/ 2264166 h 2570975"/>
                <a:gd name="connsiteX7" fmla="*/ 2814883 w 2974997"/>
                <a:gd name="connsiteY7" fmla="*/ 2568792 h 2570975"/>
                <a:gd name="connsiteX8" fmla="*/ 133350 w 2974997"/>
                <a:gd name="connsiteY8" fmla="*/ 2569176 h 2570975"/>
                <a:gd name="connsiteX9" fmla="*/ 1537 w 2974997"/>
                <a:gd name="connsiteY9" fmla="*/ 2437234 h 2570975"/>
                <a:gd name="connsiteX10" fmla="*/ 0 w 2974997"/>
                <a:gd name="connsiteY10" fmla="*/ 0 h 2570975"/>
                <a:gd name="connsiteX0" fmla="*/ 0 w 2974997"/>
                <a:gd name="connsiteY0" fmla="*/ 0 h 2570977"/>
                <a:gd name="connsiteX1" fmla="*/ 0 w 2974997"/>
                <a:gd name="connsiteY1" fmla="*/ 0 h 2570977"/>
                <a:gd name="connsiteX2" fmla="*/ 0 w 2974997"/>
                <a:gd name="connsiteY2" fmla="*/ 0 h 2570977"/>
                <a:gd name="connsiteX3" fmla="*/ 2952328 w 2974997"/>
                <a:gd name="connsiteY3" fmla="*/ 0 h 2570977"/>
                <a:gd name="connsiteX4" fmla="*/ 2952328 w 2974997"/>
                <a:gd name="connsiteY4" fmla="*/ 0 h 2570977"/>
                <a:gd name="connsiteX5" fmla="*/ 2952328 w 2974997"/>
                <a:gd name="connsiteY5" fmla="*/ 0 h 2570977"/>
                <a:gd name="connsiteX6" fmla="*/ 2962436 w 2974997"/>
                <a:gd name="connsiteY6" fmla="*/ 2264166 h 2570977"/>
                <a:gd name="connsiteX7" fmla="*/ 2814883 w 2974997"/>
                <a:gd name="connsiteY7" fmla="*/ 2568792 h 2570977"/>
                <a:gd name="connsiteX8" fmla="*/ 133350 w 2974997"/>
                <a:gd name="connsiteY8" fmla="*/ 2569176 h 2570977"/>
                <a:gd name="connsiteX9" fmla="*/ 1537 w 2974997"/>
                <a:gd name="connsiteY9" fmla="*/ 2133743 h 2570977"/>
                <a:gd name="connsiteX10" fmla="*/ 0 w 2974997"/>
                <a:gd name="connsiteY10" fmla="*/ 0 h 2570977"/>
                <a:gd name="connsiteX0" fmla="*/ 0 w 3232730"/>
                <a:gd name="connsiteY0" fmla="*/ 0 h 2619626"/>
                <a:gd name="connsiteX1" fmla="*/ 0 w 3232730"/>
                <a:gd name="connsiteY1" fmla="*/ 0 h 2619626"/>
                <a:gd name="connsiteX2" fmla="*/ 0 w 3232730"/>
                <a:gd name="connsiteY2" fmla="*/ 0 h 2619626"/>
                <a:gd name="connsiteX3" fmla="*/ 2952328 w 3232730"/>
                <a:gd name="connsiteY3" fmla="*/ 0 h 2619626"/>
                <a:gd name="connsiteX4" fmla="*/ 2952328 w 3232730"/>
                <a:gd name="connsiteY4" fmla="*/ 0 h 2619626"/>
                <a:gd name="connsiteX5" fmla="*/ 2952328 w 3232730"/>
                <a:gd name="connsiteY5" fmla="*/ 0 h 2619626"/>
                <a:gd name="connsiteX6" fmla="*/ 2962436 w 3232730"/>
                <a:gd name="connsiteY6" fmla="*/ 2264166 h 2619626"/>
                <a:gd name="connsiteX7" fmla="*/ 2814883 w 3232730"/>
                <a:gd name="connsiteY7" fmla="*/ 2568792 h 2619626"/>
                <a:gd name="connsiteX8" fmla="*/ 455352 w 3232730"/>
                <a:gd name="connsiteY8" fmla="*/ 2569177 h 2619626"/>
                <a:gd name="connsiteX9" fmla="*/ 1537 w 3232730"/>
                <a:gd name="connsiteY9" fmla="*/ 2133743 h 2619626"/>
                <a:gd name="connsiteX10" fmla="*/ 0 w 3232730"/>
                <a:gd name="connsiteY10" fmla="*/ 0 h 261962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83539 w 3327936"/>
                <a:gd name="connsiteY0" fmla="*/ 0 h 2666977"/>
                <a:gd name="connsiteX1" fmla="*/ 83539 w 3327936"/>
                <a:gd name="connsiteY1" fmla="*/ 0 h 2666977"/>
                <a:gd name="connsiteX2" fmla="*/ 83539 w 3327936"/>
                <a:gd name="connsiteY2" fmla="*/ 0 h 2666977"/>
                <a:gd name="connsiteX3" fmla="*/ 3035867 w 3327936"/>
                <a:gd name="connsiteY3" fmla="*/ 0 h 2666977"/>
                <a:gd name="connsiteX4" fmla="*/ 3035867 w 3327936"/>
                <a:gd name="connsiteY4" fmla="*/ 0 h 2666977"/>
                <a:gd name="connsiteX5" fmla="*/ 3035867 w 3327936"/>
                <a:gd name="connsiteY5" fmla="*/ 0 h 2666977"/>
                <a:gd name="connsiteX6" fmla="*/ 3045975 w 3327936"/>
                <a:gd name="connsiteY6" fmla="*/ 2264166 h 2666977"/>
                <a:gd name="connsiteX7" fmla="*/ 2898422 w 3327936"/>
                <a:gd name="connsiteY7" fmla="*/ 2568792 h 2666977"/>
                <a:gd name="connsiteX8" fmla="*/ 468891 w 3327936"/>
                <a:gd name="connsiteY8" fmla="*/ 2584352 h 2666977"/>
                <a:gd name="connsiteX9" fmla="*/ 85076 w 3327936"/>
                <a:gd name="connsiteY9" fmla="*/ 2073045 h 2666977"/>
                <a:gd name="connsiteX10" fmla="*/ 83539 w 3327936"/>
                <a:gd name="connsiteY10" fmla="*/ 0 h 2666977"/>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06279"/>
                <a:gd name="connsiteX1" fmla="*/ 0 w 3244397"/>
                <a:gd name="connsiteY1" fmla="*/ 0 h 2606279"/>
                <a:gd name="connsiteX2" fmla="*/ 0 w 3244397"/>
                <a:gd name="connsiteY2" fmla="*/ 0 h 2606279"/>
                <a:gd name="connsiteX3" fmla="*/ 2952328 w 3244397"/>
                <a:gd name="connsiteY3" fmla="*/ 0 h 2606279"/>
                <a:gd name="connsiteX4" fmla="*/ 2952328 w 3244397"/>
                <a:gd name="connsiteY4" fmla="*/ 0 h 2606279"/>
                <a:gd name="connsiteX5" fmla="*/ 2952328 w 3244397"/>
                <a:gd name="connsiteY5" fmla="*/ 0 h 2606279"/>
                <a:gd name="connsiteX6" fmla="*/ 2962436 w 3244397"/>
                <a:gd name="connsiteY6" fmla="*/ 2264166 h 2606279"/>
                <a:gd name="connsiteX7" fmla="*/ 2814883 w 3244397"/>
                <a:gd name="connsiteY7" fmla="*/ 2568792 h 2606279"/>
                <a:gd name="connsiteX8" fmla="*/ 385352 w 3244397"/>
                <a:gd name="connsiteY8" fmla="*/ 2584352 h 2606279"/>
                <a:gd name="connsiteX9" fmla="*/ 1537 w 3244397"/>
                <a:gd name="connsiteY9" fmla="*/ 2073045 h 2606279"/>
                <a:gd name="connsiteX10" fmla="*/ 0 w 3244397"/>
                <a:gd name="connsiteY10" fmla="*/ 0 h 2606279"/>
                <a:gd name="connsiteX0" fmla="*/ 83539 w 3327936"/>
                <a:gd name="connsiteY0" fmla="*/ 0 h 2699885"/>
                <a:gd name="connsiteX1" fmla="*/ 83539 w 3327936"/>
                <a:gd name="connsiteY1" fmla="*/ 0 h 2699885"/>
                <a:gd name="connsiteX2" fmla="*/ 83539 w 3327936"/>
                <a:gd name="connsiteY2" fmla="*/ 0 h 2699885"/>
                <a:gd name="connsiteX3" fmla="*/ 3035867 w 3327936"/>
                <a:gd name="connsiteY3" fmla="*/ 0 h 2699885"/>
                <a:gd name="connsiteX4" fmla="*/ 3035867 w 3327936"/>
                <a:gd name="connsiteY4" fmla="*/ 0 h 2699885"/>
                <a:gd name="connsiteX5" fmla="*/ 3035867 w 3327936"/>
                <a:gd name="connsiteY5" fmla="*/ 0 h 2699885"/>
                <a:gd name="connsiteX6" fmla="*/ 3045975 w 3327936"/>
                <a:gd name="connsiteY6" fmla="*/ 2264166 h 2699885"/>
                <a:gd name="connsiteX7" fmla="*/ 2898422 w 3327936"/>
                <a:gd name="connsiteY7" fmla="*/ 2614316 h 2699885"/>
                <a:gd name="connsiteX8" fmla="*/ 468891 w 3327936"/>
                <a:gd name="connsiteY8" fmla="*/ 2584352 h 2699885"/>
                <a:gd name="connsiteX9" fmla="*/ 85076 w 3327936"/>
                <a:gd name="connsiteY9" fmla="*/ 2073045 h 2699885"/>
                <a:gd name="connsiteX10" fmla="*/ 83539 w 3327936"/>
                <a:gd name="connsiteY10" fmla="*/ 0 h 2699885"/>
                <a:gd name="connsiteX0" fmla="*/ 83539 w 3068882"/>
                <a:gd name="connsiteY0" fmla="*/ 0 h 2699885"/>
                <a:gd name="connsiteX1" fmla="*/ 83539 w 3068882"/>
                <a:gd name="connsiteY1" fmla="*/ 0 h 2699885"/>
                <a:gd name="connsiteX2" fmla="*/ 83539 w 3068882"/>
                <a:gd name="connsiteY2" fmla="*/ 0 h 2699885"/>
                <a:gd name="connsiteX3" fmla="*/ 3035867 w 3068882"/>
                <a:gd name="connsiteY3" fmla="*/ 0 h 2699885"/>
                <a:gd name="connsiteX4" fmla="*/ 3035867 w 3068882"/>
                <a:gd name="connsiteY4" fmla="*/ 0 h 2699885"/>
                <a:gd name="connsiteX5" fmla="*/ 3035867 w 3068882"/>
                <a:gd name="connsiteY5" fmla="*/ 0 h 2699885"/>
                <a:gd name="connsiteX6" fmla="*/ 3045975 w 3068882"/>
                <a:gd name="connsiteY6" fmla="*/ 2264166 h 2699885"/>
                <a:gd name="connsiteX7" fmla="*/ 2898422 w 3068882"/>
                <a:gd name="connsiteY7" fmla="*/ 2614316 h 2699885"/>
                <a:gd name="connsiteX8" fmla="*/ 468891 w 3068882"/>
                <a:gd name="connsiteY8" fmla="*/ 2584352 h 2699885"/>
                <a:gd name="connsiteX9" fmla="*/ 85076 w 3068882"/>
                <a:gd name="connsiteY9" fmla="*/ 2073045 h 2699885"/>
                <a:gd name="connsiteX10" fmla="*/ 83539 w 3068882"/>
                <a:gd name="connsiteY10" fmla="*/ 0 h 2699885"/>
                <a:gd name="connsiteX0" fmla="*/ 0 w 2985343"/>
                <a:gd name="connsiteY0" fmla="*/ 0 h 2699885"/>
                <a:gd name="connsiteX1" fmla="*/ 0 w 2985343"/>
                <a:gd name="connsiteY1" fmla="*/ 0 h 2699885"/>
                <a:gd name="connsiteX2" fmla="*/ 0 w 2985343"/>
                <a:gd name="connsiteY2" fmla="*/ 0 h 2699885"/>
                <a:gd name="connsiteX3" fmla="*/ 2952328 w 2985343"/>
                <a:gd name="connsiteY3" fmla="*/ 0 h 2699885"/>
                <a:gd name="connsiteX4" fmla="*/ 2952328 w 2985343"/>
                <a:gd name="connsiteY4" fmla="*/ 0 h 2699885"/>
                <a:gd name="connsiteX5" fmla="*/ 2952328 w 2985343"/>
                <a:gd name="connsiteY5" fmla="*/ 0 h 2699885"/>
                <a:gd name="connsiteX6" fmla="*/ 2962436 w 2985343"/>
                <a:gd name="connsiteY6" fmla="*/ 2264166 h 2699885"/>
                <a:gd name="connsiteX7" fmla="*/ 2814883 w 2985343"/>
                <a:gd name="connsiteY7" fmla="*/ 2614316 h 2699885"/>
                <a:gd name="connsiteX8" fmla="*/ 385352 w 2985343"/>
                <a:gd name="connsiteY8" fmla="*/ 2584352 h 2699885"/>
                <a:gd name="connsiteX9" fmla="*/ 1537 w 2985343"/>
                <a:gd name="connsiteY9" fmla="*/ 2073045 h 2699885"/>
                <a:gd name="connsiteX10" fmla="*/ 0 w 2985343"/>
                <a:gd name="connsiteY10" fmla="*/ 0 h 2699885"/>
                <a:gd name="connsiteX0" fmla="*/ 69689 w 3307085"/>
                <a:gd name="connsiteY0" fmla="*/ 0 h 2699885"/>
                <a:gd name="connsiteX1" fmla="*/ 69689 w 3307085"/>
                <a:gd name="connsiteY1" fmla="*/ 0 h 2699885"/>
                <a:gd name="connsiteX2" fmla="*/ 69689 w 3307085"/>
                <a:gd name="connsiteY2" fmla="*/ 0 h 2699885"/>
                <a:gd name="connsiteX3" fmla="*/ 3022017 w 3307085"/>
                <a:gd name="connsiteY3" fmla="*/ 0 h 2699885"/>
                <a:gd name="connsiteX4" fmla="*/ 3022017 w 3307085"/>
                <a:gd name="connsiteY4" fmla="*/ 0 h 2699885"/>
                <a:gd name="connsiteX5" fmla="*/ 3022017 w 3307085"/>
                <a:gd name="connsiteY5" fmla="*/ 0 h 2699885"/>
                <a:gd name="connsiteX6" fmla="*/ 3032125 w 3307085"/>
                <a:gd name="connsiteY6" fmla="*/ 2264166 h 2699885"/>
                <a:gd name="connsiteX7" fmla="*/ 2884572 w 3307085"/>
                <a:gd name="connsiteY7" fmla="*/ 2614316 h 2699885"/>
                <a:gd name="connsiteX8" fmla="*/ 497042 w 3307085"/>
                <a:gd name="connsiteY8" fmla="*/ 2614702 h 2699885"/>
                <a:gd name="connsiteX9" fmla="*/ 71226 w 3307085"/>
                <a:gd name="connsiteY9" fmla="*/ 2073045 h 2699885"/>
                <a:gd name="connsiteX10" fmla="*/ 69689 w 3307085"/>
                <a:gd name="connsiteY10" fmla="*/ 0 h 2699885"/>
                <a:gd name="connsiteX0" fmla="*/ 0 w 3237398"/>
                <a:gd name="connsiteY0" fmla="*/ 0 h 2699885"/>
                <a:gd name="connsiteX1" fmla="*/ 0 w 3237398"/>
                <a:gd name="connsiteY1" fmla="*/ 0 h 2699885"/>
                <a:gd name="connsiteX2" fmla="*/ 0 w 3237398"/>
                <a:gd name="connsiteY2" fmla="*/ 0 h 2699885"/>
                <a:gd name="connsiteX3" fmla="*/ 2952328 w 3237398"/>
                <a:gd name="connsiteY3" fmla="*/ 0 h 2699885"/>
                <a:gd name="connsiteX4" fmla="*/ 2952328 w 3237398"/>
                <a:gd name="connsiteY4" fmla="*/ 0 h 2699885"/>
                <a:gd name="connsiteX5" fmla="*/ 2952328 w 3237398"/>
                <a:gd name="connsiteY5" fmla="*/ 0 h 2699885"/>
                <a:gd name="connsiteX6" fmla="*/ 2962436 w 3237398"/>
                <a:gd name="connsiteY6" fmla="*/ 2264166 h 2699885"/>
                <a:gd name="connsiteX7" fmla="*/ 2814883 w 3237398"/>
                <a:gd name="connsiteY7" fmla="*/ 2614316 h 2699885"/>
                <a:gd name="connsiteX8" fmla="*/ 427353 w 3237398"/>
                <a:gd name="connsiteY8" fmla="*/ 2614702 h 2699885"/>
                <a:gd name="connsiteX9" fmla="*/ 1537 w 3237398"/>
                <a:gd name="connsiteY9" fmla="*/ 2073045 h 2699885"/>
                <a:gd name="connsiteX10" fmla="*/ 0 w 3237398"/>
                <a:gd name="connsiteY10" fmla="*/ 0 h 2699885"/>
                <a:gd name="connsiteX0" fmla="*/ 0 w 3041396"/>
                <a:gd name="connsiteY0" fmla="*/ 0 h 2699885"/>
                <a:gd name="connsiteX1" fmla="*/ 0 w 3041396"/>
                <a:gd name="connsiteY1" fmla="*/ 0 h 2699885"/>
                <a:gd name="connsiteX2" fmla="*/ 0 w 3041396"/>
                <a:gd name="connsiteY2" fmla="*/ 0 h 2699885"/>
                <a:gd name="connsiteX3" fmla="*/ 2952328 w 3041396"/>
                <a:gd name="connsiteY3" fmla="*/ 0 h 2699885"/>
                <a:gd name="connsiteX4" fmla="*/ 2952328 w 3041396"/>
                <a:gd name="connsiteY4" fmla="*/ 0 h 2699885"/>
                <a:gd name="connsiteX5" fmla="*/ 2952328 w 3041396"/>
                <a:gd name="connsiteY5" fmla="*/ 0 h 2699885"/>
                <a:gd name="connsiteX6" fmla="*/ 2962436 w 3041396"/>
                <a:gd name="connsiteY6" fmla="*/ 2264166 h 2699885"/>
                <a:gd name="connsiteX7" fmla="*/ 2814883 w 3041396"/>
                <a:gd name="connsiteY7" fmla="*/ 2614316 h 2699885"/>
                <a:gd name="connsiteX8" fmla="*/ 427353 w 3041396"/>
                <a:gd name="connsiteY8" fmla="*/ 2614702 h 2699885"/>
                <a:gd name="connsiteX9" fmla="*/ 1537 w 3041396"/>
                <a:gd name="connsiteY9" fmla="*/ 2073045 h 2699885"/>
                <a:gd name="connsiteX10" fmla="*/ 0 w 3041396"/>
                <a:gd name="connsiteY10" fmla="*/ 0 h 2699885"/>
                <a:gd name="connsiteX0" fmla="*/ 0 w 3027396"/>
                <a:gd name="connsiteY0" fmla="*/ 0 h 2702413"/>
                <a:gd name="connsiteX1" fmla="*/ 0 w 3027396"/>
                <a:gd name="connsiteY1" fmla="*/ 0 h 2702413"/>
                <a:gd name="connsiteX2" fmla="*/ 0 w 3027396"/>
                <a:gd name="connsiteY2" fmla="*/ 0 h 2702413"/>
                <a:gd name="connsiteX3" fmla="*/ 2952328 w 3027396"/>
                <a:gd name="connsiteY3" fmla="*/ 0 h 2702413"/>
                <a:gd name="connsiteX4" fmla="*/ 2952328 w 3027396"/>
                <a:gd name="connsiteY4" fmla="*/ 0 h 2702413"/>
                <a:gd name="connsiteX5" fmla="*/ 2952328 w 3027396"/>
                <a:gd name="connsiteY5" fmla="*/ 0 h 2702413"/>
                <a:gd name="connsiteX6" fmla="*/ 2962436 w 3027396"/>
                <a:gd name="connsiteY6" fmla="*/ 2264166 h 2702413"/>
                <a:gd name="connsiteX7" fmla="*/ 2800883 w 3027396"/>
                <a:gd name="connsiteY7" fmla="*/ 2629491 h 2702413"/>
                <a:gd name="connsiteX8" fmla="*/ 427353 w 3027396"/>
                <a:gd name="connsiteY8" fmla="*/ 2614702 h 2702413"/>
                <a:gd name="connsiteX9" fmla="*/ 1537 w 3027396"/>
                <a:gd name="connsiteY9" fmla="*/ 2073045 h 2702413"/>
                <a:gd name="connsiteX10" fmla="*/ 0 w 3027396"/>
                <a:gd name="connsiteY10" fmla="*/ 0 h 27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7396" h="2702413">
                  <a:moveTo>
                    <a:pt x="0" y="0"/>
                  </a:moveTo>
                  <a:lnTo>
                    <a:pt x="0" y="0"/>
                  </a:lnTo>
                  <a:lnTo>
                    <a:pt x="0" y="0"/>
                  </a:lnTo>
                  <a:lnTo>
                    <a:pt x="2952328" y="0"/>
                  </a:lnTo>
                  <a:lnTo>
                    <a:pt x="2952328" y="0"/>
                  </a:lnTo>
                  <a:lnTo>
                    <a:pt x="2952328" y="0"/>
                  </a:lnTo>
                  <a:cubicBezTo>
                    <a:pt x="2952328" y="808157"/>
                    <a:pt x="2987677" y="1825918"/>
                    <a:pt x="2962436" y="2264166"/>
                  </a:cubicBezTo>
                  <a:cubicBezTo>
                    <a:pt x="2937195" y="2702414"/>
                    <a:pt x="3027396" y="2631766"/>
                    <a:pt x="2800883" y="2629491"/>
                  </a:cubicBezTo>
                  <a:lnTo>
                    <a:pt x="427353" y="2614702"/>
                  </a:lnTo>
                  <a:cubicBezTo>
                    <a:pt x="98462" y="2600363"/>
                    <a:pt x="2761" y="2357083"/>
                    <a:pt x="1537" y="2073045"/>
                  </a:cubicBezTo>
                  <a:cubicBezTo>
                    <a:pt x="313" y="1789007"/>
                    <a:pt x="512" y="812411"/>
                    <a:pt x="0" y="0"/>
                  </a:cubicBezTo>
                  <a:close/>
                </a:path>
              </a:pathLst>
            </a:custGeom>
            <a:grpFill/>
            <a:ln>
              <a:noFill/>
            </a:ln>
            <a:effectLst/>
            <a:scene3d>
              <a:camera prst="orthographicFront"/>
              <a:lightRig rig="brightRoom" dir="t"/>
            </a:scene3d>
            <a:sp3d>
              <a:bevelT w="635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00">
                <a:latin typeface="+mn-ea"/>
              </a:endParaRPr>
            </a:p>
          </p:txBody>
        </p:sp>
      </p:grpSp>
      <p:sp>
        <p:nvSpPr>
          <p:cNvPr id="43" name="TextBox 202">
            <a:extLst>
              <a:ext uri="{FF2B5EF4-FFF2-40B4-BE49-F238E27FC236}">
                <a16:creationId xmlns:a16="http://schemas.microsoft.com/office/drawing/2014/main" id="{8179EADB-1543-4B70-85D1-4A524CD856A6}"/>
              </a:ext>
            </a:extLst>
          </p:cNvPr>
          <p:cNvSpPr txBox="1">
            <a:spLocks noChangeArrowheads="1"/>
          </p:cNvSpPr>
          <p:nvPr/>
        </p:nvSpPr>
        <p:spPr bwMode="auto">
          <a:xfrm>
            <a:off x="640667" y="2505784"/>
            <a:ext cx="571500" cy="400110"/>
          </a:xfrm>
          <a:prstGeom prst="rect">
            <a:avLst/>
          </a:prstGeom>
          <a:noFill/>
          <a:ln w="9525">
            <a:noFill/>
            <a:miter lim="800000"/>
            <a:headEnd/>
            <a:tailEnd/>
          </a:ln>
        </p:spPr>
        <p:txBody>
          <a:bodyPr>
            <a:spAutoFit/>
          </a:bodyPr>
          <a:lstStyle/>
          <a:p>
            <a:pPr marL="88900" indent="-88900" algn="ctr"/>
            <a:r>
              <a:rPr lang="en-US" altLang="ko-KR" sz="2000" dirty="0">
                <a:solidFill>
                  <a:schemeClr val="bg1"/>
                </a:solidFill>
                <a:latin typeface="+mn-ea"/>
              </a:rPr>
              <a:t>01</a:t>
            </a:r>
            <a:endParaRPr lang="ko-KR" altLang="en-US" sz="2000" dirty="0">
              <a:solidFill>
                <a:schemeClr val="bg1"/>
              </a:solidFill>
              <a:latin typeface="+mn-ea"/>
            </a:endParaRPr>
          </a:p>
        </p:txBody>
      </p:sp>
      <p:sp>
        <p:nvSpPr>
          <p:cNvPr id="44" name="TextBox 43">
            <a:extLst>
              <a:ext uri="{FF2B5EF4-FFF2-40B4-BE49-F238E27FC236}">
                <a16:creationId xmlns:a16="http://schemas.microsoft.com/office/drawing/2014/main" id="{671590B7-D1B1-48D0-B565-562D8DC294BE}"/>
              </a:ext>
            </a:extLst>
          </p:cNvPr>
          <p:cNvSpPr txBox="1"/>
          <p:nvPr/>
        </p:nvSpPr>
        <p:spPr bwMode="auto">
          <a:xfrm>
            <a:off x="1144376" y="2572903"/>
            <a:ext cx="2449551" cy="323165"/>
          </a:xfrm>
          <a:prstGeom prst="rect">
            <a:avLst/>
          </a:prstGeom>
          <a:noFill/>
        </p:spPr>
        <p:txBody>
          <a:bodyPr wrap="square">
            <a:spAutoFit/>
          </a:bodyPr>
          <a:lstStyle/>
          <a:p>
            <a:pPr marL="88900" indent="-88900">
              <a:defRPr/>
            </a:pPr>
            <a:r>
              <a:rPr lang="en-US" altLang="ko-KR" sz="1500" b="1" dirty="0">
                <a:latin typeface="Times New Roman" panose="02020603050405020304" pitchFamily="18" charset="0"/>
                <a:cs typeface="Times New Roman" panose="02020603050405020304" pitchFamily="18" charset="0"/>
              </a:rPr>
              <a:t>Investment in Vietnam</a:t>
            </a:r>
            <a:endParaRPr lang="ko-KR" altLang="en-US" sz="1500" b="1" dirty="0">
              <a:latin typeface="Times New Roman" panose="02020603050405020304" pitchFamily="18" charset="0"/>
              <a:cs typeface="Times New Roman" panose="02020603050405020304" pitchFamily="18" charset="0"/>
            </a:endParaRPr>
          </a:p>
        </p:txBody>
      </p:sp>
      <p:grpSp>
        <p:nvGrpSpPr>
          <p:cNvPr id="45" name="그룹 189">
            <a:extLst>
              <a:ext uri="{FF2B5EF4-FFF2-40B4-BE49-F238E27FC236}">
                <a16:creationId xmlns:a16="http://schemas.microsoft.com/office/drawing/2014/main" id="{FD033A62-562E-44A5-9BA6-FC927D5A532D}"/>
              </a:ext>
            </a:extLst>
          </p:cNvPr>
          <p:cNvGrpSpPr>
            <a:grpSpLocks/>
          </p:cNvGrpSpPr>
          <p:nvPr/>
        </p:nvGrpSpPr>
        <p:grpSpPr bwMode="auto">
          <a:xfrm>
            <a:off x="3597583" y="5019365"/>
            <a:ext cx="458787" cy="458786"/>
            <a:chOff x="5674527" y="5121424"/>
            <a:chExt cx="1225385" cy="1225113"/>
          </a:xfrm>
          <a:solidFill>
            <a:schemeClr val="accent1">
              <a:lumMod val="60000"/>
              <a:lumOff val="40000"/>
            </a:schemeClr>
          </a:solidFill>
        </p:grpSpPr>
        <p:sp>
          <p:nvSpPr>
            <p:cNvPr id="46" name="대각선 방향의 모서리가 둥근 사각형 59">
              <a:extLst>
                <a:ext uri="{FF2B5EF4-FFF2-40B4-BE49-F238E27FC236}">
                  <a16:creationId xmlns:a16="http://schemas.microsoft.com/office/drawing/2014/main" id="{2CF95E98-725E-4147-8BF9-863A9076E01C}"/>
                </a:ext>
              </a:extLst>
            </p:cNvPr>
            <p:cNvSpPr/>
            <p:nvPr/>
          </p:nvSpPr>
          <p:spPr>
            <a:xfrm flipH="1">
              <a:off x="5674527" y="5121424"/>
              <a:ext cx="1225385" cy="1225113"/>
            </a:xfrm>
            <a:prstGeom prst="round2DiagRect">
              <a:avLst/>
            </a:prstGeom>
            <a:grpFill/>
            <a:ln>
              <a:noFill/>
            </a:ln>
            <a:effectLst>
              <a:outerShdw blurRad="50800" dist="381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mn-ea"/>
              </a:endParaRPr>
            </a:p>
          </p:txBody>
        </p:sp>
        <p:sp>
          <p:nvSpPr>
            <p:cNvPr id="47" name="자유형 60">
              <a:extLst>
                <a:ext uri="{FF2B5EF4-FFF2-40B4-BE49-F238E27FC236}">
                  <a16:creationId xmlns:a16="http://schemas.microsoft.com/office/drawing/2014/main" id="{D0C2EBE5-B960-4020-9822-46E88D4E2AD2}"/>
                </a:ext>
              </a:extLst>
            </p:cNvPr>
            <p:cNvSpPr/>
            <p:nvPr/>
          </p:nvSpPr>
          <p:spPr>
            <a:xfrm>
              <a:off x="5745264" y="5413353"/>
              <a:ext cx="1107028" cy="911702"/>
            </a:xfrm>
            <a:custGeom>
              <a:avLst/>
              <a:gdLst>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1537 w 2952328"/>
                <a:gd name="connsiteY12" fmla="*/ 2437234 h 2569176"/>
                <a:gd name="connsiteX13" fmla="*/ 0 w 2952328"/>
                <a:gd name="connsiteY13"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2814883 w 2952328"/>
                <a:gd name="connsiteY9" fmla="*/ 2568792 h 2569176"/>
                <a:gd name="connsiteX10" fmla="*/ 13335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814883 w 2952328"/>
                <a:gd name="connsiteY8" fmla="*/ 2568792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424471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2959430"/>
                <a:gd name="connsiteY0" fmla="*/ 0 h 2583756"/>
                <a:gd name="connsiteX1" fmla="*/ 0 w 2959430"/>
                <a:gd name="connsiteY1" fmla="*/ 0 h 2583756"/>
                <a:gd name="connsiteX2" fmla="*/ 0 w 2959430"/>
                <a:gd name="connsiteY2" fmla="*/ 0 h 2583756"/>
                <a:gd name="connsiteX3" fmla="*/ 2952328 w 2959430"/>
                <a:gd name="connsiteY3" fmla="*/ 0 h 2583756"/>
                <a:gd name="connsiteX4" fmla="*/ 2952328 w 2959430"/>
                <a:gd name="connsiteY4" fmla="*/ 0 h 2583756"/>
                <a:gd name="connsiteX5" fmla="*/ 2952328 w 2959430"/>
                <a:gd name="connsiteY5" fmla="*/ 0 h 2583756"/>
                <a:gd name="connsiteX6" fmla="*/ 2952328 w 2959430"/>
                <a:gd name="connsiteY6" fmla="*/ 2424471 h 2583756"/>
                <a:gd name="connsiteX7" fmla="*/ 2814883 w 2959430"/>
                <a:gd name="connsiteY7" fmla="*/ 2568792 h 2583756"/>
                <a:gd name="connsiteX8" fmla="*/ 133350 w 2959430"/>
                <a:gd name="connsiteY8" fmla="*/ 2569176 h 2583756"/>
                <a:gd name="connsiteX9" fmla="*/ 1537 w 2959430"/>
                <a:gd name="connsiteY9" fmla="*/ 2437234 h 2583756"/>
                <a:gd name="connsiteX10" fmla="*/ 0 w 2959430"/>
                <a:gd name="connsiteY10" fmla="*/ 0 h 258375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3286397"/>
                <a:gd name="connsiteY0" fmla="*/ 0 h 2619628"/>
                <a:gd name="connsiteX1" fmla="*/ 0 w 3286397"/>
                <a:gd name="connsiteY1" fmla="*/ 0 h 2619628"/>
                <a:gd name="connsiteX2" fmla="*/ 0 w 3286397"/>
                <a:gd name="connsiteY2" fmla="*/ 0 h 2619628"/>
                <a:gd name="connsiteX3" fmla="*/ 2952328 w 3286397"/>
                <a:gd name="connsiteY3" fmla="*/ 0 h 2619628"/>
                <a:gd name="connsiteX4" fmla="*/ 2952328 w 3286397"/>
                <a:gd name="connsiteY4" fmla="*/ 0 h 2619628"/>
                <a:gd name="connsiteX5" fmla="*/ 2952328 w 3286397"/>
                <a:gd name="connsiteY5" fmla="*/ 0 h 2619628"/>
                <a:gd name="connsiteX6" fmla="*/ 2962436 w 3286397"/>
                <a:gd name="connsiteY6" fmla="*/ 2264166 h 2619628"/>
                <a:gd name="connsiteX7" fmla="*/ 2814883 w 3286397"/>
                <a:gd name="connsiteY7" fmla="*/ 2568792 h 2619628"/>
                <a:gd name="connsiteX8" fmla="*/ 133350 w 3286397"/>
                <a:gd name="connsiteY8" fmla="*/ 2569176 h 2619628"/>
                <a:gd name="connsiteX9" fmla="*/ 1537 w 3286397"/>
                <a:gd name="connsiteY9" fmla="*/ 2437234 h 2619628"/>
                <a:gd name="connsiteX10" fmla="*/ 0 w 3286397"/>
                <a:gd name="connsiteY10" fmla="*/ 0 h 2619628"/>
                <a:gd name="connsiteX0" fmla="*/ 0 w 2974997"/>
                <a:gd name="connsiteY0" fmla="*/ 0 h 2570975"/>
                <a:gd name="connsiteX1" fmla="*/ 0 w 2974997"/>
                <a:gd name="connsiteY1" fmla="*/ 0 h 2570975"/>
                <a:gd name="connsiteX2" fmla="*/ 0 w 2974997"/>
                <a:gd name="connsiteY2" fmla="*/ 0 h 2570975"/>
                <a:gd name="connsiteX3" fmla="*/ 2952328 w 2974997"/>
                <a:gd name="connsiteY3" fmla="*/ 0 h 2570975"/>
                <a:gd name="connsiteX4" fmla="*/ 2952328 w 2974997"/>
                <a:gd name="connsiteY4" fmla="*/ 0 h 2570975"/>
                <a:gd name="connsiteX5" fmla="*/ 2952328 w 2974997"/>
                <a:gd name="connsiteY5" fmla="*/ 0 h 2570975"/>
                <a:gd name="connsiteX6" fmla="*/ 2962436 w 2974997"/>
                <a:gd name="connsiteY6" fmla="*/ 2264166 h 2570975"/>
                <a:gd name="connsiteX7" fmla="*/ 2814883 w 2974997"/>
                <a:gd name="connsiteY7" fmla="*/ 2568792 h 2570975"/>
                <a:gd name="connsiteX8" fmla="*/ 133350 w 2974997"/>
                <a:gd name="connsiteY8" fmla="*/ 2569176 h 2570975"/>
                <a:gd name="connsiteX9" fmla="*/ 1537 w 2974997"/>
                <a:gd name="connsiteY9" fmla="*/ 2437234 h 2570975"/>
                <a:gd name="connsiteX10" fmla="*/ 0 w 2974997"/>
                <a:gd name="connsiteY10" fmla="*/ 0 h 2570975"/>
                <a:gd name="connsiteX0" fmla="*/ 0 w 2974997"/>
                <a:gd name="connsiteY0" fmla="*/ 0 h 2570977"/>
                <a:gd name="connsiteX1" fmla="*/ 0 w 2974997"/>
                <a:gd name="connsiteY1" fmla="*/ 0 h 2570977"/>
                <a:gd name="connsiteX2" fmla="*/ 0 w 2974997"/>
                <a:gd name="connsiteY2" fmla="*/ 0 h 2570977"/>
                <a:gd name="connsiteX3" fmla="*/ 2952328 w 2974997"/>
                <a:gd name="connsiteY3" fmla="*/ 0 h 2570977"/>
                <a:gd name="connsiteX4" fmla="*/ 2952328 w 2974997"/>
                <a:gd name="connsiteY4" fmla="*/ 0 h 2570977"/>
                <a:gd name="connsiteX5" fmla="*/ 2952328 w 2974997"/>
                <a:gd name="connsiteY5" fmla="*/ 0 h 2570977"/>
                <a:gd name="connsiteX6" fmla="*/ 2962436 w 2974997"/>
                <a:gd name="connsiteY6" fmla="*/ 2264166 h 2570977"/>
                <a:gd name="connsiteX7" fmla="*/ 2814883 w 2974997"/>
                <a:gd name="connsiteY7" fmla="*/ 2568792 h 2570977"/>
                <a:gd name="connsiteX8" fmla="*/ 133350 w 2974997"/>
                <a:gd name="connsiteY8" fmla="*/ 2569176 h 2570977"/>
                <a:gd name="connsiteX9" fmla="*/ 1537 w 2974997"/>
                <a:gd name="connsiteY9" fmla="*/ 2133743 h 2570977"/>
                <a:gd name="connsiteX10" fmla="*/ 0 w 2974997"/>
                <a:gd name="connsiteY10" fmla="*/ 0 h 2570977"/>
                <a:gd name="connsiteX0" fmla="*/ 0 w 3232730"/>
                <a:gd name="connsiteY0" fmla="*/ 0 h 2619626"/>
                <a:gd name="connsiteX1" fmla="*/ 0 w 3232730"/>
                <a:gd name="connsiteY1" fmla="*/ 0 h 2619626"/>
                <a:gd name="connsiteX2" fmla="*/ 0 w 3232730"/>
                <a:gd name="connsiteY2" fmla="*/ 0 h 2619626"/>
                <a:gd name="connsiteX3" fmla="*/ 2952328 w 3232730"/>
                <a:gd name="connsiteY3" fmla="*/ 0 h 2619626"/>
                <a:gd name="connsiteX4" fmla="*/ 2952328 w 3232730"/>
                <a:gd name="connsiteY4" fmla="*/ 0 h 2619626"/>
                <a:gd name="connsiteX5" fmla="*/ 2952328 w 3232730"/>
                <a:gd name="connsiteY5" fmla="*/ 0 h 2619626"/>
                <a:gd name="connsiteX6" fmla="*/ 2962436 w 3232730"/>
                <a:gd name="connsiteY6" fmla="*/ 2264166 h 2619626"/>
                <a:gd name="connsiteX7" fmla="*/ 2814883 w 3232730"/>
                <a:gd name="connsiteY7" fmla="*/ 2568792 h 2619626"/>
                <a:gd name="connsiteX8" fmla="*/ 455352 w 3232730"/>
                <a:gd name="connsiteY8" fmla="*/ 2569177 h 2619626"/>
                <a:gd name="connsiteX9" fmla="*/ 1537 w 3232730"/>
                <a:gd name="connsiteY9" fmla="*/ 2133743 h 2619626"/>
                <a:gd name="connsiteX10" fmla="*/ 0 w 3232730"/>
                <a:gd name="connsiteY10" fmla="*/ 0 h 261962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83539 w 3327936"/>
                <a:gd name="connsiteY0" fmla="*/ 0 h 2666977"/>
                <a:gd name="connsiteX1" fmla="*/ 83539 w 3327936"/>
                <a:gd name="connsiteY1" fmla="*/ 0 h 2666977"/>
                <a:gd name="connsiteX2" fmla="*/ 83539 w 3327936"/>
                <a:gd name="connsiteY2" fmla="*/ 0 h 2666977"/>
                <a:gd name="connsiteX3" fmla="*/ 3035867 w 3327936"/>
                <a:gd name="connsiteY3" fmla="*/ 0 h 2666977"/>
                <a:gd name="connsiteX4" fmla="*/ 3035867 w 3327936"/>
                <a:gd name="connsiteY4" fmla="*/ 0 h 2666977"/>
                <a:gd name="connsiteX5" fmla="*/ 3035867 w 3327936"/>
                <a:gd name="connsiteY5" fmla="*/ 0 h 2666977"/>
                <a:gd name="connsiteX6" fmla="*/ 3045975 w 3327936"/>
                <a:gd name="connsiteY6" fmla="*/ 2264166 h 2666977"/>
                <a:gd name="connsiteX7" fmla="*/ 2898422 w 3327936"/>
                <a:gd name="connsiteY7" fmla="*/ 2568792 h 2666977"/>
                <a:gd name="connsiteX8" fmla="*/ 468891 w 3327936"/>
                <a:gd name="connsiteY8" fmla="*/ 2584352 h 2666977"/>
                <a:gd name="connsiteX9" fmla="*/ 85076 w 3327936"/>
                <a:gd name="connsiteY9" fmla="*/ 2073045 h 2666977"/>
                <a:gd name="connsiteX10" fmla="*/ 83539 w 3327936"/>
                <a:gd name="connsiteY10" fmla="*/ 0 h 2666977"/>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06279"/>
                <a:gd name="connsiteX1" fmla="*/ 0 w 3244397"/>
                <a:gd name="connsiteY1" fmla="*/ 0 h 2606279"/>
                <a:gd name="connsiteX2" fmla="*/ 0 w 3244397"/>
                <a:gd name="connsiteY2" fmla="*/ 0 h 2606279"/>
                <a:gd name="connsiteX3" fmla="*/ 2952328 w 3244397"/>
                <a:gd name="connsiteY3" fmla="*/ 0 h 2606279"/>
                <a:gd name="connsiteX4" fmla="*/ 2952328 w 3244397"/>
                <a:gd name="connsiteY4" fmla="*/ 0 h 2606279"/>
                <a:gd name="connsiteX5" fmla="*/ 2952328 w 3244397"/>
                <a:gd name="connsiteY5" fmla="*/ 0 h 2606279"/>
                <a:gd name="connsiteX6" fmla="*/ 2962436 w 3244397"/>
                <a:gd name="connsiteY6" fmla="*/ 2264166 h 2606279"/>
                <a:gd name="connsiteX7" fmla="*/ 2814883 w 3244397"/>
                <a:gd name="connsiteY7" fmla="*/ 2568792 h 2606279"/>
                <a:gd name="connsiteX8" fmla="*/ 385352 w 3244397"/>
                <a:gd name="connsiteY8" fmla="*/ 2584352 h 2606279"/>
                <a:gd name="connsiteX9" fmla="*/ 1537 w 3244397"/>
                <a:gd name="connsiteY9" fmla="*/ 2073045 h 2606279"/>
                <a:gd name="connsiteX10" fmla="*/ 0 w 3244397"/>
                <a:gd name="connsiteY10" fmla="*/ 0 h 2606279"/>
                <a:gd name="connsiteX0" fmla="*/ 83539 w 3327936"/>
                <a:gd name="connsiteY0" fmla="*/ 0 h 2699885"/>
                <a:gd name="connsiteX1" fmla="*/ 83539 w 3327936"/>
                <a:gd name="connsiteY1" fmla="*/ 0 h 2699885"/>
                <a:gd name="connsiteX2" fmla="*/ 83539 w 3327936"/>
                <a:gd name="connsiteY2" fmla="*/ 0 h 2699885"/>
                <a:gd name="connsiteX3" fmla="*/ 3035867 w 3327936"/>
                <a:gd name="connsiteY3" fmla="*/ 0 h 2699885"/>
                <a:gd name="connsiteX4" fmla="*/ 3035867 w 3327936"/>
                <a:gd name="connsiteY4" fmla="*/ 0 h 2699885"/>
                <a:gd name="connsiteX5" fmla="*/ 3035867 w 3327936"/>
                <a:gd name="connsiteY5" fmla="*/ 0 h 2699885"/>
                <a:gd name="connsiteX6" fmla="*/ 3045975 w 3327936"/>
                <a:gd name="connsiteY6" fmla="*/ 2264166 h 2699885"/>
                <a:gd name="connsiteX7" fmla="*/ 2898422 w 3327936"/>
                <a:gd name="connsiteY7" fmla="*/ 2614316 h 2699885"/>
                <a:gd name="connsiteX8" fmla="*/ 468891 w 3327936"/>
                <a:gd name="connsiteY8" fmla="*/ 2584352 h 2699885"/>
                <a:gd name="connsiteX9" fmla="*/ 85076 w 3327936"/>
                <a:gd name="connsiteY9" fmla="*/ 2073045 h 2699885"/>
                <a:gd name="connsiteX10" fmla="*/ 83539 w 3327936"/>
                <a:gd name="connsiteY10" fmla="*/ 0 h 2699885"/>
                <a:gd name="connsiteX0" fmla="*/ 83539 w 3068882"/>
                <a:gd name="connsiteY0" fmla="*/ 0 h 2699885"/>
                <a:gd name="connsiteX1" fmla="*/ 83539 w 3068882"/>
                <a:gd name="connsiteY1" fmla="*/ 0 h 2699885"/>
                <a:gd name="connsiteX2" fmla="*/ 83539 w 3068882"/>
                <a:gd name="connsiteY2" fmla="*/ 0 h 2699885"/>
                <a:gd name="connsiteX3" fmla="*/ 3035867 w 3068882"/>
                <a:gd name="connsiteY3" fmla="*/ 0 h 2699885"/>
                <a:gd name="connsiteX4" fmla="*/ 3035867 w 3068882"/>
                <a:gd name="connsiteY4" fmla="*/ 0 h 2699885"/>
                <a:gd name="connsiteX5" fmla="*/ 3035867 w 3068882"/>
                <a:gd name="connsiteY5" fmla="*/ 0 h 2699885"/>
                <a:gd name="connsiteX6" fmla="*/ 3045975 w 3068882"/>
                <a:gd name="connsiteY6" fmla="*/ 2264166 h 2699885"/>
                <a:gd name="connsiteX7" fmla="*/ 2898422 w 3068882"/>
                <a:gd name="connsiteY7" fmla="*/ 2614316 h 2699885"/>
                <a:gd name="connsiteX8" fmla="*/ 468891 w 3068882"/>
                <a:gd name="connsiteY8" fmla="*/ 2584352 h 2699885"/>
                <a:gd name="connsiteX9" fmla="*/ 85076 w 3068882"/>
                <a:gd name="connsiteY9" fmla="*/ 2073045 h 2699885"/>
                <a:gd name="connsiteX10" fmla="*/ 83539 w 3068882"/>
                <a:gd name="connsiteY10" fmla="*/ 0 h 2699885"/>
                <a:gd name="connsiteX0" fmla="*/ 0 w 2985343"/>
                <a:gd name="connsiteY0" fmla="*/ 0 h 2699885"/>
                <a:gd name="connsiteX1" fmla="*/ 0 w 2985343"/>
                <a:gd name="connsiteY1" fmla="*/ 0 h 2699885"/>
                <a:gd name="connsiteX2" fmla="*/ 0 w 2985343"/>
                <a:gd name="connsiteY2" fmla="*/ 0 h 2699885"/>
                <a:gd name="connsiteX3" fmla="*/ 2952328 w 2985343"/>
                <a:gd name="connsiteY3" fmla="*/ 0 h 2699885"/>
                <a:gd name="connsiteX4" fmla="*/ 2952328 w 2985343"/>
                <a:gd name="connsiteY4" fmla="*/ 0 h 2699885"/>
                <a:gd name="connsiteX5" fmla="*/ 2952328 w 2985343"/>
                <a:gd name="connsiteY5" fmla="*/ 0 h 2699885"/>
                <a:gd name="connsiteX6" fmla="*/ 2962436 w 2985343"/>
                <a:gd name="connsiteY6" fmla="*/ 2264166 h 2699885"/>
                <a:gd name="connsiteX7" fmla="*/ 2814883 w 2985343"/>
                <a:gd name="connsiteY7" fmla="*/ 2614316 h 2699885"/>
                <a:gd name="connsiteX8" fmla="*/ 385352 w 2985343"/>
                <a:gd name="connsiteY8" fmla="*/ 2584352 h 2699885"/>
                <a:gd name="connsiteX9" fmla="*/ 1537 w 2985343"/>
                <a:gd name="connsiteY9" fmla="*/ 2073045 h 2699885"/>
                <a:gd name="connsiteX10" fmla="*/ 0 w 2985343"/>
                <a:gd name="connsiteY10" fmla="*/ 0 h 2699885"/>
                <a:gd name="connsiteX0" fmla="*/ 69689 w 3307085"/>
                <a:gd name="connsiteY0" fmla="*/ 0 h 2699885"/>
                <a:gd name="connsiteX1" fmla="*/ 69689 w 3307085"/>
                <a:gd name="connsiteY1" fmla="*/ 0 h 2699885"/>
                <a:gd name="connsiteX2" fmla="*/ 69689 w 3307085"/>
                <a:gd name="connsiteY2" fmla="*/ 0 h 2699885"/>
                <a:gd name="connsiteX3" fmla="*/ 3022017 w 3307085"/>
                <a:gd name="connsiteY3" fmla="*/ 0 h 2699885"/>
                <a:gd name="connsiteX4" fmla="*/ 3022017 w 3307085"/>
                <a:gd name="connsiteY4" fmla="*/ 0 h 2699885"/>
                <a:gd name="connsiteX5" fmla="*/ 3022017 w 3307085"/>
                <a:gd name="connsiteY5" fmla="*/ 0 h 2699885"/>
                <a:gd name="connsiteX6" fmla="*/ 3032125 w 3307085"/>
                <a:gd name="connsiteY6" fmla="*/ 2264166 h 2699885"/>
                <a:gd name="connsiteX7" fmla="*/ 2884572 w 3307085"/>
                <a:gd name="connsiteY7" fmla="*/ 2614316 h 2699885"/>
                <a:gd name="connsiteX8" fmla="*/ 497042 w 3307085"/>
                <a:gd name="connsiteY8" fmla="*/ 2614702 h 2699885"/>
                <a:gd name="connsiteX9" fmla="*/ 71226 w 3307085"/>
                <a:gd name="connsiteY9" fmla="*/ 2073045 h 2699885"/>
                <a:gd name="connsiteX10" fmla="*/ 69689 w 3307085"/>
                <a:gd name="connsiteY10" fmla="*/ 0 h 2699885"/>
                <a:gd name="connsiteX0" fmla="*/ 0 w 3237398"/>
                <a:gd name="connsiteY0" fmla="*/ 0 h 2699885"/>
                <a:gd name="connsiteX1" fmla="*/ 0 w 3237398"/>
                <a:gd name="connsiteY1" fmla="*/ 0 h 2699885"/>
                <a:gd name="connsiteX2" fmla="*/ 0 w 3237398"/>
                <a:gd name="connsiteY2" fmla="*/ 0 h 2699885"/>
                <a:gd name="connsiteX3" fmla="*/ 2952328 w 3237398"/>
                <a:gd name="connsiteY3" fmla="*/ 0 h 2699885"/>
                <a:gd name="connsiteX4" fmla="*/ 2952328 w 3237398"/>
                <a:gd name="connsiteY4" fmla="*/ 0 h 2699885"/>
                <a:gd name="connsiteX5" fmla="*/ 2952328 w 3237398"/>
                <a:gd name="connsiteY5" fmla="*/ 0 h 2699885"/>
                <a:gd name="connsiteX6" fmla="*/ 2962436 w 3237398"/>
                <a:gd name="connsiteY6" fmla="*/ 2264166 h 2699885"/>
                <a:gd name="connsiteX7" fmla="*/ 2814883 w 3237398"/>
                <a:gd name="connsiteY7" fmla="*/ 2614316 h 2699885"/>
                <a:gd name="connsiteX8" fmla="*/ 427353 w 3237398"/>
                <a:gd name="connsiteY8" fmla="*/ 2614702 h 2699885"/>
                <a:gd name="connsiteX9" fmla="*/ 1537 w 3237398"/>
                <a:gd name="connsiteY9" fmla="*/ 2073045 h 2699885"/>
                <a:gd name="connsiteX10" fmla="*/ 0 w 3237398"/>
                <a:gd name="connsiteY10" fmla="*/ 0 h 2699885"/>
                <a:gd name="connsiteX0" fmla="*/ 0 w 3041396"/>
                <a:gd name="connsiteY0" fmla="*/ 0 h 2699885"/>
                <a:gd name="connsiteX1" fmla="*/ 0 w 3041396"/>
                <a:gd name="connsiteY1" fmla="*/ 0 h 2699885"/>
                <a:gd name="connsiteX2" fmla="*/ 0 w 3041396"/>
                <a:gd name="connsiteY2" fmla="*/ 0 h 2699885"/>
                <a:gd name="connsiteX3" fmla="*/ 2952328 w 3041396"/>
                <a:gd name="connsiteY3" fmla="*/ 0 h 2699885"/>
                <a:gd name="connsiteX4" fmla="*/ 2952328 w 3041396"/>
                <a:gd name="connsiteY4" fmla="*/ 0 h 2699885"/>
                <a:gd name="connsiteX5" fmla="*/ 2952328 w 3041396"/>
                <a:gd name="connsiteY5" fmla="*/ 0 h 2699885"/>
                <a:gd name="connsiteX6" fmla="*/ 2962436 w 3041396"/>
                <a:gd name="connsiteY6" fmla="*/ 2264166 h 2699885"/>
                <a:gd name="connsiteX7" fmla="*/ 2814883 w 3041396"/>
                <a:gd name="connsiteY7" fmla="*/ 2614316 h 2699885"/>
                <a:gd name="connsiteX8" fmla="*/ 427353 w 3041396"/>
                <a:gd name="connsiteY8" fmla="*/ 2614702 h 2699885"/>
                <a:gd name="connsiteX9" fmla="*/ 1537 w 3041396"/>
                <a:gd name="connsiteY9" fmla="*/ 2073045 h 2699885"/>
                <a:gd name="connsiteX10" fmla="*/ 0 w 3041396"/>
                <a:gd name="connsiteY10" fmla="*/ 0 h 2699885"/>
                <a:gd name="connsiteX0" fmla="*/ 0 w 3027396"/>
                <a:gd name="connsiteY0" fmla="*/ 0 h 2702413"/>
                <a:gd name="connsiteX1" fmla="*/ 0 w 3027396"/>
                <a:gd name="connsiteY1" fmla="*/ 0 h 2702413"/>
                <a:gd name="connsiteX2" fmla="*/ 0 w 3027396"/>
                <a:gd name="connsiteY2" fmla="*/ 0 h 2702413"/>
                <a:gd name="connsiteX3" fmla="*/ 2952328 w 3027396"/>
                <a:gd name="connsiteY3" fmla="*/ 0 h 2702413"/>
                <a:gd name="connsiteX4" fmla="*/ 2952328 w 3027396"/>
                <a:gd name="connsiteY4" fmla="*/ 0 h 2702413"/>
                <a:gd name="connsiteX5" fmla="*/ 2952328 w 3027396"/>
                <a:gd name="connsiteY5" fmla="*/ 0 h 2702413"/>
                <a:gd name="connsiteX6" fmla="*/ 2962436 w 3027396"/>
                <a:gd name="connsiteY6" fmla="*/ 2264166 h 2702413"/>
                <a:gd name="connsiteX7" fmla="*/ 2800883 w 3027396"/>
                <a:gd name="connsiteY7" fmla="*/ 2629491 h 2702413"/>
                <a:gd name="connsiteX8" fmla="*/ 427353 w 3027396"/>
                <a:gd name="connsiteY8" fmla="*/ 2614702 h 2702413"/>
                <a:gd name="connsiteX9" fmla="*/ 1537 w 3027396"/>
                <a:gd name="connsiteY9" fmla="*/ 2073045 h 2702413"/>
                <a:gd name="connsiteX10" fmla="*/ 0 w 3027396"/>
                <a:gd name="connsiteY10" fmla="*/ 0 h 27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7396" h="2702413">
                  <a:moveTo>
                    <a:pt x="0" y="0"/>
                  </a:moveTo>
                  <a:lnTo>
                    <a:pt x="0" y="0"/>
                  </a:lnTo>
                  <a:lnTo>
                    <a:pt x="0" y="0"/>
                  </a:lnTo>
                  <a:lnTo>
                    <a:pt x="2952328" y="0"/>
                  </a:lnTo>
                  <a:lnTo>
                    <a:pt x="2952328" y="0"/>
                  </a:lnTo>
                  <a:lnTo>
                    <a:pt x="2952328" y="0"/>
                  </a:lnTo>
                  <a:cubicBezTo>
                    <a:pt x="2952328" y="808157"/>
                    <a:pt x="2987677" y="1825918"/>
                    <a:pt x="2962436" y="2264166"/>
                  </a:cubicBezTo>
                  <a:cubicBezTo>
                    <a:pt x="2937195" y="2702414"/>
                    <a:pt x="3027396" y="2631766"/>
                    <a:pt x="2800883" y="2629491"/>
                  </a:cubicBezTo>
                  <a:lnTo>
                    <a:pt x="427353" y="2614702"/>
                  </a:lnTo>
                  <a:cubicBezTo>
                    <a:pt x="98462" y="2600363"/>
                    <a:pt x="2761" y="2357083"/>
                    <a:pt x="1537" y="2073045"/>
                  </a:cubicBezTo>
                  <a:cubicBezTo>
                    <a:pt x="313" y="1789007"/>
                    <a:pt x="512" y="812411"/>
                    <a:pt x="0" y="0"/>
                  </a:cubicBezTo>
                  <a:close/>
                </a:path>
              </a:pathLst>
            </a:custGeom>
            <a:grpFill/>
            <a:ln>
              <a:noFill/>
            </a:ln>
            <a:effectLst/>
            <a:scene3d>
              <a:camera prst="orthographicFront"/>
              <a:lightRig rig="brightRoom" dir="t"/>
            </a:scene3d>
            <a:sp3d>
              <a:bevelT w="635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00">
                <a:latin typeface="+mn-ea"/>
              </a:endParaRPr>
            </a:p>
          </p:txBody>
        </p:sp>
      </p:grpSp>
      <p:sp>
        <p:nvSpPr>
          <p:cNvPr id="48" name="TextBox 192">
            <a:extLst>
              <a:ext uri="{FF2B5EF4-FFF2-40B4-BE49-F238E27FC236}">
                <a16:creationId xmlns:a16="http://schemas.microsoft.com/office/drawing/2014/main" id="{57E722B8-5242-4021-9844-9EFFBFC04AFC}"/>
              </a:ext>
            </a:extLst>
          </p:cNvPr>
          <p:cNvSpPr txBox="1">
            <a:spLocks noChangeArrowheads="1"/>
          </p:cNvSpPr>
          <p:nvPr/>
        </p:nvSpPr>
        <p:spPr bwMode="auto">
          <a:xfrm>
            <a:off x="3504989" y="5037012"/>
            <a:ext cx="590550" cy="400197"/>
          </a:xfrm>
          <a:prstGeom prst="rect">
            <a:avLst/>
          </a:prstGeom>
          <a:noFill/>
          <a:ln w="9525">
            <a:noFill/>
            <a:miter lim="800000"/>
            <a:headEnd/>
            <a:tailEnd/>
          </a:ln>
        </p:spPr>
        <p:txBody>
          <a:bodyPr>
            <a:spAutoFit/>
          </a:bodyPr>
          <a:lstStyle/>
          <a:p>
            <a:pPr marL="88900" indent="-88900" algn="ctr"/>
            <a:r>
              <a:rPr lang="en-US" altLang="ko-KR" sz="2000" dirty="0">
                <a:solidFill>
                  <a:schemeClr val="bg1"/>
                </a:solidFill>
                <a:latin typeface="+mn-ea"/>
              </a:rPr>
              <a:t>02</a:t>
            </a:r>
            <a:endParaRPr lang="ko-KR" altLang="en-US" sz="2000" dirty="0">
              <a:solidFill>
                <a:schemeClr val="bg1"/>
              </a:solidFill>
              <a:latin typeface="+mn-ea"/>
            </a:endParaRPr>
          </a:p>
        </p:txBody>
      </p:sp>
      <p:sp>
        <p:nvSpPr>
          <p:cNvPr id="49" name="TextBox 48">
            <a:extLst>
              <a:ext uri="{FF2B5EF4-FFF2-40B4-BE49-F238E27FC236}">
                <a16:creationId xmlns:a16="http://schemas.microsoft.com/office/drawing/2014/main" id="{D6DE4337-D997-484B-BD8A-8CF153A3111F}"/>
              </a:ext>
            </a:extLst>
          </p:cNvPr>
          <p:cNvSpPr txBox="1"/>
          <p:nvPr/>
        </p:nvSpPr>
        <p:spPr bwMode="auto">
          <a:xfrm>
            <a:off x="4056370" y="4982179"/>
            <a:ext cx="2320562" cy="553998"/>
          </a:xfrm>
          <a:prstGeom prst="rect">
            <a:avLst/>
          </a:prstGeom>
          <a:noFill/>
        </p:spPr>
        <p:txBody>
          <a:bodyPr wrap="square">
            <a:spAutoFit/>
          </a:bodyPr>
          <a:lstStyle/>
          <a:p>
            <a:pPr marL="88900" indent="-88900">
              <a:defRPr/>
            </a:pPr>
            <a:r>
              <a:rPr lang="en-US" altLang="ko-KR" sz="1500" b="1" dirty="0">
                <a:latin typeface="Times New Roman" panose="02020603050405020304" pitchFamily="18" charset="0"/>
                <a:cs typeface="Times New Roman" panose="02020603050405020304" pitchFamily="18" charset="0"/>
              </a:rPr>
              <a:t>Market Identification and</a:t>
            </a:r>
          </a:p>
          <a:p>
            <a:pPr marL="88900" indent="-88900">
              <a:defRPr/>
            </a:pPr>
            <a:r>
              <a:rPr lang="en-US" altLang="ko-KR" sz="1500" b="1" dirty="0">
                <a:latin typeface="Times New Roman" panose="02020603050405020304" pitchFamily="18" charset="0"/>
                <a:cs typeface="Times New Roman" panose="02020603050405020304" pitchFamily="18" charset="0"/>
              </a:rPr>
              <a:t>Business Investment</a:t>
            </a:r>
            <a:endParaRPr lang="ko-KR" altLang="en-US" sz="1500" b="1"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F240641-5C3C-4B88-9EBF-D5128855B336}"/>
              </a:ext>
            </a:extLst>
          </p:cNvPr>
          <p:cNvSpPr txBox="1"/>
          <p:nvPr/>
        </p:nvSpPr>
        <p:spPr bwMode="auto">
          <a:xfrm>
            <a:off x="3464811" y="5476317"/>
            <a:ext cx="3589678" cy="1206484"/>
          </a:xfrm>
          <a:prstGeom prst="rect">
            <a:avLst/>
          </a:prstGeom>
          <a:noFill/>
        </p:spPr>
        <p:txBody>
          <a:bodyPr wrap="square">
            <a:spAutoFit/>
          </a:bodyPr>
          <a:lstStyle/>
          <a:p>
            <a:pPr lvl="0" fontAlgn="base">
              <a:spcBef>
                <a:spcPct val="20000"/>
              </a:spcBef>
              <a:spcAft>
                <a:spcPct val="0"/>
              </a:spcAft>
            </a:pPr>
            <a:r>
              <a:rPr kumimoji="1" lang="en-US" altLang="ko-KR" sz="1200" b="1" dirty="0">
                <a:solidFill>
                  <a:srgbClr val="FF0000"/>
                </a:solidFill>
                <a:latin typeface="Times New Roman" panose="02020603050405020304" pitchFamily="18" charset="0"/>
                <a:cs typeface="Times New Roman" panose="02020603050405020304" pitchFamily="18" charset="0"/>
              </a:rPr>
              <a:t>  </a:t>
            </a:r>
            <a:r>
              <a:rPr kumimoji="1" lang="en-US" altLang="ko-KR" sz="1200" b="1" dirty="0">
                <a:solidFill>
                  <a:schemeClr val="accent1">
                    <a:lumMod val="60000"/>
                    <a:lumOff val="40000"/>
                  </a:schemeClr>
                </a:solidFill>
                <a:latin typeface="Times New Roman" panose="02020603050405020304" pitchFamily="18" charset="0"/>
                <a:cs typeface="Times New Roman" panose="02020603050405020304" pitchFamily="18" charset="0"/>
              </a:rPr>
              <a:t>03.2024 </a:t>
            </a:r>
          </a:p>
          <a:p>
            <a:pPr marL="171450" indent="-79375" fontAlgn="base">
              <a:spcBef>
                <a:spcPct val="20000"/>
              </a:spcBef>
              <a:spcAft>
                <a:spcPct val="0"/>
              </a:spcAft>
              <a:buFont typeface="Arial" panose="020B0604020202020204" pitchFamily="34" charset="0"/>
              <a:buChar char="•"/>
            </a:pPr>
            <a:r>
              <a:rPr kumimoji="1" lang="en-US" altLang="ko-KR" sz="1000" dirty="0">
                <a:solidFill>
                  <a:prstClr val="black"/>
                </a:solidFill>
                <a:latin typeface="Times New Roman" panose="02020603050405020304" pitchFamily="18" charset="0"/>
                <a:cs typeface="Times New Roman" panose="02020603050405020304" pitchFamily="18" charset="0"/>
              </a:rPr>
              <a:t>Acquire </a:t>
            </a:r>
            <a:r>
              <a:rPr kumimoji="1" lang="vi-VN" altLang="ko-KR" sz="1000" dirty="0">
                <a:solidFill>
                  <a:prstClr val="black"/>
                </a:solidFill>
                <a:latin typeface="Times New Roman" panose="02020603050405020304" pitchFamily="18" charset="0"/>
                <a:cs typeface="Times New Roman" panose="02020603050405020304" pitchFamily="18" charset="0"/>
              </a:rPr>
              <a:t>ISCC</a:t>
            </a:r>
            <a:r>
              <a:rPr kumimoji="1" lang="en-US" altLang="ko-KR" sz="1000" dirty="0">
                <a:solidFill>
                  <a:prstClr val="black"/>
                </a:solidFill>
                <a:latin typeface="Times New Roman" panose="02020603050405020304" pitchFamily="18" charset="0"/>
                <a:cs typeface="Times New Roman" panose="02020603050405020304" pitchFamily="18" charset="0"/>
              </a:rPr>
              <a:t> EU Certificate</a:t>
            </a:r>
          </a:p>
          <a:p>
            <a:pPr marL="92075" fontAlgn="base">
              <a:spcBef>
                <a:spcPct val="20000"/>
              </a:spcBef>
              <a:spcAft>
                <a:spcPct val="0"/>
              </a:spcAft>
            </a:pPr>
            <a:r>
              <a:rPr kumimoji="1" lang="en-US" altLang="ko-KR" sz="1200" b="1" dirty="0">
                <a:solidFill>
                  <a:schemeClr val="accent1">
                    <a:lumMod val="60000"/>
                    <a:lumOff val="40000"/>
                  </a:schemeClr>
                </a:solidFill>
                <a:latin typeface="Times New Roman" panose="02020603050405020304" pitchFamily="18" charset="0"/>
                <a:cs typeface="Times New Roman" panose="02020603050405020304" pitchFamily="18" charset="0"/>
              </a:rPr>
              <a:t>2024 – 2025</a:t>
            </a:r>
            <a:endParaRPr kumimoji="1" lang="en-US" altLang="ko-KR" sz="1200" dirty="0">
              <a:solidFill>
                <a:schemeClr val="accent1">
                  <a:lumMod val="60000"/>
                  <a:lumOff val="40000"/>
                </a:schemeClr>
              </a:solidFill>
              <a:latin typeface="Times New Roman" panose="02020603050405020304" pitchFamily="18" charset="0"/>
              <a:cs typeface="Times New Roman" panose="02020603050405020304" pitchFamily="18" charset="0"/>
            </a:endParaRPr>
          </a:p>
          <a:p>
            <a:pPr marL="171450" indent="-79375" fontAlgn="base">
              <a:spcBef>
                <a:spcPct val="20000"/>
              </a:spcBef>
              <a:spcAft>
                <a:spcPct val="0"/>
              </a:spcAft>
              <a:buFont typeface="Arial" panose="020B0604020202020204" pitchFamily="34" charset="0"/>
              <a:buChar char="•"/>
            </a:pPr>
            <a:r>
              <a:rPr kumimoji="1" lang="en-US" altLang="ko-KR" sz="1000" dirty="0">
                <a:latin typeface="Times New Roman" panose="02020603050405020304" pitchFamily="18" charset="0"/>
                <a:cs typeface="Times New Roman" panose="02020603050405020304" pitchFamily="18" charset="0"/>
              </a:rPr>
              <a:t>Research and development for expansion into European and developed markets</a:t>
            </a:r>
          </a:p>
          <a:p>
            <a:pPr marL="171450" indent="-79375" fontAlgn="base">
              <a:spcBef>
                <a:spcPct val="20000"/>
              </a:spcBef>
              <a:spcAft>
                <a:spcPct val="0"/>
              </a:spcAft>
              <a:buFont typeface="Arial" panose="020B0604020202020204" pitchFamily="34" charset="0"/>
              <a:buChar char="•"/>
            </a:pPr>
            <a:r>
              <a:rPr kumimoji="1" lang="en-US" altLang="ko-KR" sz="1000" dirty="0">
                <a:latin typeface="Times New Roman" panose="02020603050405020304" pitchFamily="18" charset="0"/>
                <a:cs typeface="Times New Roman" panose="02020603050405020304" pitchFamily="18" charset="0"/>
              </a:rPr>
              <a:t>Start of sales for diesel boiler fuel</a:t>
            </a:r>
          </a:p>
        </p:txBody>
      </p:sp>
      <p:grpSp>
        <p:nvGrpSpPr>
          <p:cNvPr id="51" name="그룹 223">
            <a:extLst>
              <a:ext uri="{FF2B5EF4-FFF2-40B4-BE49-F238E27FC236}">
                <a16:creationId xmlns:a16="http://schemas.microsoft.com/office/drawing/2014/main" id="{5C6899C1-CCEB-4E19-AF4E-208EC99BA1D0}"/>
              </a:ext>
            </a:extLst>
          </p:cNvPr>
          <p:cNvGrpSpPr>
            <a:grpSpLocks/>
          </p:cNvGrpSpPr>
          <p:nvPr/>
        </p:nvGrpSpPr>
        <p:grpSpPr bwMode="auto">
          <a:xfrm>
            <a:off x="6244575" y="3370263"/>
            <a:ext cx="458319" cy="458418"/>
            <a:chOff x="5675784" y="5121424"/>
            <a:chExt cx="1224136" cy="1224136"/>
          </a:xfrm>
        </p:grpSpPr>
        <p:sp>
          <p:nvSpPr>
            <p:cNvPr id="52" name="대각선 방향의 모서리가 둥근 사각형 66">
              <a:extLst>
                <a:ext uri="{FF2B5EF4-FFF2-40B4-BE49-F238E27FC236}">
                  <a16:creationId xmlns:a16="http://schemas.microsoft.com/office/drawing/2014/main" id="{BA97B0CC-B960-4347-A64F-946F0C25FB94}"/>
                </a:ext>
              </a:extLst>
            </p:cNvPr>
            <p:cNvSpPr/>
            <p:nvPr/>
          </p:nvSpPr>
          <p:spPr>
            <a:xfrm flipH="1">
              <a:off x="5674534" y="5121424"/>
              <a:ext cx="1225386" cy="1225121"/>
            </a:xfrm>
            <a:prstGeom prst="round2DiagRect">
              <a:avLst/>
            </a:prstGeom>
            <a:solidFill>
              <a:srgbClr val="007A37"/>
            </a:solidFill>
            <a:ln>
              <a:noFill/>
            </a:ln>
            <a:effectLst>
              <a:outerShdw blurRad="50800" dist="381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mn-ea"/>
              </a:endParaRPr>
            </a:p>
          </p:txBody>
        </p:sp>
        <p:sp>
          <p:nvSpPr>
            <p:cNvPr id="53" name="자유형 67">
              <a:extLst>
                <a:ext uri="{FF2B5EF4-FFF2-40B4-BE49-F238E27FC236}">
                  <a16:creationId xmlns:a16="http://schemas.microsoft.com/office/drawing/2014/main" id="{64CDFB77-9D22-429C-9B9B-B5ECBB31DF82}"/>
                </a:ext>
              </a:extLst>
            </p:cNvPr>
            <p:cNvSpPr/>
            <p:nvPr/>
          </p:nvSpPr>
          <p:spPr>
            <a:xfrm>
              <a:off x="5745264" y="5413353"/>
              <a:ext cx="1107028" cy="911702"/>
            </a:xfrm>
            <a:custGeom>
              <a:avLst/>
              <a:gdLst>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1537 w 2952328"/>
                <a:gd name="connsiteY12" fmla="*/ 2437234 h 2569176"/>
                <a:gd name="connsiteX13" fmla="*/ 0 w 2952328"/>
                <a:gd name="connsiteY13"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2814883 w 2952328"/>
                <a:gd name="connsiteY9" fmla="*/ 2568792 h 2569176"/>
                <a:gd name="connsiteX10" fmla="*/ 13335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814883 w 2952328"/>
                <a:gd name="connsiteY8" fmla="*/ 2568792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424471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2959430"/>
                <a:gd name="connsiteY0" fmla="*/ 0 h 2583756"/>
                <a:gd name="connsiteX1" fmla="*/ 0 w 2959430"/>
                <a:gd name="connsiteY1" fmla="*/ 0 h 2583756"/>
                <a:gd name="connsiteX2" fmla="*/ 0 w 2959430"/>
                <a:gd name="connsiteY2" fmla="*/ 0 h 2583756"/>
                <a:gd name="connsiteX3" fmla="*/ 2952328 w 2959430"/>
                <a:gd name="connsiteY3" fmla="*/ 0 h 2583756"/>
                <a:gd name="connsiteX4" fmla="*/ 2952328 w 2959430"/>
                <a:gd name="connsiteY4" fmla="*/ 0 h 2583756"/>
                <a:gd name="connsiteX5" fmla="*/ 2952328 w 2959430"/>
                <a:gd name="connsiteY5" fmla="*/ 0 h 2583756"/>
                <a:gd name="connsiteX6" fmla="*/ 2952328 w 2959430"/>
                <a:gd name="connsiteY6" fmla="*/ 2424471 h 2583756"/>
                <a:gd name="connsiteX7" fmla="*/ 2814883 w 2959430"/>
                <a:gd name="connsiteY7" fmla="*/ 2568792 h 2583756"/>
                <a:gd name="connsiteX8" fmla="*/ 133350 w 2959430"/>
                <a:gd name="connsiteY8" fmla="*/ 2569176 h 2583756"/>
                <a:gd name="connsiteX9" fmla="*/ 1537 w 2959430"/>
                <a:gd name="connsiteY9" fmla="*/ 2437234 h 2583756"/>
                <a:gd name="connsiteX10" fmla="*/ 0 w 2959430"/>
                <a:gd name="connsiteY10" fmla="*/ 0 h 258375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3286397"/>
                <a:gd name="connsiteY0" fmla="*/ 0 h 2619628"/>
                <a:gd name="connsiteX1" fmla="*/ 0 w 3286397"/>
                <a:gd name="connsiteY1" fmla="*/ 0 h 2619628"/>
                <a:gd name="connsiteX2" fmla="*/ 0 w 3286397"/>
                <a:gd name="connsiteY2" fmla="*/ 0 h 2619628"/>
                <a:gd name="connsiteX3" fmla="*/ 2952328 w 3286397"/>
                <a:gd name="connsiteY3" fmla="*/ 0 h 2619628"/>
                <a:gd name="connsiteX4" fmla="*/ 2952328 w 3286397"/>
                <a:gd name="connsiteY4" fmla="*/ 0 h 2619628"/>
                <a:gd name="connsiteX5" fmla="*/ 2952328 w 3286397"/>
                <a:gd name="connsiteY5" fmla="*/ 0 h 2619628"/>
                <a:gd name="connsiteX6" fmla="*/ 2962436 w 3286397"/>
                <a:gd name="connsiteY6" fmla="*/ 2264166 h 2619628"/>
                <a:gd name="connsiteX7" fmla="*/ 2814883 w 3286397"/>
                <a:gd name="connsiteY7" fmla="*/ 2568792 h 2619628"/>
                <a:gd name="connsiteX8" fmla="*/ 133350 w 3286397"/>
                <a:gd name="connsiteY8" fmla="*/ 2569176 h 2619628"/>
                <a:gd name="connsiteX9" fmla="*/ 1537 w 3286397"/>
                <a:gd name="connsiteY9" fmla="*/ 2437234 h 2619628"/>
                <a:gd name="connsiteX10" fmla="*/ 0 w 3286397"/>
                <a:gd name="connsiteY10" fmla="*/ 0 h 2619628"/>
                <a:gd name="connsiteX0" fmla="*/ 0 w 2974997"/>
                <a:gd name="connsiteY0" fmla="*/ 0 h 2570975"/>
                <a:gd name="connsiteX1" fmla="*/ 0 w 2974997"/>
                <a:gd name="connsiteY1" fmla="*/ 0 h 2570975"/>
                <a:gd name="connsiteX2" fmla="*/ 0 w 2974997"/>
                <a:gd name="connsiteY2" fmla="*/ 0 h 2570975"/>
                <a:gd name="connsiteX3" fmla="*/ 2952328 w 2974997"/>
                <a:gd name="connsiteY3" fmla="*/ 0 h 2570975"/>
                <a:gd name="connsiteX4" fmla="*/ 2952328 w 2974997"/>
                <a:gd name="connsiteY4" fmla="*/ 0 h 2570975"/>
                <a:gd name="connsiteX5" fmla="*/ 2952328 w 2974997"/>
                <a:gd name="connsiteY5" fmla="*/ 0 h 2570975"/>
                <a:gd name="connsiteX6" fmla="*/ 2962436 w 2974997"/>
                <a:gd name="connsiteY6" fmla="*/ 2264166 h 2570975"/>
                <a:gd name="connsiteX7" fmla="*/ 2814883 w 2974997"/>
                <a:gd name="connsiteY7" fmla="*/ 2568792 h 2570975"/>
                <a:gd name="connsiteX8" fmla="*/ 133350 w 2974997"/>
                <a:gd name="connsiteY8" fmla="*/ 2569176 h 2570975"/>
                <a:gd name="connsiteX9" fmla="*/ 1537 w 2974997"/>
                <a:gd name="connsiteY9" fmla="*/ 2437234 h 2570975"/>
                <a:gd name="connsiteX10" fmla="*/ 0 w 2974997"/>
                <a:gd name="connsiteY10" fmla="*/ 0 h 2570975"/>
                <a:gd name="connsiteX0" fmla="*/ 0 w 2974997"/>
                <a:gd name="connsiteY0" fmla="*/ 0 h 2570977"/>
                <a:gd name="connsiteX1" fmla="*/ 0 w 2974997"/>
                <a:gd name="connsiteY1" fmla="*/ 0 h 2570977"/>
                <a:gd name="connsiteX2" fmla="*/ 0 w 2974997"/>
                <a:gd name="connsiteY2" fmla="*/ 0 h 2570977"/>
                <a:gd name="connsiteX3" fmla="*/ 2952328 w 2974997"/>
                <a:gd name="connsiteY3" fmla="*/ 0 h 2570977"/>
                <a:gd name="connsiteX4" fmla="*/ 2952328 w 2974997"/>
                <a:gd name="connsiteY4" fmla="*/ 0 h 2570977"/>
                <a:gd name="connsiteX5" fmla="*/ 2952328 w 2974997"/>
                <a:gd name="connsiteY5" fmla="*/ 0 h 2570977"/>
                <a:gd name="connsiteX6" fmla="*/ 2962436 w 2974997"/>
                <a:gd name="connsiteY6" fmla="*/ 2264166 h 2570977"/>
                <a:gd name="connsiteX7" fmla="*/ 2814883 w 2974997"/>
                <a:gd name="connsiteY7" fmla="*/ 2568792 h 2570977"/>
                <a:gd name="connsiteX8" fmla="*/ 133350 w 2974997"/>
                <a:gd name="connsiteY8" fmla="*/ 2569176 h 2570977"/>
                <a:gd name="connsiteX9" fmla="*/ 1537 w 2974997"/>
                <a:gd name="connsiteY9" fmla="*/ 2133743 h 2570977"/>
                <a:gd name="connsiteX10" fmla="*/ 0 w 2974997"/>
                <a:gd name="connsiteY10" fmla="*/ 0 h 2570977"/>
                <a:gd name="connsiteX0" fmla="*/ 0 w 3232730"/>
                <a:gd name="connsiteY0" fmla="*/ 0 h 2619626"/>
                <a:gd name="connsiteX1" fmla="*/ 0 w 3232730"/>
                <a:gd name="connsiteY1" fmla="*/ 0 h 2619626"/>
                <a:gd name="connsiteX2" fmla="*/ 0 w 3232730"/>
                <a:gd name="connsiteY2" fmla="*/ 0 h 2619626"/>
                <a:gd name="connsiteX3" fmla="*/ 2952328 w 3232730"/>
                <a:gd name="connsiteY3" fmla="*/ 0 h 2619626"/>
                <a:gd name="connsiteX4" fmla="*/ 2952328 w 3232730"/>
                <a:gd name="connsiteY4" fmla="*/ 0 h 2619626"/>
                <a:gd name="connsiteX5" fmla="*/ 2952328 w 3232730"/>
                <a:gd name="connsiteY5" fmla="*/ 0 h 2619626"/>
                <a:gd name="connsiteX6" fmla="*/ 2962436 w 3232730"/>
                <a:gd name="connsiteY6" fmla="*/ 2264166 h 2619626"/>
                <a:gd name="connsiteX7" fmla="*/ 2814883 w 3232730"/>
                <a:gd name="connsiteY7" fmla="*/ 2568792 h 2619626"/>
                <a:gd name="connsiteX8" fmla="*/ 455352 w 3232730"/>
                <a:gd name="connsiteY8" fmla="*/ 2569177 h 2619626"/>
                <a:gd name="connsiteX9" fmla="*/ 1537 w 3232730"/>
                <a:gd name="connsiteY9" fmla="*/ 2133743 h 2619626"/>
                <a:gd name="connsiteX10" fmla="*/ 0 w 3232730"/>
                <a:gd name="connsiteY10" fmla="*/ 0 h 261962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83539 w 3327936"/>
                <a:gd name="connsiteY0" fmla="*/ 0 h 2666977"/>
                <a:gd name="connsiteX1" fmla="*/ 83539 w 3327936"/>
                <a:gd name="connsiteY1" fmla="*/ 0 h 2666977"/>
                <a:gd name="connsiteX2" fmla="*/ 83539 w 3327936"/>
                <a:gd name="connsiteY2" fmla="*/ 0 h 2666977"/>
                <a:gd name="connsiteX3" fmla="*/ 3035867 w 3327936"/>
                <a:gd name="connsiteY3" fmla="*/ 0 h 2666977"/>
                <a:gd name="connsiteX4" fmla="*/ 3035867 w 3327936"/>
                <a:gd name="connsiteY4" fmla="*/ 0 h 2666977"/>
                <a:gd name="connsiteX5" fmla="*/ 3035867 w 3327936"/>
                <a:gd name="connsiteY5" fmla="*/ 0 h 2666977"/>
                <a:gd name="connsiteX6" fmla="*/ 3045975 w 3327936"/>
                <a:gd name="connsiteY6" fmla="*/ 2264166 h 2666977"/>
                <a:gd name="connsiteX7" fmla="*/ 2898422 w 3327936"/>
                <a:gd name="connsiteY7" fmla="*/ 2568792 h 2666977"/>
                <a:gd name="connsiteX8" fmla="*/ 468891 w 3327936"/>
                <a:gd name="connsiteY8" fmla="*/ 2584352 h 2666977"/>
                <a:gd name="connsiteX9" fmla="*/ 85076 w 3327936"/>
                <a:gd name="connsiteY9" fmla="*/ 2073045 h 2666977"/>
                <a:gd name="connsiteX10" fmla="*/ 83539 w 3327936"/>
                <a:gd name="connsiteY10" fmla="*/ 0 h 2666977"/>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06279"/>
                <a:gd name="connsiteX1" fmla="*/ 0 w 3244397"/>
                <a:gd name="connsiteY1" fmla="*/ 0 h 2606279"/>
                <a:gd name="connsiteX2" fmla="*/ 0 w 3244397"/>
                <a:gd name="connsiteY2" fmla="*/ 0 h 2606279"/>
                <a:gd name="connsiteX3" fmla="*/ 2952328 w 3244397"/>
                <a:gd name="connsiteY3" fmla="*/ 0 h 2606279"/>
                <a:gd name="connsiteX4" fmla="*/ 2952328 w 3244397"/>
                <a:gd name="connsiteY4" fmla="*/ 0 h 2606279"/>
                <a:gd name="connsiteX5" fmla="*/ 2952328 w 3244397"/>
                <a:gd name="connsiteY5" fmla="*/ 0 h 2606279"/>
                <a:gd name="connsiteX6" fmla="*/ 2962436 w 3244397"/>
                <a:gd name="connsiteY6" fmla="*/ 2264166 h 2606279"/>
                <a:gd name="connsiteX7" fmla="*/ 2814883 w 3244397"/>
                <a:gd name="connsiteY7" fmla="*/ 2568792 h 2606279"/>
                <a:gd name="connsiteX8" fmla="*/ 385352 w 3244397"/>
                <a:gd name="connsiteY8" fmla="*/ 2584352 h 2606279"/>
                <a:gd name="connsiteX9" fmla="*/ 1537 w 3244397"/>
                <a:gd name="connsiteY9" fmla="*/ 2073045 h 2606279"/>
                <a:gd name="connsiteX10" fmla="*/ 0 w 3244397"/>
                <a:gd name="connsiteY10" fmla="*/ 0 h 2606279"/>
                <a:gd name="connsiteX0" fmla="*/ 83539 w 3327936"/>
                <a:gd name="connsiteY0" fmla="*/ 0 h 2699885"/>
                <a:gd name="connsiteX1" fmla="*/ 83539 w 3327936"/>
                <a:gd name="connsiteY1" fmla="*/ 0 h 2699885"/>
                <a:gd name="connsiteX2" fmla="*/ 83539 w 3327936"/>
                <a:gd name="connsiteY2" fmla="*/ 0 h 2699885"/>
                <a:gd name="connsiteX3" fmla="*/ 3035867 w 3327936"/>
                <a:gd name="connsiteY3" fmla="*/ 0 h 2699885"/>
                <a:gd name="connsiteX4" fmla="*/ 3035867 w 3327936"/>
                <a:gd name="connsiteY4" fmla="*/ 0 h 2699885"/>
                <a:gd name="connsiteX5" fmla="*/ 3035867 w 3327936"/>
                <a:gd name="connsiteY5" fmla="*/ 0 h 2699885"/>
                <a:gd name="connsiteX6" fmla="*/ 3045975 w 3327936"/>
                <a:gd name="connsiteY6" fmla="*/ 2264166 h 2699885"/>
                <a:gd name="connsiteX7" fmla="*/ 2898422 w 3327936"/>
                <a:gd name="connsiteY7" fmla="*/ 2614316 h 2699885"/>
                <a:gd name="connsiteX8" fmla="*/ 468891 w 3327936"/>
                <a:gd name="connsiteY8" fmla="*/ 2584352 h 2699885"/>
                <a:gd name="connsiteX9" fmla="*/ 85076 w 3327936"/>
                <a:gd name="connsiteY9" fmla="*/ 2073045 h 2699885"/>
                <a:gd name="connsiteX10" fmla="*/ 83539 w 3327936"/>
                <a:gd name="connsiteY10" fmla="*/ 0 h 2699885"/>
                <a:gd name="connsiteX0" fmla="*/ 83539 w 3068882"/>
                <a:gd name="connsiteY0" fmla="*/ 0 h 2699885"/>
                <a:gd name="connsiteX1" fmla="*/ 83539 w 3068882"/>
                <a:gd name="connsiteY1" fmla="*/ 0 h 2699885"/>
                <a:gd name="connsiteX2" fmla="*/ 83539 w 3068882"/>
                <a:gd name="connsiteY2" fmla="*/ 0 h 2699885"/>
                <a:gd name="connsiteX3" fmla="*/ 3035867 w 3068882"/>
                <a:gd name="connsiteY3" fmla="*/ 0 h 2699885"/>
                <a:gd name="connsiteX4" fmla="*/ 3035867 w 3068882"/>
                <a:gd name="connsiteY4" fmla="*/ 0 h 2699885"/>
                <a:gd name="connsiteX5" fmla="*/ 3035867 w 3068882"/>
                <a:gd name="connsiteY5" fmla="*/ 0 h 2699885"/>
                <a:gd name="connsiteX6" fmla="*/ 3045975 w 3068882"/>
                <a:gd name="connsiteY6" fmla="*/ 2264166 h 2699885"/>
                <a:gd name="connsiteX7" fmla="*/ 2898422 w 3068882"/>
                <a:gd name="connsiteY7" fmla="*/ 2614316 h 2699885"/>
                <a:gd name="connsiteX8" fmla="*/ 468891 w 3068882"/>
                <a:gd name="connsiteY8" fmla="*/ 2584352 h 2699885"/>
                <a:gd name="connsiteX9" fmla="*/ 85076 w 3068882"/>
                <a:gd name="connsiteY9" fmla="*/ 2073045 h 2699885"/>
                <a:gd name="connsiteX10" fmla="*/ 83539 w 3068882"/>
                <a:gd name="connsiteY10" fmla="*/ 0 h 2699885"/>
                <a:gd name="connsiteX0" fmla="*/ 0 w 2985343"/>
                <a:gd name="connsiteY0" fmla="*/ 0 h 2699885"/>
                <a:gd name="connsiteX1" fmla="*/ 0 w 2985343"/>
                <a:gd name="connsiteY1" fmla="*/ 0 h 2699885"/>
                <a:gd name="connsiteX2" fmla="*/ 0 w 2985343"/>
                <a:gd name="connsiteY2" fmla="*/ 0 h 2699885"/>
                <a:gd name="connsiteX3" fmla="*/ 2952328 w 2985343"/>
                <a:gd name="connsiteY3" fmla="*/ 0 h 2699885"/>
                <a:gd name="connsiteX4" fmla="*/ 2952328 w 2985343"/>
                <a:gd name="connsiteY4" fmla="*/ 0 h 2699885"/>
                <a:gd name="connsiteX5" fmla="*/ 2952328 w 2985343"/>
                <a:gd name="connsiteY5" fmla="*/ 0 h 2699885"/>
                <a:gd name="connsiteX6" fmla="*/ 2962436 w 2985343"/>
                <a:gd name="connsiteY6" fmla="*/ 2264166 h 2699885"/>
                <a:gd name="connsiteX7" fmla="*/ 2814883 w 2985343"/>
                <a:gd name="connsiteY7" fmla="*/ 2614316 h 2699885"/>
                <a:gd name="connsiteX8" fmla="*/ 385352 w 2985343"/>
                <a:gd name="connsiteY8" fmla="*/ 2584352 h 2699885"/>
                <a:gd name="connsiteX9" fmla="*/ 1537 w 2985343"/>
                <a:gd name="connsiteY9" fmla="*/ 2073045 h 2699885"/>
                <a:gd name="connsiteX10" fmla="*/ 0 w 2985343"/>
                <a:gd name="connsiteY10" fmla="*/ 0 h 2699885"/>
                <a:gd name="connsiteX0" fmla="*/ 69689 w 3307085"/>
                <a:gd name="connsiteY0" fmla="*/ 0 h 2699885"/>
                <a:gd name="connsiteX1" fmla="*/ 69689 w 3307085"/>
                <a:gd name="connsiteY1" fmla="*/ 0 h 2699885"/>
                <a:gd name="connsiteX2" fmla="*/ 69689 w 3307085"/>
                <a:gd name="connsiteY2" fmla="*/ 0 h 2699885"/>
                <a:gd name="connsiteX3" fmla="*/ 3022017 w 3307085"/>
                <a:gd name="connsiteY3" fmla="*/ 0 h 2699885"/>
                <a:gd name="connsiteX4" fmla="*/ 3022017 w 3307085"/>
                <a:gd name="connsiteY4" fmla="*/ 0 h 2699885"/>
                <a:gd name="connsiteX5" fmla="*/ 3022017 w 3307085"/>
                <a:gd name="connsiteY5" fmla="*/ 0 h 2699885"/>
                <a:gd name="connsiteX6" fmla="*/ 3032125 w 3307085"/>
                <a:gd name="connsiteY6" fmla="*/ 2264166 h 2699885"/>
                <a:gd name="connsiteX7" fmla="*/ 2884572 w 3307085"/>
                <a:gd name="connsiteY7" fmla="*/ 2614316 h 2699885"/>
                <a:gd name="connsiteX8" fmla="*/ 497042 w 3307085"/>
                <a:gd name="connsiteY8" fmla="*/ 2614702 h 2699885"/>
                <a:gd name="connsiteX9" fmla="*/ 71226 w 3307085"/>
                <a:gd name="connsiteY9" fmla="*/ 2073045 h 2699885"/>
                <a:gd name="connsiteX10" fmla="*/ 69689 w 3307085"/>
                <a:gd name="connsiteY10" fmla="*/ 0 h 2699885"/>
                <a:gd name="connsiteX0" fmla="*/ 0 w 3237398"/>
                <a:gd name="connsiteY0" fmla="*/ 0 h 2699885"/>
                <a:gd name="connsiteX1" fmla="*/ 0 w 3237398"/>
                <a:gd name="connsiteY1" fmla="*/ 0 h 2699885"/>
                <a:gd name="connsiteX2" fmla="*/ 0 w 3237398"/>
                <a:gd name="connsiteY2" fmla="*/ 0 h 2699885"/>
                <a:gd name="connsiteX3" fmla="*/ 2952328 w 3237398"/>
                <a:gd name="connsiteY3" fmla="*/ 0 h 2699885"/>
                <a:gd name="connsiteX4" fmla="*/ 2952328 w 3237398"/>
                <a:gd name="connsiteY4" fmla="*/ 0 h 2699885"/>
                <a:gd name="connsiteX5" fmla="*/ 2952328 w 3237398"/>
                <a:gd name="connsiteY5" fmla="*/ 0 h 2699885"/>
                <a:gd name="connsiteX6" fmla="*/ 2962436 w 3237398"/>
                <a:gd name="connsiteY6" fmla="*/ 2264166 h 2699885"/>
                <a:gd name="connsiteX7" fmla="*/ 2814883 w 3237398"/>
                <a:gd name="connsiteY7" fmla="*/ 2614316 h 2699885"/>
                <a:gd name="connsiteX8" fmla="*/ 427353 w 3237398"/>
                <a:gd name="connsiteY8" fmla="*/ 2614702 h 2699885"/>
                <a:gd name="connsiteX9" fmla="*/ 1537 w 3237398"/>
                <a:gd name="connsiteY9" fmla="*/ 2073045 h 2699885"/>
                <a:gd name="connsiteX10" fmla="*/ 0 w 3237398"/>
                <a:gd name="connsiteY10" fmla="*/ 0 h 2699885"/>
                <a:gd name="connsiteX0" fmla="*/ 0 w 3041396"/>
                <a:gd name="connsiteY0" fmla="*/ 0 h 2699885"/>
                <a:gd name="connsiteX1" fmla="*/ 0 w 3041396"/>
                <a:gd name="connsiteY1" fmla="*/ 0 h 2699885"/>
                <a:gd name="connsiteX2" fmla="*/ 0 w 3041396"/>
                <a:gd name="connsiteY2" fmla="*/ 0 h 2699885"/>
                <a:gd name="connsiteX3" fmla="*/ 2952328 w 3041396"/>
                <a:gd name="connsiteY3" fmla="*/ 0 h 2699885"/>
                <a:gd name="connsiteX4" fmla="*/ 2952328 w 3041396"/>
                <a:gd name="connsiteY4" fmla="*/ 0 h 2699885"/>
                <a:gd name="connsiteX5" fmla="*/ 2952328 w 3041396"/>
                <a:gd name="connsiteY5" fmla="*/ 0 h 2699885"/>
                <a:gd name="connsiteX6" fmla="*/ 2962436 w 3041396"/>
                <a:gd name="connsiteY6" fmla="*/ 2264166 h 2699885"/>
                <a:gd name="connsiteX7" fmla="*/ 2814883 w 3041396"/>
                <a:gd name="connsiteY7" fmla="*/ 2614316 h 2699885"/>
                <a:gd name="connsiteX8" fmla="*/ 427353 w 3041396"/>
                <a:gd name="connsiteY8" fmla="*/ 2614702 h 2699885"/>
                <a:gd name="connsiteX9" fmla="*/ 1537 w 3041396"/>
                <a:gd name="connsiteY9" fmla="*/ 2073045 h 2699885"/>
                <a:gd name="connsiteX10" fmla="*/ 0 w 3041396"/>
                <a:gd name="connsiteY10" fmla="*/ 0 h 2699885"/>
                <a:gd name="connsiteX0" fmla="*/ 0 w 3027396"/>
                <a:gd name="connsiteY0" fmla="*/ 0 h 2702413"/>
                <a:gd name="connsiteX1" fmla="*/ 0 w 3027396"/>
                <a:gd name="connsiteY1" fmla="*/ 0 h 2702413"/>
                <a:gd name="connsiteX2" fmla="*/ 0 w 3027396"/>
                <a:gd name="connsiteY2" fmla="*/ 0 h 2702413"/>
                <a:gd name="connsiteX3" fmla="*/ 2952328 w 3027396"/>
                <a:gd name="connsiteY3" fmla="*/ 0 h 2702413"/>
                <a:gd name="connsiteX4" fmla="*/ 2952328 w 3027396"/>
                <a:gd name="connsiteY4" fmla="*/ 0 h 2702413"/>
                <a:gd name="connsiteX5" fmla="*/ 2952328 w 3027396"/>
                <a:gd name="connsiteY5" fmla="*/ 0 h 2702413"/>
                <a:gd name="connsiteX6" fmla="*/ 2962436 w 3027396"/>
                <a:gd name="connsiteY6" fmla="*/ 2264166 h 2702413"/>
                <a:gd name="connsiteX7" fmla="*/ 2800883 w 3027396"/>
                <a:gd name="connsiteY7" fmla="*/ 2629491 h 2702413"/>
                <a:gd name="connsiteX8" fmla="*/ 427353 w 3027396"/>
                <a:gd name="connsiteY8" fmla="*/ 2614702 h 2702413"/>
                <a:gd name="connsiteX9" fmla="*/ 1537 w 3027396"/>
                <a:gd name="connsiteY9" fmla="*/ 2073045 h 2702413"/>
                <a:gd name="connsiteX10" fmla="*/ 0 w 3027396"/>
                <a:gd name="connsiteY10" fmla="*/ 0 h 27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7396" h="2702413">
                  <a:moveTo>
                    <a:pt x="0" y="0"/>
                  </a:moveTo>
                  <a:lnTo>
                    <a:pt x="0" y="0"/>
                  </a:lnTo>
                  <a:lnTo>
                    <a:pt x="0" y="0"/>
                  </a:lnTo>
                  <a:lnTo>
                    <a:pt x="2952328" y="0"/>
                  </a:lnTo>
                  <a:lnTo>
                    <a:pt x="2952328" y="0"/>
                  </a:lnTo>
                  <a:lnTo>
                    <a:pt x="2952328" y="0"/>
                  </a:lnTo>
                  <a:cubicBezTo>
                    <a:pt x="2952328" y="808157"/>
                    <a:pt x="2987677" y="1825918"/>
                    <a:pt x="2962436" y="2264166"/>
                  </a:cubicBezTo>
                  <a:cubicBezTo>
                    <a:pt x="2937195" y="2702414"/>
                    <a:pt x="3027396" y="2631766"/>
                    <a:pt x="2800883" y="2629491"/>
                  </a:cubicBezTo>
                  <a:lnTo>
                    <a:pt x="427353" y="2614702"/>
                  </a:lnTo>
                  <a:cubicBezTo>
                    <a:pt x="98462" y="2600363"/>
                    <a:pt x="2761" y="2357083"/>
                    <a:pt x="1537" y="2073045"/>
                  </a:cubicBezTo>
                  <a:cubicBezTo>
                    <a:pt x="313" y="1789007"/>
                    <a:pt x="512" y="812411"/>
                    <a:pt x="0" y="0"/>
                  </a:cubicBezTo>
                  <a:close/>
                </a:path>
              </a:pathLst>
            </a:custGeom>
            <a:gradFill flip="none" rotWithShape="1">
              <a:gsLst>
                <a:gs pos="100000">
                  <a:schemeClr val="bg1">
                    <a:alpha val="60000"/>
                  </a:schemeClr>
                </a:gs>
                <a:gs pos="100000">
                  <a:schemeClr val="bg1">
                    <a:alpha val="0"/>
                  </a:schemeClr>
                </a:gs>
                <a:gs pos="87000">
                  <a:schemeClr val="bg1">
                    <a:alpha val="24000"/>
                  </a:schemeClr>
                </a:gs>
                <a:gs pos="75000">
                  <a:schemeClr val="bg1">
                    <a:shade val="100000"/>
                    <a:satMod val="115000"/>
                    <a:alpha val="10000"/>
                  </a:schemeClr>
                </a:gs>
                <a:gs pos="34000">
                  <a:schemeClr val="bg1">
                    <a:shade val="100000"/>
                    <a:satMod val="115000"/>
                    <a:alpha val="0"/>
                  </a:schemeClr>
                </a:gs>
              </a:gsLst>
              <a:lin ang="6600000" scaled="0"/>
              <a:tileRect/>
            </a:gradFill>
            <a:ln>
              <a:noFill/>
            </a:ln>
            <a:effectLst/>
            <a:scene3d>
              <a:camera prst="orthographicFront"/>
              <a:lightRig rig="brightRoom" dir="t"/>
            </a:scene3d>
            <a:sp3d>
              <a:bevelT w="635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00">
                <a:latin typeface="+mn-ea"/>
              </a:endParaRPr>
            </a:p>
          </p:txBody>
        </p:sp>
      </p:grpSp>
      <p:sp>
        <p:nvSpPr>
          <p:cNvPr id="54" name="TextBox 224">
            <a:extLst>
              <a:ext uri="{FF2B5EF4-FFF2-40B4-BE49-F238E27FC236}">
                <a16:creationId xmlns:a16="http://schemas.microsoft.com/office/drawing/2014/main" id="{5B0C28E7-8112-4BFF-8BA2-C0B22D9C2996}"/>
              </a:ext>
            </a:extLst>
          </p:cNvPr>
          <p:cNvSpPr txBox="1">
            <a:spLocks noChangeArrowheads="1"/>
          </p:cNvSpPr>
          <p:nvPr/>
        </p:nvSpPr>
        <p:spPr bwMode="auto">
          <a:xfrm>
            <a:off x="6183107" y="3364034"/>
            <a:ext cx="571500" cy="400196"/>
          </a:xfrm>
          <a:prstGeom prst="rect">
            <a:avLst/>
          </a:prstGeom>
          <a:noFill/>
          <a:ln w="9525">
            <a:noFill/>
            <a:miter lim="800000"/>
            <a:headEnd/>
            <a:tailEnd/>
          </a:ln>
        </p:spPr>
        <p:txBody>
          <a:bodyPr>
            <a:spAutoFit/>
          </a:bodyPr>
          <a:lstStyle/>
          <a:p>
            <a:pPr marL="88900" indent="-88900" algn="ctr"/>
            <a:r>
              <a:rPr lang="en-US" altLang="ko-KR" sz="2000" dirty="0">
                <a:solidFill>
                  <a:schemeClr val="bg1"/>
                </a:solidFill>
                <a:latin typeface="+mn-ea"/>
              </a:rPr>
              <a:t>03</a:t>
            </a:r>
            <a:endParaRPr lang="ko-KR" altLang="en-US" sz="2000" dirty="0">
              <a:solidFill>
                <a:schemeClr val="bg1"/>
              </a:solidFill>
              <a:latin typeface="+mn-ea"/>
            </a:endParaRPr>
          </a:p>
        </p:txBody>
      </p:sp>
      <p:sp>
        <p:nvSpPr>
          <p:cNvPr id="55" name="TextBox 54">
            <a:extLst>
              <a:ext uri="{FF2B5EF4-FFF2-40B4-BE49-F238E27FC236}">
                <a16:creationId xmlns:a16="http://schemas.microsoft.com/office/drawing/2014/main" id="{6D5D9727-5664-452A-B225-911C170FBAA3}"/>
              </a:ext>
            </a:extLst>
          </p:cNvPr>
          <p:cNvSpPr txBox="1"/>
          <p:nvPr/>
        </p:nvSpPr>
        <p:spPr bwMode="auto">
          <a:xfrm>
            <a:off x="6729375" y="3352431"/>
            <a:ext cx="2486595" cy="323165"/>
          </a:xfrm>
          <a:prstGeom prst="rect">
            <a:avLst/>
          </a:prstGeom>
          <a:noFill/>
        </p:spPr>
        <p:txBody>
          <a:bodyPr wrap="square">
            <a:spAutoFit/>
          </a:bodyPr>
          <a:lstStyle/>
          <a:p>
            <a:pPr marL="88900" indent="-88900">
              <a:defRPr/>
            </a:pPr>
            <a:r>
              <a:rPr lang="en-US" altLang="ko-KR" sz="1500" b="1" dirty="0">
                <a:latin typeface="Times New Roman" panose="02020603050405020304" pitchFamily="18" charset="0"/>
                <a:cs typeface="Times New Roman" panose="02020603050405020304" pitchFamily="18" charset="0"/>
              </a:rPr>
              <a:t>Comprehensive Growth </a:t>
            </a:r>
          </a:p>
        </p:txBody>
      </p:sp>
      <p:sp>
        <p:nvSpPr>
          <p:cNvPr id="56" name="TextBox 55">
            <a:extLst>
              <a:ext uri="{FF2B5EF4-FFF2-40B4-BE49-F238E27FC236}">
                <a16:creationId xmlns:a16="http://schemas.microsoft.com/office/drawing/2014/main" id="{0EC63CA6-F58E-4686-A30E-CBF3A64D935D}"/>
              </a:ext>
            </a:extLst>
          </p:cNvPr>
          <p:cNvSpPr txBox="1"/>
          <p:nvPr/>
        </p:nvSpPr>
        <p:spPr>
          <a:xfrm>
            <a:off x="6246062" y="3893096"/>
            <a:ext cx="3524835" cy="1354217"/>
          </a:xfrm>
          <a:prstGeom prst="rect">
            <a:avLst/>
          </a:prstGeom>
          <a:noFill/>
        </p:spPr>
        <p:txBody>
          <a:bodyPr wrap="square">
            <a:spAutoFit/>
          </a:bodyPr>
          <a:lstStyle/>
          <a:p>
            <a:pPr fontAlgn="base">
              <a:spcBef>
                <a:spcPct val="20000"/>
              </a:spcBef>
              <a:spcAft>
                <a:spcPct val="0"/>
              </a:spcAft>
              <a:defRPr/>
            </a:pPr>
            <a:r>
              <a:rPr kumimoji="1" lang="en-US" altLang="ko-KR" sz="1200" b="1" dirty="0">
                <a:solidFill>
                  <a:srgbClr val="41AE16"/>
                </a:solidFill>
                <a:latin typeface="Times New Roman" panose="02020603050405020304" pitchFamily="18" charset="0"/>
                <a:cs typeface="Times New Roman" panose="02020603050405020304" pitchFamily="18" charset="0"/>
              </a:rPr>
              <a:t>2025 - 2026</a:t>
            </a:r>
          </a:p>
          <a:p>
            <a:pPr marL="171450" indent="-79375" fontAlgn="base">
              <a:spcBef>
                <a:spcPct val="20000"/>
              </a:spcBef>
              <a:spcAft>
                <a:spcPct val="0"/>
              </a:spcAft>
              <a:buFont typeface="Arial" panose="020B0604020202020204" pitchFamily="34" charset="0"/>
              <a:buChar char="•"/>
              <a:defRPr/>
            </a:pPr>
            <a:r>
              <a:rPr kumimoji="1" lang="en-US" altLang="ko-KR" sz="1000" dirty="0">
                <a:latin typeface="Times New Roman" panose="02020603050405020304" pitchFamily="18" charset="0"/>
                <a:cs typeface="Times New Roman" panose="02020603050405020304" pitchFamily="18" charset="0"/>
              </a:rPr>
              <a:t>Expand CNSL oil production capacity to</a:t>
            </a:r>
            <a:r>
              <a:rPr kumimoji="1" lang="ko-KR" altLang="en-US" sz="1000" dirty="0">
                <a:latin typeface="Times New Roman" panose="02020603050405020304" pitchFamily="18" charset="0"/>
                <a:cs typeface="Times New Roman" panose="02020603050405020304" pitchFamily="18" charset="0"/>
              </a:rPr>
              <a:t> </a:t>
            </a:r>
            <a:r>
              <a:rPr kumimoji="1" lang="en-US" altLang="ko-KR" sz="1000" dirty="0">
                <a:latin typeface="Times New Roman" panose="02020603050405020304" pitchFamily="18" charset="0"/>
                <a:cs typeface="Times New Roman" panose="02020603050405020304" pitchFamily="18" charset="0"/>
              </a:rPr>
              <a:t>80,000ton/year</a:t>
            </a:r>
          </a:p>
          <a:p>
            <a:pPr marL="171450" indent="-79375" defTabSz="457200"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A second 1,500m2 plant extension on vacant land</a:t>
            </a:r>
          </a:p>
          <a:p>
            <a:pPr marL="171450" indent="-79375" defTabSz="457200"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Establishment of the Head office with Ho Chi Minh City</a:t>
            </a:r>
          </a:p>
          <a:p>
            <a:pPr marL="171450" indent="-79375" defTabSz="457200"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Investment in facilities and technology in Vietnam</a:t>
            </a:r>
          </a:p>
          <a:p>
            <a:pPr marL="171450" indent="-79375" defTabSz="457200"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European markets and expansion to advanced countries such as Singapore, China, and Japan</a:t>
            </a:r>
          </a:p>
        </p:txBody>
      </p:sp>
      <p:sp>
        <p:nvSpPr>
          <p:cNvPr id="57" name="TextBox 56">
            <a:extLst>
              <a:ext uri="{FF2B5EF4-FFF2-40B4-BE49-F238E27FC236}">
                <a16:creationId xmlns:a16="http://schemas.microsoft.com/office/drawing/2014/main" id="{6E81D6FE-1D5E-43ED-93B7-31200316EA80}"/>
              </a:ext>
            </a:extLst>
          </p:cNvPr>
          <p:cNvSpPr txBox="1"/>
          <p:nvPr/>
        </p:nvSpPr>
        <p:spPr>
          <a:xfrm>
            <a:off x="8611376" y="2031003"/>
            <a:ext cx="3260482" cy="1200329"/>
          </a:xfrm>
          <a:prstGeom prst="rect">
            <a:avLst/>
          </a:prstGeom>
          <a:noFill/>
        </p:spPr>
        <p:txBody>
          <a:bodyPr wrap="square">
            <a:spAutoFit/>
          </a:bodyPr>
          <a:lstStyle/>
          <a:p>
            <a:pPr fontAlgn="base">
              <a:spcBef>
                <a:spcPct val="20000"/>
              </a:spcBef>
              <a:spcAft>
                <a:spcPct val="0"/>
              </a:spcAft>
              <a:defRPr/>
            </a:pPr>
            <a:r>
              <a:rPr kumimoji="1" lang="en-US" altLang="ko-KR" sz="1200" b="1" dirty="0">
                <a:solidFill>
                  <a:schemeClr val="accent1">
                    <a:lumMod val="60000"/>
                    <a:lumOff val="40000"/>
                  </a:schemeClr>
                </a:solidFill>
                <a:latin typeface="Times New Roman" panose="02020603050405020304" pitchFamily="18" charset="0"/>
                <a:cs typeface="Times New Roman" panose="02020603050405020304" pitchFamily="18" charset="0"/>
              </a:rPr>
              <a:t>2027 - 2030</a:t>
            </a:r>
          </a:p>
          <a:p>
            <a:pPr marL="171450" indent="-79375" defTabSz="457200"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Expansion of the domestic and foreign thermal </a:t>
            </a:r>
          </a:p>
          <a:p>
            <a:pPr marL="92075" defTabSz="457200" fontAlgn="base">
              <a:spcBef>
                <a:spcPct val="20000"/>
              </a:spcBef>
              <a:spcAft>
                <a:spcPct val="0"/>
              </a:spcAft>
              <a:defRPr/>
            </a:pPr>
            <a:r>
              <a:rPr kumimoji="1" lang="en-US" altLang="ko-KR" sz="1000" dirty="0">
                <a:solidFill>
                  <a:prstClr val="black"/>
                </a:solidFill>
                <a:latin typeface="Times New Roman" panose="02020603050405020304" pitchFamily="18" charset="0"/>
                <a:cs typeface="Times New Roman" panose="02020603050405020304" pitchFamily="18" charset="0"/>
              </a:rPr>
              <a:t>   power market</a:t>
            </a:r>
          </a:p>
          <a:p>
            <a:pPr marL="171450" indent="-79375" defTabSz="457200"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Supply of Bio Heavy Oil to ships in accordance </a:t>
            </a:r>
          </a:p>
          <a:p>
            <a:pPr marL="92075" defTabSz="457200" fontAlgn="base">
              <a:spcBef>
                <a:spcPct val="20000"/>
              </a:spcBef>
              <a:spcAft>
                <a:spcPct val="0"/>
              </a:spcAft>
              <a:defRPr/>
            </a:pPr>
            <a:r>
              <a:rPr kumimoji="1" lang="en-US" altLang="ko-KR" sz="1000" dirty="0">
                <a:solidFill>
                  <a:prstClr val="black"/>
                </a:solidFill>
                <a:latin typeface="Times New Roman" panose="02020603050405020304" pitchFamily="18" charset="0"/>
                <a:cs typeface="Times New Roman" panose="02020603050405020304" pitchFamily="18" charset="0"/>
              </a:rPr>
              <a:t>   with international law(IMO 2020)</a:t>
            </a:r>
          </a:p>
          <a:p>
            <a:pPr marL="171450" indent="-79375" fontAlgn="base">
              <a:spcBef>
                <a:spcPct val="20000"/>
              </a:spcBef>
              <a:spcAft>
                <a:spcPct val="0"/>
              </a:spcAft>
              <a:buFont typeface="Arial" panose="020B0604020202020204" pitchFamily="34" charset="0"/>
              <a:buChar char="•"/>
              <a:defRPr/>
            </a:pPr>
            <a:r>
              <a:rPr kumimoji="1" lang="en-US" altLang="ko-KR" sz="1000" dirty="0">
                <a:solidFill>
                  <a:prstClr val="black"/>
                </a:solidFill>
                <a:latin typeface="Times New Roman" panose="02020603050405020304" pitchFamily="18" charset="0"/>
                <a:cs typeface="Times New Roman" panose="02020603050405020304" pitchFamily="18" charset="0"/>
              </a:rPr>
              <a:t>Sale as raw material for SAF through ISCC CORSIA</a:t>
            </a:r>
          </a:p>
        </p:txBody>
      </p:sp>
      <p:pic>
        <p:nvPicPr>
          <p:cNvPr id="2" name="그림 27" descr="01.png">
            <a:extLst>
              <a:ext uri="{FF2B5EF4-FFF2-40B4-BE49-F238E27FC236}">
                <a16:creationId xmlns:a16="http://schemas.microsoft.com/office/drawing/2014/main" id="{1D940304-AD92-4DA0-A196-D96F20C19838}"/>
              </a:ext>
            </a:extLst>
          </p:cNvPr>
          <p:cNvPicPr>
            <a:picLocks noChangeAspect="1"/>
          </p:cNvPicPr>
          <p:nvPr/>
        </p:nvPicPr>
        <p:blipFill rotWithShape="1">
          <a:blip r:embed="rId5" cstate="print"/>
          <a:srcRect r="3722" b="35163"/>
          <a:stretch/>
        </p:blipFill>
        <p:spPr>
          <a:xfrm flipH="1">
            <a:off x="0" y="5400167"/>
            <a:ext cx="1984366" cy="1457833"/>
          </a:xfrm>
          <a:prstGeom prst="rect">
            <a:avLst/>
          </a:prstGeom>
        </p:spPr>
      </p:pic>
      <p:sp>
        <p:nvSpPr>
          <p:cNvPr id="34" name="Title 1">
            <a:extLst>
              <a:ext uri="{FF2B5EF4-FFF2-40B4-BE49-F238E27FC236}">
                <a16:creationId xmlns:a16="http://schemas.microsoft.com/office/drawing/2014/main" id="{ADC93E9E-B91C-9F3D-6BA1-1F9759679F7D}"/>
              </a:ext>
            </a:extLst>
          </p:cNvPr>
          <p:cNvSpPr txBox="1">
            <a:spLocks/>
          </p:cNvSpPr>
          <p:nvPr/>
        </p:nvSpPr>
        <p:spPr>
          <a:xfrm>
            <a:off x="1210257" y="727215"/>
            <a:ext cx="5130016" cy="73851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altLang="ko-KR" sz="2800" b="1" dirty="0">
                <a:solidFill>
                  <a:srgbClr val="394B51"/>
                </a:solidFill>
                <a:latin typeface="Times New Roman" panose="02020603050405020304" pitchFamily="18" charset="0"/>
                <a:cs typeface="Times New Roman" panose="02020603050405020304" pitchFamily="18" charset="0"/>
              </a:rPr>
              <a:t>VIII</a:t>
            </a:r>
            <a:r>
              <a:rPr lang="en-US" altLang="ko-KR" sz="2800" b="1" dirty="0">
                <a:solidFill>
                  <a:srgbClr val="394B51"/>
                </a:solidFill>
                <a:latin typeface="Times New Roman" panose="02020603050405020304" pitchFamily="18" charset="0"/>
                <a:cs typeface="Times New Roman" panose="02020603050405020304" pitchFamily="18" charset="0"/>
              </a:rPr>
              <a:t>. Execution Roadmap</a:t>
            </a:r>
          </a:p>
        </p:txBody>
      </p:sp>
      <p:sp>
        <p:nvSpPr>
          <p:cNvPr id="61" name="Title 1">
            <a:extLst>
              <a:ext uri="{FF2B5EF4-FFF2-40B4-BE49-F238E27FC236}">
                <a16:creationId xmlns:a16="http://schemas.microsoft.com/office/drawing/2014/main" id="{CF41265A-03DA-4DF7-A43D-F22FC4F2C537}"/>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62" name="그림 33" descr="텍스트, 폰트, 그래픽, 로고이(가) 표시된 사진&#10;&#10;자동 생성된 설명">
            <a:extLst>
              <a:ext uri="{FF2B5EF4-FFF2-40B4-BE49-F238E27FC236}">
                <a16:creationId xmlns:a16="http://schemas.microsoft.com/office/drawing/2014/main" id="{D2F04968-C0D0-4B9F-8454-D676A2A189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3" name="타원 2">
            <a:extLst>
              <a:ext uri="{FF2B5EF4-FFF2-40B4-BE49-F238E27FC236}">
                <a16:creationId xmlns:a16="http://schemas.microsoft.com/office/drawing/2014/main" id="{A1E70A9F-04B5-656C-1180-E7D86849BBA0}"/>
              </a:ext>
            </a:extLst>
          </p:cNvPr>
          <p:cNvSpPr/>
          <p:nvPr/>
        </p:nvSpPr>
        <p:spPr>
          <a:xfrm flipH="1">
            <a:off x="9438836" y="1638269"/>
            <a:ext cx="104775" cy="104775"/>
          </a:xfrm>
          <a:prstGeom prst="ellipse">
            <a:avLst/>
          </a:prstGeom>
          <a:solidFill>
            <a:schemeClr val="accent1">
              <a:lumMod val="60000"/>
              <a:lumOff val="4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grpSp>
        <p:nvGrpSpPr>
          <p:cNvPr id="4" name="그룹 108">
            <a:extLst>
              <a:ext uri="{FF2B5EF4-FFF2-40B4-BE49-F238E27FC236}">
                <a16:creationId xmlns:a16="http://schemas.microsoft.com/office/drawing/2014/main" id="{DC7F9E91-F363-B1F2-255A-7EB97F458DD4}"/>
              </a:ext>
            </a:extLst>
          </p:cNvPr>
          <p:cNvGrpSpPr>
            <a:grpSpLocks/>
          </p:cNvGrpSpPr>
          <p:nvPr/>
        </p:nvGrpSpPr>
        <p:grpSpPr bwMode="auto">
          <a:xfrm>
            <a:off x="8530270" y="560060"/>
            <a:ext cx="1159042" cy="832561"/>
            <a:chOff x="1743645" y="4761897"/>
            <a:chExt cx="952500" cy="714375"/>
          </a:xfrm>
        </p:grpSpPr>
        <p:sp>
          <p:nvSpPr>
            <p:cNvPr id="5" name="모서리가 둥근 사각형 설명선 33">
              <a:extLst>
                <a:ext uri="{FF2B5EF4-FFF2-40B4-BE49-F238E27FC236}">
                  <a16:creationId xmlns:a16="http://schemas.microsoft.com/office/drawing/2014/main" id="{D7B8FEBB-8A22-9CF7-5DD5-3FA3BB9CB54B}"/>
                </a:ext>
              </a:extLst>
            </p:cNvPr>
            <p:cNvSpPr/>
            <p:nvPr/>
          </p:nvSpPr>
          <p:spPr>
            <a:xfrm>
              <a:off x="1743645" y="4761897"/>
              <a:ext cx="952500" cy="714375"/>
            </a:xfrm>
            <a:prstGeom prst="wedgeRoundRectCallout">
              <a:avLst>
                <a:gd name="adj1" fmla="val 30196"/>
                <a:gd name="adj2" fmla="val 77860"/>
                <a:gd name="adj3" fmla="val 16667"/>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6" name="양쪽 모서리가 둥근 사각형 34">
              <a:extLst>
                <a:ext uri="{FF2B5EF4-FFF2-40B4-BE49-F238E27FC236}">
                  <a16:creationId xmlns:a16="http://schemas.microsoft.com/office/drawing/2014/main" id="{55C6D26F-243A-269D-3C9C-0BC9E0A02A70}"/>
                </a:ext>
              </a:extLst>
            </p:cNvPr>
            <p:cNvSpPr/>
            <p:nvPr/>
          </p:nvSpPr>
          <p:spPr>
            <a:xfrm>
              <a:off x="1778794" y="4852988"/>
              <a:ext cx="881062" cy="309562"/>
            </a:xfrm>
            <a:prstGeom prst="round2SameRect">
              <a:avLst>
                <a:gd name="adj1" fmla="val 27778"/>
                <a:gd name="adj2" fmla="val 0"/>
              </a:avLst>
            </a:prstGeom>
            <a:solidFill>
              <a:schemeClr val="bg1"/>
            </a:solidFill>
            <a:ln>
              <a:noFill/>
            </a:ln>
            <a:effectLst>
              <a:innerShdw blurRad="88900" dist="12700" dir="135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mn-ea"/>
              </a:endParaRPr>
            </a:p>
          </p:txBody>
        </p:sp>
        <p:sp>
          <p:nvSpPr>
            <p:cNvPr id="30" name="TextBox 29">
              <a:extLst>
                <a:ext uri="{FF2B5EF4-FFF2-40B4-BE49-F238E27FC236}">
                  <a16:creationId xmlns:a16="http://schemas.microsoft.com/office/drawing/2014/main" id="{D3CC69E1-A519-8597-2778-FAAF64FFE9E0}"/>
                </a:ext>
              </a:extLst>
            </p:cNvPr>
            <p:cNvSpPr txBox="1"/>
            <p:nvPr/>
          </p:nvSpPr>
          <p:spPr>
            <a:xfrm>
              <a:off x="1786954" y="4831242"/>
              <a:ext cx="858310" cy="369721"/>
            </a:xfrm>
            <a:prstGeom prst="rect">
              <a:avLst/>
            </a:prstGeom>
            <a:noFill/>
          </p:spPr>
          <p:txBody>
            <a:bodyPr wrap="square">
              <a:spAutoFit/>
            </a:bodyPr>
            <a:lstStyle/>
            <a:p>
              <a:pPr marL="88900" indent="-88900" algn="ctr">
                <a:defRPr/>
              </a:pPr>
              <a:r>
                <a:rPr lang="en-US" altLang="ko-KR" sz="1100" b="1" dirty="0">
                  <a:solidFill>
                    <a:schemeClr val="tx1">
                      <a:lumMod val="65000"/>
                      <a:lumOff val="35000"/>
                    </a:schemeClr>
                  </a:solidFill>
                  <a:latin typeface="Times New Roman" panose="02020603050405020304" pitchFamily="18" charset="0"/>
                  <a:cs typeface="Times New Roman" panose="02020603050405020304" pitchFamily="18" charset="0"/>
                </a:rPr>
                <a:t>Strengthening period</a:t>
              </a:r>
              <a:endParaRPr lang="ko-KR" altLang="en-US" sz="11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grpSp>
        <p:nvGrpSpPr>
          <p:cNvPr id="35" name="그룹 189">
            <a:extLst>
              <a:ext uri="{FF2B5EF4-FFF2-40B4-BE49-F238E27FC236}">
                <a16:creationId xmlns:a16="http://schemas.microsoft.com/office/drawing/2014/main" id="{00C0E214-B536-976D-3EBD-A1CEC2055E27}"/>
              </a:ext>
            </a:extLst>
          </p:cNvPr>
          <p:cNvGrpSpPr>
            <a:grpSpLocks/>
          </p:cNvGrpSpPr>
          <p:nvPr/>
        </p:nvGrpSpPr>
        <p:grpSpPr bwMode="auto">
          <a:xfrm>
            <a:off x="8850914" y="1525356"/>
            <a:ext cx="458787" cy="458786"/>
            <a:chOff x="5674527" y="5121424"/>
            <a:chExt cx="1225385" cy="1225113"/>
          </a:xfrm>
          <a:solidFill>
            <a:schemeClr val="accent1">
              <a:lumMod val="60000"/>
              <a:lumOff val="40000"/>
            </a:schemeClr>
          </a:solidFill>
        </p:grpSpPr>
        <p:sp>
          <p:nvSpPr>
            <p:cNvPr id="58" name="대각선 방향의 모서리가 둥근 사각형 59">
              <a:extLst>
                <a:ext uri="{FF2B5EF4-FFF2-40B4-BE49-F238E27FC236}">
                  <a16:creationId xmlns:a16="http://schemas.microsoft.com/office/drawing/2014/main" id="{1774F33A-A62D-CB11-80C5-C9092185E58B}"/>
                </a:ext>
              </a:extLst>
            </p:cNvPr>
            <p:cNvSpPr/>
            <p:nvPr/>
          </p:nvSpPr>
          <p:spPr>
            <a:xfrm flipH="1">
              <a:off x="5674527" y="5121424"/>
              <a:ext cx="1225385" cy="1225113"/>
            </a:xfrm>
            <a:prstGeom prst="round2DiagRect">
              <a:avLst/>
            </a:prstGeom>
            <a:grpFill/>
            <a:ln>
              <a:noFill/>
            </a:ln>
            <a:effectLst>
              <a:outerShdw blurRad="50800" dist="381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mn-ea"/>
              </a:endParaRPr>
            </a:p>
          </p:txBody>
        </p:sp>
        <p:sp>
          <p:nvSpPr>
            <p:cNvPr id="59" name="자유형 60">
              <a:extLst>
                <a:ext uri="{FF2B5EF4-FFF2-40B4-BE49-F238E27FC236}">
                  <a16:creationId xmlns:a16="http://schemas.microsoft.com/office/drawing/2014/main" id="{4D528698-815D-5E62-C0AA-0BDDEDE6D088}"/>
                </a:ext>
              </a:extLst>
            </p:cNvPr>
            <p:cNvSpPr/>
            <p:nvPr/>
          </p:nvSpPr>
          <p:spPr>
            <a:xfrm>
              <a:off x="5745264" y="5413353"/>
              <a:ext cx="1107028" cy="911702"/>
            </a:xfrm>
            <a:custGeom>
              <a:avLst/>
              <a:gdLst>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0 w 2952328"/>
                <a:gd name="connsiteY11" fmla="*/ 2569176 h 2569176"/>
                <a:gd name="connsiteX12" fmla="*/ 1537 w 2952328"/>
                <a:gd name="connsiteY12" fmla="*/ 2437234 h 2569176"/>
                <a:gd name="connsiteX13" fmla="*/ 0 w 2952328"/>
                <a:gd name="connsiteY13"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952328 w 2952328"/>
                <a:gd name="connsiteY8" fmla="*/ 2569176 h 2569176"/>
                <a:gd name="connsiteX9" fmla="*/ 2814883 w 2952328"/>
                <a:gd name="connsiteY9" fmla="*/ 2568792 h 2569176"/>
                <a:gd name="connsiteX10" fmla="*/ 133350 w 2952328"/>
                <a:gd name="connsiteY10" fmla="*/ 2569176 h 2569176"/>
                <a:gd name="connsiteX11" fmla="*/ 1537 w 2952328"/>
                <a:gd name="connsiteY11" fmla="*/ 2437234 h 2569176"/>
                <a:gd name="connsiteX12" fmla="*/ 0 w 2952328"/>
                <a:gd name="connsiteY12"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952328 w 2952328"/>
                <a:gd name="connsiteY7" fmla="*/ 2569176 h 2569176"/>
                <a:gd name="connsiteX8" fmla="*/ 2814883 w 2952328"/>
                <a:gd name="connsiteY8" fmla="*/ 2568792 h 2569176"/>
                <a:gd name="connsiteX9" fmla="*/ 133350 w 2952328"/>
                <a:gd name="connsiteY9" fmla="*/ 2569176 h 2569176"/>
                <a:gd name="connsiteX10" fmla="*/ 1537 w 2952328"/>
                <a:gd name="connsiteY10" fmla="*/ 2437234 h 2569176"/>
                <a:gd name="connsiteX11" fmla="*/ 0 w 2952328"/>
                <a:gd name="connsiteY11"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569176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2328"/>
                <a:gd name="connsiteY0" fmla="*/ 0 h 2569176"/>
                <a:gd name="connsiteX1" fmla="*/ 0 w 2952328"/>
                <a:gd name="connsiteY1" fmla="*/ 0 h 2569176"/>
                <a:gd name="connsiteX2" fmla="*/ 0 w 2952328"/>
                <a:gd name="connsiteY2" fmla="*/ 0 h 2569176"/>
                <a:gd name="connsiteX3" fmla="*/ 2952328 w 2952328"/>
                <a:gd name="connsiteY3" fmla="*/ 0 h 2569176"/>
                <a:gd name="connsiteX4" fmla="*/ 2952328 w 2952328"/>
                <a:gd name="connsiteY4" fmla="*/ 0 h 2569176"/>
                <a:gd name="connsiteX5" fmla="*/ 2952328 w 2952328"/>
                <a:gd name="connsiteY5" fmla="*/ 0 h 2569176"/>
                <a:gd name="connsiteX6" fmla="*/ 2952328 w 2952328"/>
                <a:gd name="connsiteY6" fmla="*/ 2424471 h 2569176"/>
                <a:gd name="connsiteX7" fmla="*/ 2814883 w 2952328"/>
                <a:gd name="connsiteY7" fmla="*/ 2568792 h 2569176"/>
                <a:gd name="connsiteX8" fmla="*/ 133350 w 2952328"/>
                <a:gd name="connsiteY8" fmla="*/ 2569176 h 2569176"/>
                <a:gd name="connsiteX9" fmla="*/ 1537 w 2952328"/>
                <a:gd name="connsiteY9" fmla="*/ 2437234 h 2569176"/>
                <a:gd name="connsiteX10" fmla="*/ 0 w 2952328"/>
                <a:gd name="connsiteY10" fmla="*/ 0 h 256917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2959430"/>
                <a:gd name="connsiteY0" fmla="*/ 0 h 2583756"/>
                <a:gd name="connsiteX1" fmla="*/ 0 w 2959430"/>
                <a:gd name="connsiteY1" fmla="*/ 0 h 2583756"/>
                <a:gd name="connsiteX2" fmla="*/ 0 w 2959430"/>
                <a:gd name="connsiteY2" fmla="*/ 0 h 2583756"/>
                <a:gd name="connsiteX3" fmla="*/ 2952328 w 2959430"/>
                <a:gd name="connsiteY3" fmla="*/ 0 h 2583756"/>
                <a:gd name="connsiteX4" fmla="*/ 2952328 w 2959430"/>
                <a:gd name="connsiteY4" fmla="*/ 0 h 2583756"/>
                <a:gd name="connsiteX5" fmla="*/ 2952328 w 2959430"/>
                <a:gd name="connsiteY5" fmla="*/ 0 h 2583756"/>
                <a:gd name="connsiteX6" fmla="*/ 2952328 w 2959430"/>
                <a:gd name="connsiteY6" fmla="*/ 2424471 h 2583756"/>
                <a:gd name="connsiteX7" fmla="*/ 2814883 w 2959430"/>
                <a:gd name="connsiteY7" fmla="*/ 2568792 h 2583756"/>
                <a:gd name="connsiteX8" fmla="*/ 133350 w 2959430"/>
                <a:gd name="connsiteY8" fmla="*/ 2569176 h 2583756"/>
                <a:gd name="connsiteX9" fmla="*/ 1537 w 2959430"/>
                <a:gd name="connsiteY9" fmla="*/ 2437234 h 2583756"/>
                <a:gd name="connsiteX10" fmla="*/ 0 w 2959430"/>
                <a:gd name="connsiteY10" fmla="*/ 0 h 2583756"/>
                <a:gd name="connsiteX0" fmla="*/ 0 w 2953216"/>
                <a:gd name="connsiteY0" fmla="*/ 0 h 2583756"/>
                <a:gd name="connsiteX1" fmla="*/ 0 w 2953216"/>
                <a:gd name="connsiteY1" fmla="*/ 0 h 2583756"/>
                <a:gd name="connsiteX2" fmla="*/ 0 w 2953216"/>
                <a:gd name="connsiteY2" fmla="*/ 0 h 2583756"/>
                <a:gd name="connsiteX3" fmla="*/ 2952328 w 2953216"/>
                <a:gd name="connsiteY3" fmla="*/ 0 h 2583756"/>
                <a:gd name="connsiteX4" fmla="*/ 2952328 w 2953216"/>
                <a:gd name="connsiteY4" fmla="*/ 0 h 2583756"/>
                <a:gd name="connsiteX5" fmla="*/ 2952328 w 2953216"/>
                <a:gd name="connsiteY5" fmla="*/ 0 h 2583756"/>
                <a:gd name="connsiteX6" fmla="*/ 2952328 w 2953216"/>
                <a:gd name="connsiteY6" fmla="*/ 2424471 h 2583756"/>
                <a:gd name="connsiteX7" fmla="*/ 2814883 w 2953216"/>
                <a:gd name="connsiteY7" fmla="*/ 2568792 h 2583756"/>
                <a:gd name="connsiteX8" fmla="*/ 133350 w 2953216"/>
                <a:gd name="connsiteY8" fmla="*/ 2569176 h 2583756"/>
                <a:gd name="connsiteX9" fmla="*/ 1537 w 2953216"/>
                <a:gd name="connsiteY9" fmla="*/ 2437234 h 2583756"/>
                <a:gd name="connsiteX10" fmla="*/ 0 w 2953216"/>
                <a:gd name="connsiteY10" fmla="*/ 0 h 2583756"/>
                <a:gd name="connsiteX0" fmla="*/ 0 w 3286397"/>
                <a:gd name="connsiteY0" fmla="*/ 0 h 2619628"/>
                <a:gd name="connsiteX1" fmla="*/ 0 w 3286397"/>
                <a:gd name="connsiteY1" fmla="*/ 0 h 2619628"/>
                <a:gd name="connsiteX2" fmla="*/ 0 w 3286397"/>
                <a:gd name="connsiteY2" fmla="*/ 0 h 2619628"/>
                <a:gd name="connsiteX3" fmla="*/ 2952328 w 3286397"/>
                <a:gd name="connsiteY3" fmla="*/ 0 h 2619628"/>
                <a:gd name="connsiteX4" fmla="*/ 2952328 w 3286397"/>
                <a:gd name="connsiteY4" fmla="*/ 0 h 2619628"/>
                <a:gd name="connsiteX5" fmla="*/ 2952328 w 3286397"/>
                <a:gd name="connsiteY5" fmla="*/ 0 h 2619628"/>
                <a:gd name="connsiteX6" fmla="*/ 2962436 w 3286397"/>
                <a:gd name="connsiteY6" fmla="*/ 2264166 h 2619628"/>
                <a:gd name="connsiteX7" fmla="*/ 2814883 w 3286397"/>
                <a:gd name="connsiteY7" fmla="*/ 2568792 h 2619628"/>
                <a:gd name="connsiteX8" fmla="*/ 133350 w 3286397"/>
                <a:gd name="connsiteY8" fmla="*/ 2569176 h 2619628"/>
                <a:gd name="connsiteX9" fmla="*/ 1537 w 3286397"/>
                <a:gd name="connsiteY9" fmla="*/ 2437234 h 2619628"/>
                <a:gd name="connsiteX10" fmla="*/ 0 w 3286397"/>
                <a:gd name="connsiteY10" fmla="*/ 0 h 2619628"/>
                <a:gd name="connsiteX0" fmla="*/ 0 w 2974997"/>
                <a:gd name="connsiteY0" fmla="*/ 0 h 2570975"/>
                <a:gd name="connsiteX1" fmla="*/ 0 w 2974997"/>
                <a:gd name="connsiteY1" fmla="*/ 0 h 2570975"/>
                <a:gd name="connsiteX2" fmla="*/ 0 w 2974997"/>
                <a:gd name="connsiteY2" fmla="*/ 0 h 2570975"/>
                <a:gd name="connsiteX3" fmla="*/ 2952328 w 2974997"/>
                <a:gd name="connsiteY3" fmla="*/ 0 h 2570975"/>
                <a:gd name="connsiteX4" fmla="*/ 2952328 w 2974997"/>
                <a:gd name="connsiteY4" fmla="*/ 0 h 2570975"/>
                <a:gd name="connsiteX5" fmla="*/ 2952328 w 2974997"/>
                <a:gd name="connsiteY5" fmla="*/ 0 h 2570975"/>
                <a:gd name="connsiteX6" fmla="*/ 2962436 w 2974997"/>
                <a:gd name="connsiteY6" fmla="*/ 2264166 h 2570975"/>
                <a:gd name="connsiteX7" fmla="*/ 2814883 w 2974997"/>
                <a:gd name="connsiteY7" fmla="*/ 2568792 h 2570975"/>
                <a:gd name="connsiteX8" fmla="*/ 133350 w 2974997"/>
                <a:gd name="connsiteY8" fmla="*/ 2569176 h 2570975"/>
                <a:gd name="connsiteX9" fmla="*/ 1537 w 2974997"/>
                <a:gd name="connsiteY9" fmla="*/ 2437234 h 2570975"/>
                <a:gd name="connsiteX10" fmla="*/ 0 w 2974997"/>
                <a:gd name="connsiteY10" fmla="*/ 0 h 2570975"/>
                <a:gd name="connsiteX0" fmla="*/ 0 w 2974997"/>
                <a:gd name="connsiteY0" fmla="*/ 0 h 2570977"/>
                <a:gd name="connsiteX1" fmla="*/ 0 w 2974997"/>
                <a:gd name="connsiteY1" fmla="*/ 0 h 2570977"/>
                <a:gd name="connsiteX2" fmla="*/ 0 w 2974997"/>
                <a:gd name="connsiteY2" fmla="*/ 0 h 2570977"/>
                <a:gd name="connsiteX3" fmla="*/ 2952328 w 2974997"/>
                <a:gd name="connsiteY3" fmla="*/ 0 h 2570977"/>
                <a:gd name="connsiteX4" fmla="*/ 2952328 w 2974997"/>
                <a:gd name="connsiteY4" fmla="*/ 0 h 2570977"/>
                <a:gd name="connsiteX5" fmla="*/ 2952328 w 2974997"/>
                <a:gd name="connsiteY5" fmla="*/ 0 h 2570977"/>
                <a:gd name="connsiteX6" fmla="*/ 2962436 w 2974997"/>
                <a:gd name="connsiteY6" fmla="*/ 2264166 h 2570977"/>
                <a:gd name="connsiteX7" fmla="*/ 2814883 w 2974997"/>
                <a:gd name="connsiteY7" fmla="*/ 2568792 h 2570977"/>
                <a:gd name="connsiteX8" fmla="*/ 133350 w 2974997"/>
                <a:gd name="connsiteY8" fmla="*/ 2569176 h 2570977"/>
                <a:gd name="connsiteX9" fmla="*/ 1537 w 2974997"/>
                <a:gd name="connsiteY9" fmla="*/ 2133743 h 2570977"/>
                <a:gd name="connsiteX10" fmla="*/ 0 w 2974997"/>
                <a:gd name="connsiteY10" fmla="*/ 0 h 2570977"/>
                <a:gd name="connsiteX0" fmla="*/ 0 w 3232730"/>
                <a:gd name="connsiteY0" fmla="*/ 0 h 2619626"/>
                <a:gd name="connsiteX1" fmla="*/ 0 w 3232730"/>
                <a:gd name="connsiteY1" fmla="*/ 0 h 2619626"/>
                <a:gd name="connsiteX2" fmla="*/ 0 w 3232730"/>
                <a:gd name="connsiteY2" fmla="*/ 0 h 2619626"/>
                <a:gd name="connsiteX3" fmla="*/ 2952328 w 3232730"/>
                <a:gd name="connsiteY3" fmla="*/ 0 h 2619626"/>
                <a:gd name="connsiteX4" fmla="*/ 2952328 w 3232730"/>
                <a:gd name="connsiteY4" fmla="*/ 0 h 2619626"/>
                <a:gd name="connsiteX5" fmla="*/ 2952328 w 3232730"/>
                <a:gd name="connsiteY5" fmla="*/ 0 h 2619626"/>
                <a:gd name="connsiteX6" fmla="*/ 2962436 w 3232730"/>
                <a:gd name="connsiteY6" fmla="*/ 2264166 h 2619626"/>
                <a:gd name="connsiteX7" fmla="*/ 2814883 w 3232730"/>
                <a:gd name="connsiteY7" fmla="*/ 2568792 h 2619626"/>
                <a:gd name="connsiteX8" fmla="*/ 455352 w 3232730"/>
                <a:gd name="connsiteY8" fmla="*/ 2569177 h 2619626"/>
                <a:gd name="connsiteX9" fmla="*/ 1537 w 3232730"/>
                <a:gd name="connsiteY9" fmla="*/ 2133743 h 2619626"/>
                <a:gd name="connsiteX10" fmla="*/ 0 w 3232730"/>
                <a:gd name="connsiteY10" fmla="*/ 0 h 261962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133743 h 2622156"/>
                <a:gd name="connsiteX10" fmla="*/ 0 w 3244397"/>
                <a:gd name="connsiteY10" fmla="*/ 0 h 2622156"/>
                <a:gd name="connsiteX0" fmla="*/ 83539 w 3327936"/>
                <a:gd name="connsiteY0" fmla="*/ 0 h 2666977"/>
                <a:gd name="connsiteX1" fmla="*/ 83539 w 3327936"/>
                <a:gd name="connsiteY1" fmla="*/ 0 h 2666977"/>
                <a:gd name="connsiteX2" fmla="*/ 83539 w 3327936"/>
                <a:gd name="connsiteY2" fmla="*/ 0 h 2666977"/>
                <a:gd name="connsiteX3" fmla="*/ 3035867 w 3327936"/>
                <a:gd name="connsiteY3" fmla="*/ 0 h 2666977"/>
                <a:gd name="connsiteX4" fmla="*/ 3035867 w 3327936"/>
                <a:gd name="connsiteY4" fmla="*/ 0 h 2666977"/>
                <a:gd name="connsiteX5" fmla="*/ 3035867 w 3327936"/>
                <a:gd name="connsiteY5" fmla="*/ 0 h 2666977"/>
                <a:gd name="connsiteX6" fmla="*/ 3045975 w 3327936"/>
                <a:gd name="connsiteY6" fmla="*/ 2264166 h 2666977"/>
                <a:gd name="connsiteX7" fmla="*/ 2898422 w 3327936"/>
                <a:gd name="connsiteY7" fmla="*/ 2568792 h 2666977"/>
                <a:gd name="connsiteX8" fmla="*/ 468891 w 3327936"/>
                <a:gd name="connsiteY8" fmla="*/ 2584352 h 2666977"/>
                <a:gd name="connsiteX9" fmla="*/ 85076 w 3327936"/>
                <a:gd name="connsiteY9" fmla="*/ 2073045 h 2666977"/>
                <a:gd name="connsiteX10" fmla="*/ 83539 w 3327936"/>
                <a:gd name="connsiteY10" fmla="*/ 0 h 2666977"/>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22156"/>
                <a:gd name="connsiteX1" fmla="*/ 0 w 3244397"/>
                <a:gd name="connsiteY1" fmla="*/ 0 h 2622156"/>
                <a:gd name="connsiteX2" fmla="*/ 0 w 3244397"/>
                <a:gd name="connsiteY2" fmla="*/ 0 h 2622156"/>
                <a:gd name="connsiteX3" fmla="*/ 2952328 w 3244397"/>
                <a:gd name="connsiteY3" fmla="*/ 0 h 2622156"/>
                <a:gd name="connsiteX4" fmla="*/ 2952328 w 3244397"/>
                <a:gd name="connsiteY4" fmla="*/ 0 h 2622156"/>
                <a:gd name="connsiteX5" fmla="*/ 2952328 w 3244397"/>
                <a:gd name="connsiteY5" fmla="*/ 0 h 2622156"/>
                <a:gd name="connsiteX6" fmla="*/ 2962436 w 3244397"/>
                <a:gd name="connsiteY6" fmla="*/ 2264166 h 2622156"/>
                <a:gd name="connsiteX7" fmla="*/ 2814883 w 3244397"/>
                <a:gd name="connsiteY7" fmla="*/ 2568792 h 2622156"/>
                <a:gd name="connsiteX8" fmla="*/ 385352 w 3244397"/>
                <a:gd name="connsiteY8" fmla="*/ 2584352 h 2622156"/>
                <a:gd name="connsiteX9" fmla="*/ 1537 w 3244397"/>
                <a:gd name="connsiteY9" fmla="*/ 2073045 h 2622156"/>
                <a:gd name="connsiteX10" fmla="*/ 0 w 3244397"/>
                <a:gd name="connsiteY10" fmla="*/ 0 h 2622156"/>
                <a:gd name="connsiteX0" fmla="*/ 0 w 3244397"/>
                <a:gd name="connsiteY0" fmla="*/ 0 h 2606279"/>
                <a:gd name="connsiteX1" fmla="*/ 0 w 3244397"/>
                <a:gd name="connsiteY1" fmla="*/ 0 h 2606279"/>
                <a:gd name="connsiteX2" fmla="*/ 0 w 3244397"/>
                <a:gd name="connsiteY2" fmla="*/ 0 h 2606279"/>
                <a:gd name="connsiteX3" fmla="*/ 2952328 w 3244397"/>
                <a:gd name="connsiteY3" fmla="*/ 0 h 2606279"/>
                <a:gd name="connsiteX4" fmla="*/ 2952328 w 3244397"/>
                <a:gd name="connsiteY4" fmla="*/ 0 h 2606279"/>
                <a:gd name="connsiteX5" fmla="*/ 2952328 w 3244397"/>
                <a:gd name="connsiteY5" fmla="*/ 0 h 2606279"/>
                <a:gd name="connsiteX6" fmla="*/ 2962436 w 3244397"/>
                <a:gd name="connsiteY6" fmla="*/ 2264166 h 2606279"/>
                <a:gd name="connsiteX7" fmla="*/ 2814883 w 3244397"/>
                <a:gd name="connsiteY7" fmla="*/ 2568792 h 2606279"/>
                <a:gd name="connsiteX8" fmla="*/ 385352 w 3244397"/>
                <a:gd name="connsiteY8" fmla="*/ 2584352 h 2606279"/>
                <a:gd name="connsiteX9" fmla="*/ 1537 w 3244397"/>
                <a:gd name="connsiteY9" fmla="*/ 2073045 h 2606279"/>
                <a:gd name="connsiteX10" fmla="*/ 0 w 3244397"/>
                <a:gd name="connsiteY10" fmla="*/ 0 h 2606279"/>
                <a:gd name="connsiteX0" fmla="*/ 83539 w 3327936"/>
                <a:gd name="connsiteY0" fmla="*/ 0 h 2699885"/>
                <a:gd name="connsiteX1" fmla="*/ 83539 w 3327936"/>
                <a:gd name="connsiteY1" fmla="*/ 0 h 2699885"/>
                <a:gd name="connsiteX2" fmla="*/ 83539 w 3327936"/>
                <a:gd name="connsiteY2" fmla="*/ 0 h 2699885"/>
                <a:gd name="connsiteX3" fmla="*/ 3035867 w 3327936"/>
                <a:gd name="connsiteY3" fmla="*/ 0 h 2699885"/>
                <a:gd name="connsiteX4" fmla="*/ 3035867 w 3327936"/>
                <a:gd name="connsiteY4" fmla="*/ 0 h 2699885"/>
                <a:gd name="connsiteX5" fmla="*/ 3035867 w 3327936"/>
                <a:gd name="connsiteY5" fmla="*/ 0 h 2699885"/>
                <a:gd name="connsiteX6" fmla="*/ 3045975 w 3327936"/>
                <a:gd name="connsiteY6" fmla="*/ 2264166 h 2699885"/>
                <a:gd name="connsiteX7" fmla="*/ 2898422 w 3327936"/>
                <a:gd name="connsiteY7" fmla="*/ 2614316 h 2699885"/>
                <a:gd name="connsiteX8" fmla="*/ 468891 w 3327936"/>
                <a:gd name="connsiteY8" fmla="*/ 2584352 h 2699885"/>
                <a:gd name="connsiteX9" fmla="*/ 85076 w 3327936"/>
                <a:gd name="connsiteY9" fmla="*/ 2073045 h 2699885"/>
                <a:gd name="connsiteX10" fmla="*/ 83539 w 3327936"/>
                <a:gd name="connsiteY10" fmla="*/ 0 h 2699885"/>
                <a:gd name="connsiteX0" fmla="*/ 83539 w 3068882"/>
                <a:gd name="connsiteY0" fmla="*/ 0 h 2699885"/>
                <a:gd name="connsiteX1" fmla="*/ 83539 w 3068882"/>
                <a:gd name="connsiteY1" fmla="*/ 0 h 2699885"/>
                <a:gd name="connsiteX2" fmla="*/ 83539 w 3068882"/>
                <a:gd name="connsiteY2" fmla="*/ 0 h 2699885"/>
                <a:gd name="connsiteX3" fmla="*/ 3035867 w 3068882"/>
                <a:gd name="connsiteY3" fmla="*/ 0 h 2699885"/>
                <a:gd name="connsiteX4" fmla="*/ 3035867 w 3068882"/>
                <a:gd name="connsiteY4" fmla="*/ 0 h 2699885"/>
                <a:gd name="connsiteX5" fmla="*/ 3035867 w 3068882"/>
                <a:gd name="connsiteY5" fmla="*/ 0 h 2699885"/>
                <a:gd name="connsiteX6" fmla="*/ 3045975 w 3068882"/>
                <a:gd name="connsiteY6" fmla="*/ 2264166 h 2699885"/>
                <a:gd name="connsiteX7" fmla="*/ 2898422 w 3068882"/>
                <a:gd name="connsiteY7" fmla="*/ 2614316 h 2699885"/>
                <a:gd name="connsiteX8" fmla="*/ 468891 w 3068882"/>
                <a:gd name="connsiteY8" fmla="*/ 2584352 h 2699885"/>
                <a:gd name="connsiteX9" fmla="*/ 85076 w 3068882"/>
                <a:gd name="connsiteY9" fmla="*/ 2073045 h 2699885"/>
                <a:gd name="connsiteX10" fmla="*/ 83539 w 3068882"/>
                <a:gd name="connsiteY10" fmla="*/ 0 h 2699885"/>
                <a:gd name="connsiteX0" fmla="*/ 0 w 2985343"/>
                <a:gd name="connsiteY0" fmla="*/ 0 h 2699885"/>
                <a:gd name="connsiteX1" fmla="*/ 0 w 2985343"/>
                <a:gd name="connsiteY1" fmla="*/ 0 h 2699885"/>
                <a:gd name="connsiteX2" fmla="*/ 0 w 2985343"/>
                <a:gd name="connsiteY2" fmla="*/ 0 h 2699885"/>
                <a:gd name="connsiteX3" fmla="*/ 2952328 w 2985343"/>
                <a:gd name="connsiteY3" fmla="*/ 0 h 2699885"/>
                <a:gd name="connsiteX4" fmla="*/ 2952328 w 2985343"/>
                <a:gd name="connsiteY4" fmla="*/ 0 h 2699885"/>
                <a:gd name="connsiteX5" fmla="*/ 2952328 w 2985343"/>
                <a:gd name="connsiteY5" fmla="*/ 0 h 2699885"/>
                <a:gd name="connsiteX6" fmla="*/ 2962436 w 2985343"/>
                <a:gd name="connsiteY6" fmla="*/ 2264166 h 2699885"/>
                <a:gd name="connsiteX7" fmla="*/ 2814883 w 2985343"/>
                <a:gd name="connsiteY7" fmla="*/ 2614316 h 2699885"/>
                <a:gd name="connsiteX8" fmla="*/ 385352 w 2985343"/>
                <a:gd name="connsiteY8" fmla="*/ 2584352 h 2699885"/>
                <a:gd name="connsiteX9" fmla="*/ 1537 w 2985343"/>
                <a:gd name="connsiteY9" fmla="*/ 2073045 h 2699885"/>
                <a:gd name="connsiteX10" fmla="*/ 0 w 2985343"/>
                <a:gd name="connsiteY10" fmla="*/ 0 h 2699885"/>
                <a:gd name="connsiteX0" fmla="*/ 69689 w 3307085"/>
                <a:gd name="connsiteY0" fmla="*/ 0 h 2699885"/>
                <a:gd name="connsiteX1" fmla="*/ 69689 w 3307085"/>
                <a:gd name="connsiteY1" fmla="*/ 0 h 2699885"/>
                <a:gd name="connsiteX2" fmla="*/ 69689 w 3307085"/>
                <a:gd name="connsiteY2" fmla="*/ 0 h 2699885"/>
                <a:gd name="connsiteX3" fmla="*/ 3022017 w 3307085"/>
                <a:gd name="connsiteY3" fmla="*/ 0 h 2699885"/>
                <a:gd name="connsiteX4" fmla="*/ 3022017 w 3307085"/>
                <a:gd name="connsiteY4" fmla="*/ 0 h 2699885"/>
                <a:gd name="connsiteX5" fmla="*/ 3022017 w 3307085"/>
                <a:gd name="connsiteY5" fmla="*/ 0 h 2699885"/>
                <a:gd name="connsiteX6" fmla="*/ 3032125 w 3307085"/>
                <a:gd name="connsiteY6" fmla="*/ 2264166 h 2699885"/>
                <a:gd name="connsiteX7" fmla="*/ 2884572 w 3307085"/>
                <a:gd name="connsiteY7" fmla="*/ 2614316 h 2699885"/>
                <a:gd name="connsiteX8" fmla="*/ 497042 w 3307085"/>
                <a:gd name="connsiteY8" fmla="*/ 2614702 h 2699885"/>
                <a:gd name="connsiteX9" fmla="*/ 71226 w 3307085"/>
                <a:gd name="connsiteY9" fmla="*/ 2073045 h 2699885"/>
                <a:gd name="connsiteX10" fmla="*/ 69689 w 3307085"/>
                <a:gd name="connsiteY10" fmla="*/ 0 h 2699885"/>
                <a:gd name="connsiteX0" fmla="*/ 0 w 3237398"/>
                <a:gd name="connsiteY0" fmla="*/ 0 h 2699885"/>
                <a:gd name="connsiteX1" fmla="*/ 0 w 3237398"/>
                <a:gd name="connsiteY1" fmla="*/ 0 h 2699885"/>
                <a:gd name="connsiteX2" fmla="*/ 0 w 3237398"/>
                <a:gd name="connsiteY2" fmla="*/ 0 h 2699885"/>
                <a:gd name="connsiteX3" fmla="*/ 2952328 w 3237398"/>
                <a:gd name="connsiteY3" fmla="*/ 0 h 2699885"/>
                <a:gd name="connsiteX4" fmla="*/ 2952328 w 3237398"/>
                <a:gd name="connsiteY4" fmla="*/ 0 h 2699885"/>
                <a:gd name="connsiteX5" fmla="*/ 2952328 w 3237398"/>
                <a:gd name="connsiteY5" fmla="*/ 0 h 2699885"/>
                <a:gd name="connsiteX6" fmla="*/ 2962436 w 3237398"/>
                <a:gd name="connsiteY6" fmla="*/ 2264166 h 2699885"/>
                <a:gd name="connsiteX7" fmla="*/ 2814883 w 3237398"/>
                <a:gd name="connsiteY7" fmla="*/ 2614316 h 2699885"/>
                <a:gd name="connsiteX8" fmla="*/ 427353 w 3237398"/>
                <a:gd name="connsiteY8" fmla="*/ 2614702 h 2699885"/>
                <a:gd name="connsiteX9" fmla="*/ 1537 w 3237398"/>
                <a:gd name="connsiteY9" fmla="*/ 2073045 h 2699885"/>
                <a:gd name="connsiteX10" fmla="*/ 0 w 3237398"/>
                <a:gd name="connsiteY10" fmla="*/ 0 h 2699885"/>
                <a:gd name="connsiteX0" fmla="*/ 0 w 3041396"/>
                <a:gd name="connsiteY0" fmla="*/ 0 h 2699885"/>
                <a:gd name="connsiteX1" fmla="*/ 0 w 3041396"/>
                <a:gd name="connsiteY1" fmla="*/ 0 h 2699885"/>
                <a:gd name="connsiteX2" fmla="*/ 0 w 3041396"/>
                <a:gd name="connsiteY2" fmla="*/ 0 h 2699885"/>
                <a:gd name="connsiteX3" fmla="*/ 2952328 w 3041396"/>
                <a:gd name="connsiteY3" fmla="*/ 0 h 2699885"/>
                <a:gd name="connsiteX4" fmla="*/ 2952328 w 3041396"/>
                <a:gd name="connsiteY4" fmla="*/ 0 h 2699885"/>
                <a:gd name="connsiteX5" fmla="*/ 2952328 w 3041396"/>
                <a:gd name="connsiteY5" fmla="*/ 0 h 2699885"/>
                <a:gd name="connsiteX6" fmla="*/ 2962436 w 3041396"/>
                <a:gd name="connsiteY6" fmla="*/ 2264166 h 2699885"/>
                <a:gd name="connsiteX7" fmla="*/ 2814883 w 3041396"/>
                <a:gd name="connsiteY7" fmla="*/ 2614316 h 2699885"/>
                <a:gd name="connsiteX8" fmla="*/ 427353 w 3041396"/>
                <a:gd name="connsiteY8" fmla="*/ 2614702 h 2699885"/>
                <a:gd name="connsiteX9" fmla="*/ 1537 w 3041396"/>
                <a:gd name="connsiteY9" fmla="*/ 2073045 h 2699885"/>
                <a:gd name="connsiteX10" fmla="*/ 0 w 3041396"/>
                <a:gd name="connsiteY10" fmla="*/ 0 h 2699885"/>
                <a:gd name="connsiteX0" fmla="*/ 0 w 3027396"/>
                <a:gd name="connsiteY0" fmla="*/ 0 h 2702413"/>
                <a:gd name="connsiteX1" fmla="*/ 0 w 3027396"/>
                <a:gd name="connsiteY1" fmla="*/ 0 h 2702413"/>
                <a:gd name="connsiteX2" fmla="*/ 0 w 3027396"/>
                <a:gd name="connsiteY2" fmla="*/ 0 h 2702413"/>
                <a:gd name="connsiteX3" fmla="*/ 2952328 w 3027396"/>
                <a:gd name="connsiteY3" fmla="*/ 0 h 2702413"/>
                <a:gd name="connsiteX4" fmla="*/ 2952328 w 3027396"/>
                <a:gd name="connsiteY4" fmla="*/ 0 h 2702413"/>
                <a:gd name="connsiteX5" fmla="*/ 2952328 w 3027396"/>
                <a:gd name="connsiteY5" fmla="*/ 0 h 2702413"/>
                <a:gd name="connsiteX6" fmla="*/ 2962436 w 3027396"/>
                <a:gd name="connsiteY6" fmla="*/ 2264166 h 2702413"/>
                <a:gd name="connsiteX7" fmla="*/ 2800883 w 3027396"/>
                <a:gd name="connsiteY7" fmla="*/ 2629491 h 2702413"/>
                <a:gd name="connsiteX8" fmla="*/ 427353 w 3027396"/>
                <a:gd name="connsiteY8" fmla="*/ 2614702 h 2702413"/>
                <a:gd name="connsiteX9" fmla="*/ 1537 w 3027396"/>
                <a:gd name="connsiteY9" fmla="*/ 2073045 h 2702413"/>
                <a:gd name="connsiteX10" fmla="*/ 0 w 3027396"/>
                <a:gd name="connsiteY10" fmla="*/ 0 h 27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7396" h="2702413">
                  <a:moveTo>
                    <a:pt x="0" y="0"/>
                  </a:moveTo>
                  <a:lnTo>
                    <a:pt x="0" y="0"/>
                  </a:lnTo>
                  <a:lnTo>
                    <a:pt x="0" y="0"/>
                  </a:lnTo>
                  <a:lnTo>
                    <a:pt x="2952328" y="0"/>
                  </a:lnTo>
                  <a:lnTo>
                    <a:pt x="2952328" y="0"/>
                  </a:lnTo>
                  <a:lnTo>
                    <a:pt x="2952328" y="0"/>
                  </a:lnTo>
                  <a:cubicBezTo>
                    <a:pt x="2952328" y="808157"/>
                    <a:pt x="2987677" y="1825918"/>
                    <a:pt x="2962436" y="2264166"/>
                  </a:cubicBezTo>
                  <a:cubicBezTo>
                    <a:pt x="2937195" y="2702414"/>
                    <a:pt x="3027396" y="2631766"/>
                    <a:pt x="2800883" y="2629491"/>
                  </a:cubicBezTo>
                  <a:lnTo>
                    <a:pt x="427353" y="2614702"/>
                  </a:lnTo>
                  <a:cubicBezTo>
                    <a:pt x="98462" y="2600363"/>
                    <a:pt x="2761" y="2357083"/>
                    <a:pt x="1537" y="2073045"/>
                  </a:cubicBezTo>
                  <a:cubicBezTo>
                    <a:pt x="313" y="1789007"/>
                    <a:pt x="512" y="812411"/>
                    <a:pt x="0" y="0"/>
                  </a:cubicBezTo>
                  <a:close/>
                </a:path>
              </a:pathLst>
            </a:custGeom>
            <a:grpFill/>
            <a:ln>
              <a:noFill/>
            </a:ln>
            <a:effectLst/>
            <a:scene3d>
              <a:camera prst="orthographicFront"/>
              <a:lightRig rig="brightRoom" dir="t"/>
            </a:scene3d>
            <a:sp3d>
              <a:bevelT w="635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00">
                <a:latin typeface="+mn-ea"/>
              </a:endParaRPr>
            </a:p>
          </p:txBody>
        </p:sp>
      </p:grpSp>
      <p:sp>
        <p:nvSpPr>
          <p:cNvPr id="60" name="TextBox 192">
            <a:extLst>
              <a:ext uri="{FF2B5EF4-FFF2-40B4-BE49-F238E27FC236}">
                <a16:creationId xmlns:a16="http://schemas.microsoft.com/office/drawing/2014/main" id="{677A3E00-3D29-EAB0-8A89-C952799FF8A9}"/>
              </a:ext>
            </a:extLst>
          </p:cNvPr>
          <p:cNvSpPr txBox="1">
            <a:spLocks noChangeArrowheads="1"/>
          </p:cNvSpPr>
          <p:nvPr/>
        </p:nvSpPr>
        <p:spPr bwMode="auto">
          <a:xfrm>
            <a:off x="8758320" y="1543003"/>
            <a:ext cx="590550" cy="400197"/>
          </a:xfrm>
          <a:prstGeom prst="rect">
            <a:avLst/>
          </a:prstGeom>
          <a:noFill/>
          <a:ln w="9525">
            <a:noFill/>
            <a:miter lim="800000"/>
            <a:headEnd/>
            <a:tailEnd/>
          </a:ln>
        </p:spPr>
        <p:txBody>
          <a:bodyPr>
            <a:spAutoFit/>
          </a:bodyPr>
          <a:lstStyle/>
          <a:p>
            <a:pPr marL="88900" indent="-88900" algn="ctr"/>
            <a:r>
              <a:rPr lang="en-US" altLang="ko-KR" sz="2000" dirty="0">
                <a:solidFill>
                  <a:schemeClr val="bg1"/>
                </a:solidFill>
                <a:latin typeface="+mn-ea"/>
              </a:rPr>
              <a:t>02</a:t>
            </a:r>
            <a:endParaRPr lang="ko-KR" altLang="en-US" sz="2000" dirty="0">
              <a:solidFill>
                <a:schemeClr val="bg1"/>
              </a:solidFill>
              <a:latin typeface="+mn-ea"/>
            </a:endParaRPr>
          </a:p>
        </p:txBody>
      </p:sp>
      <p:sp>
        <p:nvSpPr>
          <p:cNvPr id="64" name="TextBox 63">
            <a:extLst>
              <a:ext uri="{FF2B5EF4-FFF2-40B4-BE49-F238E27FC236}">
                <a16:creationId xmlns:a16="http://schemas.microsoft.com/office/drawing/2014/main" id="{025FD059-FF3D-4A09-7CA0-2C4C5AA438DB}"/>
              </a:ext>
            </a:extLst>
          </p:cNvPr>
          <p:cNvSpPr txBox="1"/>
          <p:nvPr/>
        </p:nvSpPr>
        <p:spPr>
          <a:xfrm>
            <a:off x="8691129" y="1071598"/>
            <a:ext cx="6312022" cy="253916"/>
          </a:xfrm>
          <a:prstGeom prst="rect">
            <a:avLst/>
          </a:prstGeom>
          <a:noFill/>
        </p:spPr>
        <p:txBody>
          <a:bodyPr wrap="square">
            <a:spAutoFit/>
          </a:bodyPr>
          <a:lstStyle/>
          <a:p>
            <a:pPr fontAlgn="base">
              <a:spcBef>
                <a:spcPct val="20000"/>
              </a:spcBef>
              <a:spcAft>
                <a:spcPct val="0"/>
              </a:spcAft>
              <a:defRPr/>
            </a:pPr>
            <a:r>
              <a:rPr kumimoji="1" lang="en-US" altLang="ko-KR" sz="1050" dirty="0">
                <a:solidFill>
                  <a:schemeClr val="bg1"/>
                </a:solidFill>
                <a:latin typeface="Times New Roman" panose="02020603050405020304" pitchFamily="18" charset="0"/>
                <a:cs typeface="Times New Roman" panose="02020603050405020304" pitchFamily="18" charset="0"/>
              </a:rPr>
              <a:t>2027 - 2030</a:t>
            </a:r>
          </a:p>
        </p:txBody>
      </p:sp>
      <p:sp>
        <p:nvSpPr>
          <p:cNvPr id="66" name="TextBox 65">
            <a:extLst>
              <a:ext uri="{FF2B5EF4-FFF2-40B4-BE49-F238E27FC236}">
                <a16:creationId xmlns:a16="http://schemas.microsoft.com/office/drawing/2014/main" id="{BB4C3AF4-4EF2-2862-36B9-B958E645606D}"/>
              </a:ext>
            </a:extLst>
          </p:cNvPr>
          <p:cNvSpPr txBox="1"/>
          <p:nvPr/>
        </p:nvSpPr>
        <p:spPr>
          <a:xfrm>
            <a:off x="9458429" y="1652257"/>
            <a:ext cx="2388153" cy="323165"/>
          </a:xfrm>
          <a:prstGeom prst="rect">
            <a:avLst/>
          </a:prstGeom>
          <a:noFill/>
        </p:spPr>
        <p:txBody>
          <a:bodyPr wrap="square">
            <a:spAutoFit/>
          </a:bodyPr>
          <a:lstStyle/>
          <a:p>
            <a:pPr marL="88900" indent="-88900">
              <a:defRPr/>
            </a:pPr>
            <a:r>
              <a:rPr lang="en-US" altLang="ko-KR" sz="1500" b="1" dirty="0">
                <a:latin typeface="Times New Roman" panose="02020603050405020304" pitchFamily="18" charset="0"/>
                <a:cs typeface="Times New Roman" panose="02020603050405020304" pitchFamily="18" charset="0"/>
              </a:rPr>
              <a:t>Market Development</a:t>
            </a:r>
            <a:endParaRPr lang="ko-KR" altLang="en-US"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55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1A1DC-2F8C-4BAB-8366-3DE0AD1A1708}"/>
              </a:ext>
            </a:extLst>
          </p:cNvPr>
          <p:cNvSpPr>
            <a:spLocks noGrp="1"/>
          </p:cNvSpPr>
          <p:nvPr>
            <p:ph idx="1"/>
          </p:nvPr>
        </p:nvSpPr>
        <p:spPr>
          <a:xfrm>
            <a:off x="499422" y="1559802"/>
            <a:ext cx="5088767" cy="5718768"/>
          </a:xfrm>
        </p:spPr>
        <p:txBody>
          <a:bodyPr>
            <a:normAutofit/>
          </a:bodyPr>
          <a:lstStyle/>
          <a:p>
            <a:pPr>
              <a:lnSpc>
                <a:spcPct val="170000"/>
              </a:lnSpc>
            </a:pPr>
            <a:r>
              <a:rPr lang="en-US" sz="1600" b="1" i="0" dirty="0">
                <a:solidFill>
                  <a:schemeClr val="tx1">
                    <a:lumMod val="65000"/>
                    <a:lumOff val="35000"/>
                  </a:schemeClr>
                </a:solidFill>
                <a:effectLst/>
                <a:latin typeface="Times New Roman" panose="02020603050405020304" pitchFamily="18" charset="0"/>
                <a:cs typeface="Times New Roman" panose="02020603050405020304" pitchFamily="18" charset="0"/>
              </a:rPr>
              <a:t>I. </a:t>
            </a:r>
            <a:r>
              <a:rPr lang="en-US" sz="1600" b="1" dirty="0">
                <a:solidFill>
                  <a:schemeClr val="tx1">
                    <a:lumMod val="65000"/>
                    <a:lumOff val="35000"/>
                  </a:schemeClr>
                </a:solidFill>
                <a:latin typeface="Times New Roman" panose="02020603050405020304" pitchFamily="18" charset="0"/>
                <a:cs typeface="Times New Roman" panose="02020603050405020304" pitchFamily="18" charset="0"/>
              </a:rPr>
              <a:t>Company Overview and Competitive Advantage</a:t>
            </a:r>
            <a:endParaRPr kumimoji="1" lang="en-US" altLang="ko-KR" sz="16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a:lnSpc>
                <a:spcPct val="170000"/>
              </a:lnSpc>
            </a:pPr>
            <a:r>
              <a:rPr lang="en-US" sz="1600" b="1" i="0" dirty="0">
                <a:solidFill>
                  <a:schemeClr val="tx1">
                    <a:lumMod val="65000"/>
                    <a:lumOff val="35000"/>
                  </a:schemeClr>
                </a:solidFill>
                <a:effectLst/>
                <a:latin typeface="Times New Roman" panose="02020603050405020304" pitchFamily="18" charset="0"/>
                <a:cs typeface="Times New Roman" panose="02020603050405020304" pitchFamily="18" charset="0"/>
              </a:rPr>
              <a:t>II. </a:t>
            </a:r>
            <a:r>
              <a:rPr lang="en-US" sz="1600" b="1" dirty="0">
                <a:solidFill>
                  <a:schemeClr val="tx1">
                    <a:lumMod val="65000"/>
                    <a:lumOff val="35000"/>
                  </a:schemeClr>
                </a:solidFill>
                <a:latin typeface="Times New Roman" panose="02020603050405020304" pitchFamily="18" charset="0"/>
                <a:cs typeface="Times New Roman" panose="02020603050405020304" pitchFamily="18" charset="0"/>
              </a:rPr>
              <a:t>Market Opportunities and Growth Prospects</a:t>
            </a:r>
            <a:endParaRPr lang="en-US" altLang="ko-KR" sz="16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a:lnSpc>
                <a:spcPct val="170000"/>
              </a:lnSpc>
            </a:pPr>
            <a:r>
              <a:rPr lang="en-US" sz="1600" b="1" dirty="0">
                <a:solidFill>
                  <a:schemeClr val="tx1">
                    <a:lumMod val="65000"/>
                    <a:lumOff val="35000"/>
                  </a:schemeClr>
                </a:solidFill>
                <a:latin typeface="Times New Roman" panose="02020603050405020304" pitchFamily="18" charset="0"/>
                <a:cs typeface="Times New Roman" panose="02020603050405020304" pitchFamily="18" charset="0"/>
              </a:rPr>
              <a:t>III.</a:t>
            </a:r>
            <a:r>
              <a:rPr lang="en-US" sz="1600" b="1"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1600" b="1" dirty="0">
                <a:solidFill>
                  <a:schemeClr val="tx1">
                    <a:lumMod val="65000"/>
                    <a:lumOff val="35000"/>
                  </a:schemeClr>
                </a:solidFill>
                <a:latin typeface="Times New Roman" panose="02020603050405020304" pitchFamily="18" charset="0"/>
                <a:cs typeface="Times New Roman" panose="02020603050405020304" pitchFamily="18" charset="0"/>
              </a:rPr>
              <a:t>Key Products and Services</a:t>
            </a:r>
            <a:endParaRPr lang="vi-VN" altLang="ko-KR" sz="16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a:lnSpc>
                <a:spcPct val="170000"/>
              </a:lnSpc>
            </a:pPr>
            <a:r>
              <a:rPr lang="vi-VN" altLang="ko-KR" sz="1600" b="1" i="0" dirty="0">
                <a:solidFill>
                  <a:schemeClr val="tx1">
                    <a:lumMod val="65000"/>
                    <a:lumOff val="35000"/>
                  </a:schemeClr>
                </a:solidFill>
                <a:effectLst/>
                <a:latin typeface="Times New Roman" panose="02020603050405020304" pitchFamily="18" charset="0"/>
                <a:cs typeface="Times New Roman" panose="02020603050405020304" pitchFamily="18" charset="0"/>
              </a:rPr>
              <a:t>IV</a:t>
            </a:r>
            <a:r>
              <a:rPr lang="vi-VN" altLang="ko-KR" sz="1600" b="1" dirty="0">
                <a:solidFill>
                  <a:schemeClr val="tx1">
                    <a:lumMod val="65000"/>
                    <a:lumOff val="35000"/>
                  </a:schemeClr>
                </a:solidFill>
                <a:latin typeface="Times New Roman" panose="02020603050405020304" pitchFamily="18" charset="0"/>
                <a:cs typeface="Times New Roman" panose="02020603050405020304" pitchFamily="18" charset="0"/>
              </a:rPr>
              <a:t>. Sales and Distribution Strategy</a:t>
            </a:r>
            <a:endParaRPr lang="en-US" altLang="ko-KR" sz="1600" b="1" i="0" dirty="0">
              <a:solidFill>
                <a:schemeClr val="tx1">
                  <a:lumMod val="65000"/>
                  <a:lumOff val="35000"/>
                </a:schemeClr>
              </a:solidFill>
              <a:effectLst/>
              <a:latin typeface="Times New Roman" panose="02020603050405020304" pitchFamily="18" charset="0"/>
              <a:cs typeface="Times New Roman" panose="02020603050405020304" pitchFamily="18" charset="0"/>
            </a:endParaRPr>
          </a:p>
          <a:p>
            <a:pPr>
              <a:lnSpc>
                <a:spcPct val="170000"/>
              </a:lnSpc>
            </a:pPr>
            <a:r>
              <a:rPr lang="vi-VN" sz="1600" b="1" dirty="0">
                <a:solidFill>
                  <a:schemeClr val="tx1">
                    <a:lumMod val="65000"/>
                    <a:lumOff val="35000"/>
                  </a:schemeClr>
                </a:solidFill>
                <a:latin typeface="Times New Roman" panose="02020603050405020304" pitchFamily="18" charset="0"/>
                <a:cs typeface="Times New Roman" panose="02020603050405020304" pitchFamily="18" charset="0"/>
              </a:rPr>
              <a:t>V. Production and Operations Plan</a:t>
            </a:r>
            <a:endParaRPr lang="vi-VN" sz="1600" b="0" i="0" dirty="0">
              <a:solidFill>
                <a:schemeClr val="tx1">
                  <a:lumMod val="65000"/>
                  <a:lumOff val="35000"/>
                </a:schemeClr>
              </a:solidFill>
              <a:effectLst/>
              <a:latin typeface="Times New Roman" panose="02020603050405020304" pitchFamily="18" charset="0"/>
              <a:cs typeface="Times New Roman" panose="02020603050405020304" pitchFamily="18" charset="0"/>
            </a:endParaRPr>
          </a:p>
          <a:p>
            <a:pPr>
              <a:lnSpc>
                <a:spcPct val="170000"/>
              </a:lnSpc>
            </a:pPr>
            <a:r>
              <a:rPr lang="vi-VN" sz="1600" b="1" dirty="0">
                <a:solidFill>
                  <a:schemeClr val="tx1">
                    <a:lumMod val="65000"/>
                    <a:lumOff val="35000"/>
                  </a:schemeClr>
                </a:solidFill>
                <a:latin typeface="Times New Roman" panose="02020603050405020304" pitchFamily="18" charset="0"/>
                <a:cs typeface="Times New Roman" panose="02020603050405020304" pitchFamily="18" charset="0"/>
              </a:rPr>
              <a:t>VI</a:t>
            </a:r>
            <a:r>
              <a:rPr lang="en-US" sz="1600" b="1" dirty="0">
                <a:solidFill>
                  <a:schemeClr val="tx1">
                    <a:lumMod val="65000"/>
                    <a:lumOff val="35000"/>
                  </a:schemeClr>
                </a:solidFill>
                <a:latin typeface="Times New Roman" panose="02020603050405020304" pitchFamily="18" charset="0"/>
                <a:cs typeface="Times New Roman" panose="02020603050405020304" pitchFamily="18" charset="0"/>
              </a:rPr>
              <a:t>. Financial Plan</a:t>
            </a:r>
          </a:p>
          <a:p>
            <a:pPr>
              <a:lnSpc>
                <a:spcPct val="170000"/>
              </a:lnSpc>
            </a:pPr>
            <a:r>
              <a:rPr lang="vi-VN" sz="1600" b="1" dirty="0">
                <a:solidFill>
                  <a:schemeClr val="tx1">
                    <a:lumMod val="65000"/>
                    <a:lumOff val="35000"/>
                  </a:schemeClr>
                </a:solidFill>
                <a:latin typeface="Times New Roman" panose="02020603050405020304" pitchFamily="18" charset="0"/>
                <a:cs typeface="Times New Roman" panose="02020603050405020304" pitchFamily="18" charset="0"/>
              </a:rPr>
              <a:t>VII</a:t>
            </a:r>
            <a:r>
              <a:rPr lang="en-US" sz="1600" b="1" dirty="0">
                <a:solidFill>
                  <a:schemeClr val="tx1">
                    <a:lumMod val="65000"/>
                    <a:lumOff val="35000"/>
                  </a:schemeClr>
                </a:solidFill>
                <a:latin typeface="Times New Roman" panose="02020603050405020304" pitchFamily="18" charset="0"/>
                <a:cs typeface="Times New Roman" panose="02020603050405020304" pitchFamily="18" charset="0"/>
              </a:rPr>
              <a:t>. Risks and Mitigation Strategies</a:t>
            </a:r>
            <a:endParaRPr lang="vi-VN" sz="16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a:lnSpc>
                <a:spcPct val="170000"/>
              </a:lnSpc>
            </a:pPr>
            <a:r>
              <a:rPr lang="vi-VN" altLang="ko-KR" sz="1600" b="1" dirty="0">
                <a:solidFill>
                  <a:schemeClr val="tx1">
                    <a:lumMod val="65000"/>
                    <a:lumOff val="35000"/>
                  </a:schemeClr>
                </a:solidFill>
                <a:latin typeface="Times New Roman" panose="02020603050405020304" pitchFamily="18" charset="0"/>
                <a:cs typeface="Times New Roman" panose="02020603050405020304" pitchFamily="18" charset="0"/>
              </a:rPr>
              <a:t>VIII</a:t>
            </a:r>
            <a:r>
              <a:rPr lang="en-US" altLang="ko-KR" sz="1600" b="1" dirty="0">
                <a:solidFill>
                  <a:schemeClr val="tx1">
                    <a:lumMod val="65000"/>
                    <a:lumOff val="35000"/>
                  </a:schemeClr>
                </a:solidFill>
                <a:latin typeface="Times New Roman" panose="02020603050405020304" pitchFamily="18" charset="0"/>
                <a:cs typeface="Times New Roman" panose="02020603050405020304" pitchFamily="18" charset="0"/>
              </a:rPr>
              <a:t>. Execution Roadmap</a:t>
            </a:r>
          </a:p>
          <a:p>
            <a:pPr>
              <a:lnSpc>
                <a:spcPct val="170000"/>
              </a:lnSpc>
            </a:pPr>
            <a:endParaRPr lang="en-US" sz="16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1FD8500-061E-47A0-8196-78E2339D4340}"/>
              </a:ext>
            </a:extLst>
          </p:cNvPr>
          <p:cNvSpPr txBox="1">
            <a:spLocks/>
          </p:cNvSpPr>
          <p:nvPr/>
        </p:nvSpPr>
        <p:spPr>
          <a:xfrm>
            <a:off x="595477" y="904783"/>
            <a:ext cx="8911687" cy="12808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Table of Contents</a:t>
            </a:r>
            <a:br>
              <a:rPr lang="en-US" sz="2800" b="1" dirty="0">
                <a:solidFill>
                  <a:srgbClr val="394B51"/>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4FF18A84-CA16-4213-AB25-F45FAF8517F6}"/>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8" name="그림 33" descr="텍스트, 폰트, 그래픽, 로고이(가) 표시된 사진&#10;&#10;자동 생성된 설명">
            <a:extLst>
              <a:ext uri="{FF2B5EF4-FFF2-40B4-BE49-F238E27FC236}">
                <a16:creationId xmlns:a16="http://schemas.microsoft.com/office/drawing/2014/main" id="{8777FA54-9EAC-40C9-8639-C9E9218C94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20" name="TextBox 19">
            <a:extLst>
              <a:ext uri="{FF2B5EF4-FFF2-40B4-BE49-F238E27FC236}">
                <a16:creationId xmlns:a16="http://schemas.microsoft.com/office/drawing/2014/main" id="{2791AB2C-E593-4AC5-9D00-68173EA0796D}"/>
              </a:ext>
            </a:extLst>
          </p:cNvPr>
          <p:cNvSpPr txBox="1"/>
          <p:nvPr/>
        </p:nvSpPr>
        <p:spPr>
          <a:xfrm>
            <a:off x="5856224" y="5426714"/>
            <a:ext cx="5982728" cy="738664"/>
          </a:xfrm>
          <a:prstGeom prst="rect">
            <a:avLst/>
          </a:prstGeom>
          <a:noFill/>
          <a:ln>
            <a:noFill/>
          </a:ln>
          <a:effectLst>
            <a:outerShdw blurRad="50800" dist="38100" dir="2700000" algn="tl" rotWithShape="0">
              <a:prstClr val="black">
                <a:alpha val="40000"/>
              </a:prstClr>
            </a:outerShdw>
          </a:effectLst>
          <a:scene3d>
            <a:camera prst="orthographicFront"/>
            <a:lightRig rig="freezing" dir="t"/>
          </a:scene3d>
          <a:sp3d prstMaterial="dkEdge">
            <a:bevelT w="139700" prst="cross"/>
          </a:sp3d>
        </p:spPr>
        <p:txBody>
          <a:bodyPr wrap="none" rtlCol="0">
            <a:prstTxWarp prst="textPlain">
              <a:avLst/>
            </a:prstTxWarp>
            <a:spAutoFit/>
            <a:scene3d>
              <a:camera prst="orthographicFront"/>
              <a:lightRig rig="soft" dir="t">
                <a:rot lat="0" lon="0" rev="15600000"/>
              </a:lightRig>
            </a:scene3d>
            <a:sp3d extrusionH="57150" prstMaterial="softEdge">
              <a:bevelT w="25400" h="38100" prst="relaxedInset"/>
            </a:sp3d>
          </a:bodyPr>
          <a:lstStyle/>
          <a:p>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based on continuous challenges and innovation</a:t>
            </a:r>
          </a:p>
          <a:p>
            <a:r>
              <a:rPr lang="vi-VN" b="1" dirty="0">
                <a:ln/>
                <a:solidFill>
                  <a:schemeClr val="accent4"/>
                </a:solidFill>
              </a:rPr>
              <a:t> </a:t>
            </a:r>
            <a:endParaRPr lang="en-US" b="1" dirty="0">
              <a:ln/>
              <a:solidFill>
                <a:schemeClr val="accent4"/>
              </a:solidFill>
            </a:endParaRPr>
          </a:p>
        </p:txBody>
      </p:sp>
      <p:sp>
        <p:nvSpPr>
          <p:cNvPr id="21" name="TextBox 20">
            <a:extLst>
              <a:ext uri="{FF2B5EF4-FFF2-40B4-BE49-F238E27FC236}">
                <a16:creationId xmlns:a16="http://schemas.microsoft.com/office/drawing/2014/main" id="{92E50460-6801-47CE-87C2-5142941FBD8E}"/>
              </a:ext>
            </a:extLst>
          </p:cNvPr>
          <p:cNvSpPr txBox="1"/>
          <p:nvPr/>
        </p:nvSpPr>
        <p:spPr>
          <a:xfrm>
            <a:off x="5638793" y="1352255"/>
            <a:ext cx="6200159" cy="800219"/>
          </a:xfrm>
          <a:prstGeom prst="rect">
            <a:avLst/>
          </a:prstGeom>
          <a:noFill/>
          <a:ln>
            <a:noFill/>
          </a:ln>
          <a:effectLst>
            <a:outerShdw blurRad="50800" dist="38100" dir="2700000" algn="tl" rotWithShape="0">
              <a:prstClr val="black">
                <a:alpha val="40000"/>
              </a:prstClr>
            </a:outerShdw>
          </a:effectLst>
          <a:scene3d>
            <a:camera prst="orthographicFront"/>
            <a:lightRig rig="freezing" dir="t"/>
          </a:scene3d>
          <a:sp3d prstMaterial="dkEdge">
            <a:bevelT w="139700" prst="cross"/>
          </a:sp3d>
        </p:spPr>
        <p:txBody>
          <a:bodyPr wrap="none" rtlCol="0">
            <a:spAutoFit/>
            <a:scene3d>
              <a:camera prst="orthographicFront"/>
              <a:lightRig rig="soft" dir="t">
                <a:rot lat="0" lon="0" rev="15600000"/>
              </a:lightRig>
            </a:scene3d>
            <a:sp3d extrusionH="57150" prstMaterial="softEdge">
              <a:bevelT w="25400" h="38100" prst="relaxedInset"/>
            </a:sp3d>
          </a:bodyPr>
          <a:lstStyle/>
          <a:p>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company that creates a better tomorrow</a:t>
            </a:r>
          </a:p>
          <a:p>
            <a:endParaRPr lang="en-US" b="1" dirty="0">
              <a:ln/>
              <a:solidFill>
                <a:schemeClr val="accent4"/>
              </a:solidFill>
            </a:endParaRPr>
          </a:p>
        </p:txBody>
      </p:sp>
      <p:grpSp>
        <p:nvGrpSpPr>
          <p:cNvPr id="2" name="Group 1">
            <a:extLst>
              <a:ext uri="{FF2B5EF4-FFF2-40B4-BE49-F238E27FC236}">
                <a16:creationId xmlns:a16="http://schemas.microsoft.com/office/drawing/2014/main" id="{8F675B92-673B-418E-A9B5-D442C69B7DC7}"/>
              </a:ext>
            </a:extLst>
          </p:cNvPr>
          <p:cNvGrpSpPr/>
          <p:nvPr/>
        </p:nvGrpSpPr>
        <p:grpSpPr>
          <a:xfrm>
            <a:off x="7379114" y="2079036"/>
            <a:ext cx="2426301" cy="3086715"/>
            <a:chOff x="7267025" y="1987817"/>
            <a:chExt cx="2683610" cy="3378188"/>
          </a:xfrm>
        </p:grpSpPr>
        <p:pic>
          <p:nvPicPr>
            <p:cNvPr id="9" name="Picture 8">
              <a:extLst>
                <a:ext uri="{FF2B5EF4-FFF2-40B4-BE49-F238E27FC236}">
                  <a16:creationId xmlns:a16="http://schemas.microsoft.com/office/drawing/2014/main" id="{B7221014-CCD1-4197-87A1-09D362FC3C27}"/>
                </a:ext>
              </a:extLst>
            </p:cNvPr>
            <p:cNvPicPr>
              <a:picLocks noChangeAspect="1"/>
            </p:cNvPicPr>
            <p:nvPr/>
          </p:nvPicPr>
          <p:blipFill>
            <a:blip r:embed="rId4">
              <a:duotone>
                <a:srgbClr val="6AAC91">
                  <a:shade val="45000"/>
                  <a:satMod val="135000"/>
                </a:srgbClr>
                <a:prstClr val="white"/>
              </a:duotone>
              <a:extLst>
                <a:ext uri="{BEBA8EAE-BF5A-486C-A8C5-ECC9F3942E4B}">
                  <a14:imgProps xmlns:a14="http://schemas.microsoft.com/office/drawing/2010/main">
                    <a14:imgLayer r:embed="rId5">
                      <a14:imgEffect>
                        <a14:backgroundRemoval t="10000" b="90000" l="6889" r="93111">
                          <a14:foregroundMark x1="20444" y1="43111" x2="20444" y2="43111"/>
                          <a14:foregroundMark x1="21556" y1="31556" x2="21556" y2="31556"/>
                          <a14:foregroundMark x1="24889" y1="43556" x2="24889" y2="43556"/>
                          <a14:foregroundMark x1="23333" y1="43111" x2="23333" y2="43111"/>
                          <a14:foregroundMark x1="25778" y1="43778" x2="25778" y2="43778"/>
                          <a14:foregroundMark x1="28667" y1="44222" x2="28667" y2="44222"/>
                          <a14:foregroundMark x1="71556" y1="41556" x2="71556" y2="41556"/>
                          <a14:foregroundMark x1="73556" y1="41778" x2="73556" y2="41778"/>
                          <a14:foregroundMark x1="76667" y1="36444" x2="76667" y2="36444"/>
                          <a14:foregroundMark x1="77778" y1="31778" x2="77778" y2="31778"/>
                          <a14:foregroundMark x1="83333" y1="28889" x2="83333" y2="28889"/>
                          <a14:foregroundMark x1="90222" y1="30444" x2="90222" y2="30444"/>
                          <a14:foregroundMark x1="76000" y1="43778" x2="76000" y2="43778"/>
                          <a14:foregroundMark x1="7111" y1="29556" x2="7111" y2="29556"/>
                          <a14:foregroundMark x1="93111" y1="29778" x2="93111" y2="29778"/>
                        </a14:backgroundRemoval>
                      </a14:imgEffect>
                    </a14:imgLayer>
                  </a14:imgProps>
                </a:ext>
              </a:extLst>
            </a:blip>
            <a:stretch>
              <a:fillRect/>
            </a:stretch>
          </p:blipFill>
          <p:spPr>
            <a:xfrm>
              <a:off x="7378966" y="2794336"/>
              <a:ext cx="2571669" cy="2571669"/>
            </a:xfrm>
            <a:prstGeom prst="rect">
              <a:avLst/>
            </a:prstGeom>
          </p:spPr>
        </p:pic>
        <p:pic>
          <p:nvPicPr>
            <p:cNvPr id="10" name="Picture 9">
              <a:extLst>
                <a:ext uri="{FF2B5EF4-FFF2-40B4-BE49-F238E27FC236}">
                  <a16:creationId xmlns:a16="http://schemas.microsoft.com/office/drawing/2014/main" id="{4820E509-0DA5-475C-8CEE-3276B37DC23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83" b="89950" l="5034" r="89932">
                          <a14:foregroundMark x1="63265" y1="54271" x2="63265" y2="54271"/>
                          <a14:foregroundMark x1="51429" y1="22111" x2="51429" y2="22111"/>
                          <a14:foregroundMark x1="37007" y1="58459" x2="37007" y2="58459"/>
                          <a14:foregroundMark x1="8844" y1="41876" x2="8844" y2="41876"/>
                          <a14:foregroundMark x1="5034" y1="42379" x2="5034" y2="42379"/>
                          <a14:foregroundMark x1="58095" y1="28643" x2="58095" y2="28643"/>
                          <a14:foregroundMark x1="58095" y1="22613" x2="58095" y2="22613"/>
                          <a14:foregroundMark x1="61361" y1="19095" x2="61361" y2="19095"/>
                          <a14:foregroundMark x1="62857" y1="23283" x2="62857" y2="23283"/>
                          <a14:foregroundMark x1="63265" y1="23953" x2="63265" y2="23953"/>
                          <a14:foregroundMark x1="52517" y1="26633" x2="52517" y2="26633"/>
                          <a14:foregroundMark x1="54694" y1="32998" x2="54694" y2="32998"/>
                          <a14:foregroundMark x1="52653" y1="32161" x2="52653" y2="32161"/>
                          <a14:foregroundMark x1="57551" y1="41039" x2="57551" y2="41039"/>
                          <a14:foregroundMark x1="59592" y1="41541" x2="59592" y2="41541"/>
                          <a14:foregroundMark x1="78503" y1="46231" x2="78503" y2="46231"/>
                          <a14:foregroundMark x1="34150" y1="46734" x2="34150" y2="46734"/>
                          <a14:foregroundMark x1="34422" y1="44389" x2="34422" y2="44389"/>
                          <a14:foregroundMark x1="81224" y1="50084" x2="81224" y2="50084"/>
                          <a14:foregroundMark x1="81361" y1="47236" x2="81361" y2="47236"/>
                          <a14:foregroundMark x1="81088" y1="45896" x2="81088" y2="45896"/>
                          <a14:foregroundMark x1="81224" y1="45226" x2="80952" y2="49749"/>
                        </a14:backgroundRemoval>
                      </a14:imgEffect>
                    </a14:imgLayer>
                  </a14:imgProps>
                </a:ext>
              </a:extLst>
            </a:blip>
            <a:stretch>
              <a:fillRect/>
            </a:stretch>
          </p:blipFill>
          <p:spPr>
            <a:xfrm>
              <a:off x="7267025" y="1987817"/>
              <a:ext cx="2683610" cy="2179746"/>
            </a:xfrm>
            <a:prstGeom prst="rect">
              <a:avLst/>
            </a:prstGeom>
          </p:spPr>
        </p:pic>
      </p:grpSp>
      <p:sp>
        <p:nvSpPr>
          <p:cNvPr id="11" name="TextBox 10">
            <a:extLst>
              <a:ext uri="{FF2B5EF4-FFF2-40B4-BE49-F238E27FC236}">
                <a16:creationId xmlns:a16="http://schemas.microsoft.com/office/drawing/2014/main" id="{8C805203-5223-48FD-BD2E-B49B9A183D9A}"/>
              </a:ext>
            </a:extLst>
          </p:cNvPr>
          <p:cNvSpPr txBox="1"/>
          <p:nvPr/>
        </p:nvSpPr>
        <p:spPr>
          <a:xfrm>
            <a:off x="7576327" y="4705527"/>
            <a:ext cx="3121957" cy="523220"/>
          </a:xfrm>
          <a:prstGeom prst="rect">
            <a:avLst/>
          </a:prstGeom>
          <a:noFill/>
        </p:spPr>
        <p:txBody>
          <a:bodyPr wrap="square" rtlCol="0">
            <a:spAutoFit/>
          </a:bodyPr>
          <a:lstStyle/>
          <a:p>
            <a:r>
              <a:rPr lang="vi-VN" sz="2800" dirty="0">
                <a:solidFill>
                  <a:srgbClr val="18C04D"/>
                </a:solidFill>
                <a:effectLst>
                  <a:outerShdw blurRad="50800" dist="38100" dir="5400000" algn="t" rotWithShape="0">
                    <a:prstClr val="black">
                      <a:alpha val="40000"/>
                    </a:prstClr>
                  </a:outerShdw>
                </a:effectLst>
              </a:rPr>
              <a:t>Viko Bio Fuel</a:t>
            </a:r>
            <a:endParaRPr lang="en-US" sz="2800" dirty="0">
              <a:solidFill>
                <a:srgbClr val="18C04D"/>
              </a:solidFill>
              <a:effectLst>
                <a:outerShdw blurRad="50800" dist="38100" dir="5400000" algn="t" rotWithShape="0">
                  <a:prstClr val="black">
                    <a:alpha val="40000"/>
                  </a:prstClr>
                </a:outerShdw>
              </a:effectLst>
              <a:latin typeface="Ink Free" panose="03080402000500000000" pitchFamily="66" charset="0"/>
            </a:endParaRPr>
          </a:p>
        </p:txBody>
      </p:sp>
    </p:spTree>
    <p:extLst>
      <p:ext uri="{BB962C8B-B14F-4D97-AF65-F5344CB8AC3E}">
        <p14:creationId xmlns:p14="http://schemas.microsoft.com/office/powerpoint/2010/main" val="411676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22EEA3EE-7B50-40EF-9F25-DE9E50EDB63B}"/>
              </a:ext>
            </a:extLst>
          </p:cNvPr>
          <p:cNvPicPr>
            <a:picLocks noChangeAspect="1"/>
          </p:cNvPicPr>
          <p:nvPr/>
        </p:nvPicPr>
        <p:blipFill>
          <a:blip r:embed="rId2"/>
          <a:stretch>
            <a:fillRect/>
          </a:stretch>
        </p:blipFill>
        <p:spPr>
          <a:xfrm>
            <a:off x="-120160" y="-97654"/>
            <a:ext cx="12312160" cy="6955654"/>
          </a:xfrm>
          <a:prstGeom prst="rect">
            <a:avLst/>
          </a:prstGeom>
        </p:spPr>
      </p:pic>
      <p:sp>
        <p:nvSpPr>
          <p:cNvPr id="13" name="직사각형 12">
            <a:extLst>
              <a:ext uri="{FF2B5EF4-FFF2-40B4-BE49-F238E27FC236}">
                <a16:creationId xmlns:a16="http://schemas.microsoft.com/office/drawing/2014/main" id="{A14B66EA-9B5D-4C58-8FF6-EA56B71EF313}"/>
              </a:ext>
            </a:extLst>
          </p:cNvPr>
          <p:cNvSpPr/>
          <p:nvPr/>
        </p:nvSpPr>
        <p:spPr>
          <a:xfrm>
            <a:off x="7568119" y="5517845"/>
            <a:ext cx="2511125" cy="461665"/>
          </a:xfrm>
          <a:prstGeom prst="rect">
            <a:avLst/>
          </a:prstGeom>
        </p:spPr>
        <p:txBody>
          <a:bodyPr wrap="square">
            <a:spAutoFit/>
          </a:bodyPr>
          <a:lstStyle/>
          <a:p>
            <a:pPr lvl="0" algn="r"/>
            <a:r>
              <a:rPr lang="vi-VN" altLang="ko-KR" sz="2400" b="1" dirty="0">
                <a:solidFill>
                  <a:schemeClr val="bg1"/>
                </a:solidFill>
                <a:latin typeface="나눔스퀘어 ExtraBold" panose="020B0600000101010101" pitchFamily="50" charset="-127"/>
                <a:ea typeface="나눔스퀘어 ExtraBold" panose="020B0600000101010101" pitchFamily="50" charset="-127"/>
              </a:rPr>
              <a:t>VIKO BIO FUEL</a:t>
            </a:r>
            <a:endParaRPr lang="ko-KR" altLang="en-US" sz="2400" b="1" dirty="0">
              <a:solidFill>
                <a:schemeClr val="bg1"/>
              </a:solidFill>
              <a:latin typeface="나눔스퀘어 ExtraBold" panose="020B0600000101010101" pitchFamily="50" charset="-127"/>
              <a:ea typeface="나눔스퀘어 ExtraBold" panose="020B0600000101010101" pitchFamily="50" charset="-127"/>
            </a:endParaRPr>
          </a:p>
        </p:txBody>
      </p:sp>
      <p:cxnSp>
        <p:nvCxnSpPr>
          <p:cNvPr id="14" name="직선 연결선 13">
            <a:extLst>
              <a:ext uri="{FF2B5EF4-FFF2-40B4-BE49-F238E27FC236}">
                <a16:creationId xmlns:a16="http://schemas.microsoft.com/office/drawing/2014/main" id="{5B534696-52DA-4D99-933C-248782B72713}"/>
              </a:ext>
            </a:extLst>
          </p:cNvPr>
          <p:cNvCxnSpPr>
            <a:cxnSpLocks/>
          </p:cNvCxnSpPr>
          <p:nvPr/>
        </p:nvCxnSpPr>
        <p:spPr>
          <a:xfrm>
            <a:off x="7759813" y="5979510"/>
            <a:ext cx="245268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23CA49D7-97B4-45BD-8A2B-9069ADD5C5EA}"/>
              </a:ext>
            </a:extLst>
          </p:cNvPr>
          <p:cNvSpPr/>
          <p:nvPr/>
        </p:nvSpPr>
        <p:spPr>
          <a:xfrm>
            <a:off x="7663784" y="5632706"/>
            <a:ext cx="4528214" cy="835613"/>
          </a:xfrm>
          <a:prstGeom prst="rect">
            <a:avLst/>
          </a:prstGeom>
        </p:spPr>
        <p:txBody>
          <a:bodyPr wrap="square">
            <a:spAutoFit/>
          </a:bodyPr>
          <a:lstStyle/>
          <a:p>
            <a:pPr fontAlgn="base">
              <a:spcBef>
                <a:spcPct val="20000"/>
              </a:spcBef>
              <a:spcAft>
                <a:spcPct val="0"/>
              </a:spcAft>
            </a:pPr>
            <a:r>
              <a:rPr kumimoji="1" lang="en-US" altLang="ko-KR" sz="1050" b="1" dirty="0">
                <a:solidFill>
                  <a:schemeClr val="bg1"/>
                </a:solidFill>
                <a:latin typeface="나눔스퀘어" panose="020B0600000101010101" pitchFamily="50" charset="-127"/>
                <a:ea typeface="나눔스퀘어" panose="020B0600000101010101" pitchFamily="50" charset="-127"/>
              </a:rPr>
              <a:t>           </a:t>
            </a:r>
          </a:p>
          <a:p>
            <a:pPr fontAlgn="base">
              <a:spcBef>
                <a:spcPct val="20000"/>
              </a:spcBef>
              <a:spcAft>
                <a:spcPct val="0"/>
              </a:spcAft>
            </a:pPr>
            <a:endParaRPr kumimoji="1" lang="en-US" altLang="ko-KR" sz="1050" b="1" dirty="0">
              <a:solidFill>
                <a:schemeClr val="bg1"/>
              </a:solidFill>
              <a:latin typeface="나눔스퀘어" panose="020B0600000101010101" pitchFamily="50" charset="-127"/>
              <a:ea typeface="나눔스퀘어" panose="020B0600000101010101" pitchFamily="50" charset="-127"/>
            </a:endParaRPr>
          </a:p>
          <a:p>
            <a:pPr fontAlgn="base">
              <a:spcBef>
                <a:spcPct val="20000"/>
              </a:spcBef>
              <a:spcAft>
                <a:spcPct val="0"/>
              </a:spcAft>
            </a:pPr>
            <a:r>
              <a:rPr kumimoji="1" lang="vi-VN" altLang="ko-KR" sz="1050" b="1" dirty="0">
                <a:solidFill>
                  <a:schemeClr val="bg1"/>
                </a:solidFill>
                <a:latin typeface="나눔스퀘어" panose="020B0600000101010101" pitchFamily="50" charset="-127"/>
                <a:ea typeface="나눔스퀘어 ExtraBold" panose="020B0600000101010101" pitchFamily="50" charset="-127"/>
              </a:rPr>
              <a:t>FACTORY</a:t>
            </a:r>
            <a:r>
              <a:rPr kumimoji="1" lang="en-US" altLang="ko-KR" sz="1050" b="1" dirty="0">
                <a:solidFill>
                  <a:schemeClr val="bg1"/>
                </a:solidFill>
                <a:latin typeface="나눔스퀘어" panose="020B0600000101010101" pitchFamily="50" charset="-127"/>
                <a:ea typeface="나눔스퀘어 ExtraBold" panose="020B0600000101010101" pitchFamily="50" charset="-127"/>
              </a:rPr>
              <a:t>: </a:t>
            </a:r>
            <a:r>
              <a:rPr kumimoji="1" lang="vi-VN" altLang="ko-KR" sz="1050" b="1" dirty="0">
                <a:solidFill>
                  <a:schemeClr val="bg1"/>
                </a:solidFill>
                <a:latin typeface="나눔스퀘어" panose="020B0600000101010101" pitchFamily="50" charset="-127"/>
                <a:ea typeface="나눔스퀘어 ExtraBold" panose="020B0600000101010101" pitchFamily="50" charset="-127"/>
              </a:rPr>
              <a:t>VIKO BIO FUEL </a:t>
            </a:r>
            <a:r>
              <a:rPr kumimoji="1" lang="en-US" altLang="ko-KR" sz="1050" b="1" dirty="0">
                <a:solidFill>
                  <a:schemeClr val="bg1"/>
                </a:solidFill>
                <a:latin typeface="나눔스퀘어" panose="020B0600000101010101" pitchFamily="50" charset="-127"/>
                <a:ea typeface="나눔스퀘어 ExtraBold" panose="020B0600000101010101" pitchFamily="50" charset="-127"/>
              </a:rPr>
              <a:t>CNSL  [Dong Nai Province, Vietnam]</a:t>
            </a:r>
          </a:p>
          <a:p>
            <a:pPr fontAlgn="base">
              <a:spcBef>
                <a:spcPct val="20000"/>
              </a:spcBef>
              <a:spcAft>
                <a:spcPct val="0"/>
              </a:spcAft>
            </a:pPr>
            <a:r>
              <a:rPr kumimoji="1" lang="vi-VN" altLang="ko-KR" sz="1050" b="1" dirty="0">
                <a:solidFill>
                  <a:schemeClr val="bg1"/>
                </a:solidFill>
                <a:latin typeface="나눔스퀘어" panose="020B0600000101010101" pitchFamily="50" charset="-127"/>
                <a:ea typeface="나눔스퀘어" panose="020B0600000101010101" pitchFamily="50" charset="-127"/>
              </a:rPr>
              <a:t>HEAD </a:t>
            </a:r>
            <a:r>
              <a:rPr kumimoji="1" lang="en-US" altLang="ko-KR" sz="1050" b="1" dirty="0">
                <a:solidFill>
                  <a:schemeClr val="bg1"/>
                </a:solidFill>
                <a:latin typeface="나눔스퀘어" panose="020B0600000101010101" pitchFamily="50" charset="-127"/>
                <a:ea typeface="나눔스퀘어" panose="020B0600000101010101" pitchFamily="50" charset="-127"/>
              </a:rPr>
              <a:t>OFFICE : Vietnam Integrated Office</a:t>
            </a:r>
            <a:r>
              <a:rPr kumimoji="1" lang="vi-VN" altLang="ko-KR" sz="1050" b="1" dirty="0">
                <a:solidFill>
                  <a:schemeClr val="bg1"/>
                </a:solidFill>
                <a:latin typeface="나눔스퀘어" panose="020B0600000101010101" pitchFamily="50" charset="-127"/>
                <a:ea typeface="나눔스퀘어" panose="020B0600000101010101" pitchFamily="50" charset="-127"/>
              </a:rPr>
              <a:t> </a:t>
            </a:r>
            <a:r>
              <a:rPr kumimoji="1" lang="en-US" altLang="ko-KR" sz="1050" b="1" dirty="0">
                <a:solidFill>
                  <a:schemeClr val="bg1"/>
                </a:solidFill>
                <a:latin typeface="나눔스퀘어" panose="020B0600000101010101" pitchFamily="50" charset="-127"/>
                <a:ea typeface="나눔스퀘어" panose="020B0600000101010101" pitchFamily="50" charset="-127"/>
              </a:rPr>
              <a:t>[Ho Chi Minh, Vietnam]</a:t>
            </a:r>
          </a:p>
        </p:txBody>
      </p:sp>
    </p:spTree>
    <p:extLst>
      <p:ext uri="{BB962C8B-B14F-4D97-AF65-F5344CB8AC3E}">
        <p14:creationId xmlns:p14="http://schemas.microsoft.com/office/powerpoint/2010/main" val="3541882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Group 94">
            <a:extLst>
              <a:ext uri="{FF2B5EF4-FFF2-40B4-BE49-F238E27FC236}">
                <a16:creationId xmlns:a16="http://schemas.microsoft.com/office/drawing/2014/main" id="{DFE86502-A285-42B1-843A-ED975ECE8298}"/>
              </a:ext>
            </a:extLst>
          </p:cNvPr>
          <p:cNvGraphicFramePr>
            <a:graphicFrameLocks noGrp="1"/>
          </p:cNvGraphicFramePr>
          <p:nvPr>
            <p:extLst>
              <p:ext uri="{D42A27DB-BD31-4B8C-83A1-F6EECF244321}">
                <p14:modId xmlns:p14="http://schemas.microsoft.com/office/powerpoint/2010/main" val="811270897"/>
              </p:ext>
            </p:extLst>
          </p:nvPr>
        </p:nvGraphicFramePr>
        <p:xfrm>
          <a:off x="1056230" y="1726678"/>
          <a:ext cx="4978633" cy="5069011"/>
        </p:xfrm>
        <a:graphic>
          <a:graphicData uri="http://schemas.openxmlformats.org/drawingml/2006/table">
            <a:tbl>
              <a:tblPr/>
              <a:tblGrid>
                <a:gridCol w="220800">
                  <a:extLst>
                    <a:ext uri="{9D8B030D-6E8A-4147-A177-3AD203B41FA5}">
                      <a16:colId xmlns:a16="http://schemas.microsoft.com/office/drawing/2014/main" val="20000"/>
                    </a:ext>
                  </a:extLst>
                </a:gridCol>
                <a:gridCol w="1270506">
                  <a:extLst>
                    <a:ext uri="{9D8B030D-6E8A-4147-A177-3AD203B41FA5}">
                      <a16:colId xmlns:a16="http://schemas.microsoft.com/office/drawing/2014/main" val="20001"/>
                    </a:ext>
                  </a:extLst>
                </a:gridCol>
                <a:gridCol w="3487327">
                  <a:extLst>
                    <a:ext uri="{9D8B030D-6E8A-4147-A177-3AD203B41FA5}">
                      <a16:colId xmlns:a16="http://schemas.microsoft.com/office/drawing/2014/main" val="20002"/>
                    </a:ext>
                  </a:extLst>
                </a:gridCol>
              </a:tblGrid>
              <a:tr h="4305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tx1"/>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Corporate Name</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vi-VN" altLang="ko-KR" sz="1200" b="1" dirty="0">
                          <a:solidFill>
                            <a:schemeClr val="tx1"/>
                          </a:solidFill>
                          <a:latin typeface="Times New Roman" panose="02020603050405020304" pitchFamily="18" charset="0"/>
                          <a:cs typeface="Times New Roman" panose="02020603050405020304" pitchFamily="18" charset="0"/>
                        </a:rPr>
                        <a:t>VIKO BIO FUEL</a:t>
                      </a:r>
                      <a:r>
                        <a:rPr lang="en-US" altLang="ko-KR" sz="1200" b="1" dirty="0">
                          <a:solidFill>
                            <a:schemeClr val="tx1"/>
                          </a:solidFill>
                          <a:latin typeface="Times New Roman" panose="02020603050405020304" pitchFamily="18" charset="0"/>
                          <a:cs typeface="Times New Roman" panose="02020603050405020304" pitchFamily="18" charset="0"/>
                        </a:rPr>
                        <a:t> </a:t>
                      </a:r>
                      <a:r>
                        <a:rPr lang="en-US" altLang="ko-KR" sz="1200" b="1" dirty="0">
                          <a:latin typeface="Times New Roman" panose="02020603050405020304" pitchFamily="18" charset="0"/>
                          <a:cs typeface="Times New Roman" panose="02020603050405020304" pitchFamily="18" charset="0"/>
                        </a:rPr>
                        <a:t>Limited Liability Company </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05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tx1"/>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A</a:t>
                      </a:r>
                      <a:r>
                        <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 </a:t>
                      </a: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Legal Representative</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LEE</a:t>
                      </a:r>
                      <a:r>
                        <a:rPr kumimoji="1" lang="ko-KR" altLang="en-US" sz="12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 </a:t>
                      </a:r>
                      <a:r>
                        <a:rPr kumimoji="1" lang="en-US" altLang="ko-KR" sz="12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JUN</a:t>
                      </a:r>
                      <a:r>
                        <a:rPr kumimoji="1" lang="ko-KR" altLang="en-US" sz="12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 </a:t>
                      </a:r>
                      <a:r>
                        <a:rPr kumimoji="1" lang="en-US" altLang="ko-KR" sz="12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HO</a:t>
                      </a:r>
                      <a:endParaRPr kumimoji="1" lang="en-US" altLang="ko-KR" sz="6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47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Website</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https://</a:t>
                      </a:r>
                      <a:r>
                        <a:rPr kumimoji="1" lang="vi-VN"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vikobiofuel</a:t>
                      </a: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.com/</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05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Business</a:t>
                      </a:r>
                      <a:r>
                        <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 </a:t>
                      </a: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Registration</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lang="en-US" sz="1200" dirty="0">
                          <a:latin typeface="Times New Roman" panose="02020603050405020304" pitchFamily="18" charset="0"/>
                          <a:cs typeface="Times New Roman" panose="02020603050405020304" pitchFamily="18" charset="0"/>
                        </a:rPr>
                        <a:t>3603671395</a:t>
                      </a:r>
                      <a:endPar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26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Capital Stock</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68,000,000,000 VNĐ</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26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Industry</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Production and Purchase</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26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Product</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Cashew Nut Shell Liquid (CNSL)</a:t>
                      </a:r>
                      <a:endParaRPr kumimoji="1" lang="ko-KR" altLang="en-US"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32649">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Productivity</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80,000 ton/year</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3805096"/>
                  </a:ext>
                </a:extLst>
              </a:tr>
              <a:tr h="46153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Purchase</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Bio-Heavy Oil, Cardanol, SAF, Bunker Oil</a:t>
                      </a:r>
                      <a:endParaRPr kumimoji="1" lang="ko-KR" altLang="en-US"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0824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Purchasing Capacity</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30,000 ton/year</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5572009"/>
                  </a:ext>
                </a:extLst>
              </a:tr>
              <a:tr h="50824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en-US" sz="1000" b="1" i="0" u="none" strike="noStrike" cap="none" normalizeH="0" baseline="0" dirty="0">
                        <a:ln>
                          <a:noFill/>
                        </a:ln>
                        <a:solidFill>
                          <a:schemeClr val="bg2">
                            <a:lumMod val="25000"/>
                          </a:schemeClr>
                        </a:solidFill>
                        <a:effectLst/>
                        <a:latin typeface="Times New Roman" panose="02020603050405020304" pitchFamily="18" charset="0"/>
                        <a:ea typeface="나눔스퀘어" panose="020B0600000101010101" pitchFamily="50" charset="-127"/>
                        <a:cs typeface="Times New Roman" panose="02020603050405020304" pitchFamily="18" charset="0"/>
                      </a:endParaRPr>
                    </a:p>
                  </a:txBody>
                  <a:tcPr marL="90000" marR="90000" marT="46800" marB="46800" anchor="ctr" horzOverflow="overflow">
                    <a:lnL w="3175"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rPr>
                        <a:t>Vietnamese Branch Office</a:t>
                      </a:r>
                      <a:endParaRPr kumimoji="1" lang="ko-KR" altLang="en-US" sz="1100" b="1" i="0" u="none" strike="noStrike" kern="1200" cap="none" normalizeH="0" baseline="0" dirty="0">
                        <a:ln>
                          <a:noFill/>
                        </a:ln>
                        <a:solidFill>
                          <a:schemeClr val="bg1"/>
                        </a:solidFill>
                        <a:effectLst/>
                        <a:latin typeface="Times New Roman" panose="02020603050405020304" pitchFamily="18" charset="0"/>
                        <a:ea typeface="+mn-ea"/>
                        <a:cs typeface="Times New Roman" panose="02020603050405020304" pitchFamily="18" charset="0"/>
                      </a:endParaRPr>
                    </a:p>
                  </a:txBody>
                  <a:tcPr marL="90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solidFill>
                      <a:srgbClr val="007A37"/>
                    </a:solidFill>
                  </a:tcPr>
                </a:tc>
                <a:tc>
                  <a:txBody>
                    <a:bodyPr/>
                    <a:lstStyle>
                      <a:lvl1pPr algn="l">
                        <a:spcBef>
                          <a:spcPct val="20000"/>
                        </a:spcBef>
                        <a:defRPr kumimoji="1" sz="2800">
                          <a:solidFill>
                            <a:schemeClr val="tx1"/>
                          </a:solidFill>
                          <a:latin typeface="굴림" panose="020B0600000101010101" pitchFamily="50" charset="-127"/>
                          <a:ea typeface="굴림" panose="020B0600000101010101" pitchFamily="50" charset="-127"/>
                        </a:defRPr>
                      </a:lvl1pPr>
                      <a:lvl2pPr marL="742950" indent="-285750" algn="l">
                        <a:spcBef>
                          <a:spcPct val="20000"/>
                        </a:spcBef>
                        <a:defRPr kumimoji="1" sz="2400">
                          <a:solidFill>
                            <a:schemeClr val="tx1"/>
                          </a:solidFill>
                          <a:latin typeface="굴림" panose="020B0600000101010101" pitchFamily="50" charset="-127"/>
                          <a:ea typeface="굴림" panose="020B0600000101010101" pitchFamily="50" charset="-127"/>
                        </a:defRPr>
                      </a:lvl2pPr>
                      <a:lvl3pPr marL="1143000" indent="-228600" algn="l">
                        <a:spcBef>
                          <a:spcPct val="20000"/>
                        </a:spcBef>
                        <a:defRPr kumimoji="1" sz="2000">
                          <a:solidFill>
                            <a:schemeClr val="tx1"/>
                          </a:solidFill>
                          <a:latin typeface="굴림" panose="020B0600000101010101" pitchFamily="50" charset="-127"/>
                          <a:ea typeface="굴림" panose="020B0600000101010101" pitchFamily="50" charset="-127"/>
                        </a:defRPr>
                      </a:lvl3pPr>
                      <a:lvl4pPr marL="1600200" indent="-228600" algn="l">
                        <a:spcBef>
                          <a:spcPct val="20000"/>
                        </a:spcBef>
                        <a:defRPr kumimoji="1">
                          <a:solidFill>
                            <a:schemeClr val="tx1"/>
                          </a:solidFill>
                          <a:latin typeface="굴림" panose="020B0600000101010101" pitchFamily="50" charset="-127"/>
                          <a:ea typeface="굴림" panose="020B0600000101010101" pitchFamily="50" charset="-127"/>
                        </a:defRPr>
                      </a:lvl4pPr>
                      <a:lvl5pPr marL="2057400" indent="-228600" algn="l">
                        <a:spcBef>
                          <a:spcPct val="20000"/>
                        </a:spcBef>
                        <a:defRPr kumimoji="1">
                          <a:solidFill>
                            <a:schemeClr val="tx1"/>
                          </a:solidFill>
                          <a:latin typeface="굴림" panose="020B0600000101010101" pitchFamily="50" charset="-127"/>
                          <a:ea typeface="굴림" panose="020B0600000101010101" pitchFamily="50" charset="-127"/>
                        </a:defRPr>
                      </a:lvl5pPr>
                      <a:lvl6pPr marL="25146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fontAlgn="base">
                        <a:spcBef>
                          <a:spcPct val="2000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vi-VN" altLang="ko-KR" sz="12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Group 10 – Ky Lan Street, Vam Hamlet, Thien Tan Commune, Vinh Cuu District, Dong Nai Province, Vietnam</a:t>
                      </a:r>
                    </a:p>
                  </a:txBody>
                  <a:tcPr marL="252000" marR="90000" marT="46800" marB="46800" anchor="ctr" horzOverflow="overflow">
                    <a:lnL w="3175" cap="flat" cmpd="sng" algn="ctr">
                      <a:solidFill>
                        <a:schemeClr val="bg1">
                          <a:lumMod val="6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
        <p:nvSpPr>
          <p:cNvPr id="14" name="Content Placeholder 2">
            <a:extLst>
              <a:ext uri="{FF2B5EF4-FFF2-40B4-BE49-F238E27FC236}">
                <a16:creationId xmlns:a16="http://schemas.microsoft.com/office/drawing/2014/main" id="{6E0B96EA-0D6A-4D99-9F0E-503725B79261}"/>
              </a:ext>
            </a:extLst>
          </p:cNvPr>
          <p:cNvSpPr>
            <a:spLocks noGrp="1"/>
          </p:cNvSpPr>
          <p:nvPr>
            <p:ph idx="1"/>
          </p:nvPr>
        </p:nvSpPr>
        <p:spPr>
          <a:xfrm>
            <a:off x="1219782" y="1215198"/>
            <a:ext cx="4038493" cy="511480"/>
          </a:xfrm>
        </p:spPr>
        <p:txBody>
          <a:bodyPr/>
          <a:lstStyle/>
          <a:p>
            <a:r>
              <a:rPr kumimoji="1" lang="vi-VN" altLang="ko-KR" b="1" dirty="0">
                <a:solidFill>
                  <a:schemeClr val="tx1"/>
                </a:solidFill>
                <a:latin typeface="Times New Roman" panose="02020603050405020304" pitchFamily="18" charset="0"/>
                <a:cs typeface="Times New Roman" panose="02020603050405020304" pitchFamily="18" charset="0"/>
              </a:rPr>
              <a:t>VIKO BIO FUEL</a:t>
            </a:r>
            <a:r>
              <a:rPr lang="ko-KR" altLang="en-US" b="1" dirty="0">
                <a:solidFill>
                  <a:schemeClr val="tx1"/>
                </a:solidFill>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Information</a:t>
            </a:r>
            <a:endParaRPr lang="en-US" b="1"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8D2553D2-5021-40D9-A6C8-41037672F3DB}"/>
              </a:ext>
            </a:extLst>
          </p:cNvPr>
          <p:cNvSpPr txBox="1">
            <a:spLocks/>
          </p:cNvSpPr>
          <p:nvPr/>
        </p:nvSpPr>
        <p:spPr>
          <a:xfrm>
            <a:off x="7088241" y="1253785"/>
            <a:ext cx="4038493" cy="51148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Certificate</a:t>
            </a:r>
          </a:p>
        </p:txBody>
      </p:sp>
      <p:sp>
        <p:nvSpPr>
          <p:cNvPr id="10" name="Title 1">
            <a:extLst>
              <a:ext uri="{FF2B5EF4-FFF2-40B4-BE49-F238E27FC236}">
                <a16:creationId xmlns:a16="http://schemas.microsoft.com/office/drawing/2014/main" id="{2E3BB192-B37C-CC01-B5AE-41714F3ABB79}"/>
              </a:ext>
            </a:extLst>
          </p:cNvPr>
          <p:cNvSpPr txBox="1">
            <a:spLocks/>
          </p:cNvSpPr>
          <p:nvPr/>
        </p:nvSpPr>
        <p:spPr>
          <a:xfrm>
            <a:off x="1210256" y="727215"/>
            <a:ext cx="10421967" cy="4879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 Company Overview and Competitive Advantage</a:t>
            </a:r>
            <a:endParaRPr lang="en-US" sz="2800" dirty="0">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DBC63FCA-3F50-4617-B1D3-0743714F6FDE}"/>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6" name="그림 33" descr="텍스트, 폰트, 그래픽, 로고이(가) 표시된 사진&#10;&#10;자동 생성된 설명">
            <a:extLst>
              <a:ext uri="{FF2B5EF4-FFF2-40B4-BE49-F238E27FC236}">
                <a16:creationId xmlns:a16="http://schemas.microsoft.com/office/drawing/2014/main" id="{A3041B63-6501-4854-8E37-C1F4988157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pic>
        <p:nvPicPr>
          <p:cNvPr id="8" name="Picture 7">
            <a:extLst>
              <a:ext uri="{FF2B5EF4-FFF2-40B4-BE49-F238E27FC236}">
                <a16:creationId xmlns:a16="http://schemas.microsoft.com/office/drawing/2014/main" id="{11FE56C4-E7B2-432F-9D34-3D725ADED661}"/>
              </a:ext>
            </a:extLst>
          </p:cNvPr>
          <p:cNvPicPr>
            <a:picLocks noChangeAspect="1"/>
          </p:cNvPicPr>
          <p:nvPr/>
        </p:nvPicPr>
        <p:blipFill>
          <a:blip r:embed="rId4"/>
          <a:stretch>
            <a:fillRect/>
          </a:stretch>
        </p:blipFill>
        <p:spPr>
          <a:xfrm>
            <a:off x="9273896" y="1765264"/>
            <a:ext cx="2358328" cy="3388035"/>
          </a:xfrm>
          <a:prstGeom prst="rect">
            <a:avLst/>
          </a:prstGeom>
        </p:spPr>
      </p:pic>
      <p:pic>
        <p:nvPicPr>
          <p:cNvPr id="9" name="Picture 8">
            <a:extLst>
              <a:ext uri="{FF2B5EF4-FFF2-40B4-BE49-F238E27FC236}">
                <a16:creationId xmlns:a16="http://schemas.microsoft.com/office/drawing/2014/main" id="{F16DA553-920E-423F-A4B1-E1157A67CDD5}"/>
              </a:ext>
            </a:extLst>
          </p:cNvPr>
          <p:cNvPicPr>
            <a:picLocks noChangeAspect="1"/>
          </p:cNvPicPr>
          <p:nvPr/>
        </p:nvPicPr>
        <p:blipFill>
          <a:blip r:embed="rId5"/>
          <a:stretch>
            <a:fillRect/>
          </a:stretch>
        </p:blipFill>
        <p:spPr>
          <a:xfrm>
            <a:off x="6730168" y="1765264"/>
            <a:ext cx="2377319" cy="3400764"/>
          </a:xfrm>
          <a:prstGeom prst="rect">
            <a:avLst/>
          </a:prstGeom>
        </p:spPr>
      </p:pic>
    </p:spTree>
    <p:extLst>
      <p:ext uri="{BB962C8B-B14F-4D97-AF65-F5344CB8AC3E}">
        <p14:creationId xmlns:p14="http://schemas.microsoft.com/office/powerpoint/2010/main" val="157483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B2D71-6BAC-4897-ADCB-6E31154D3E27}"/>
              </a:ext>
            </a:extLst>
          </p:cNvPr>
          <p:cNvSpPr>
            <a:spLocks noGrp="1"/>
          </p:cNvSpPr>
          <p:nvPr>
            <p:ph idx="1"/>
          </p:nvPr>
        </p:nvSpPr>
        <p:spPr>
          <a:xfrm>
            <a:off x="433341" y="1316508"/>
            <a:ext cx="2272084" cy="499011"/>
          </a:xfrm>
        </p:spPr>
        <p:txBody>
          <a:bodyPr>
            <a:normAutofit fontScale="85000" lnSpcReduction="10000"/>
          </a:bodyPr>
          <a:lstStyle/>
          <a:p>
            <a:r>
              <a:rPr lang="en-US" b="1" dirty="0">
                <a:latin typeface="Times New Roman" panose="02020603050405020304" pitchFamily="18" charset="0"/>
                <a:cs typeface="Times New Roman" panose="02020603050405020304" pitchFamily="18" charset="0"/>
              </a:rPr>
              <a:t>Organization Chart</a:t>
            </a:r>
          </a:p>
        </p:txBody>
      </p:sp>
      <p:sp>
        <p:nvSpPr>
          <p:cNvPr id="8" name="모서리가 둥근 직사각형 157">
            <a:extLst>
              <a:ext uri="{FF2B5EF4-FFF2-40B4-BE49-F238E27FC236}">
                <a16:creationId xmlns:a16="http://schemas.microsoft.com/office/drawing/2014/main" id="{55561965-B6BA-4630-88FA-625B153C542A}"/>
              </a:ext>
            </a:extLst>
          </p:cNvPr>
          <p:cNvSpPr/>
          <p:nvPr/>
        </p:nvSpPr>
        <p:spPr bwMode="auto">
          <a:xfrm>
            <a:off x="5017873" y="1597262"/>
            <a:ext cx="1584175" cy="436514"/>
          </a:xfrm>
          <a:prstGeom prst="roundRect">
            <a:avLst>
              <a:gd name="adj" fmla="val 20641"/>
            </a:avLst>
          </a:prstGeom>
          <a:solidFill>
            <a:srgbClr val="FFC000"/>
          </a:solidFill>
          <a:ln w="3175" cap="flat" cmpd="sng" algn="ctr">
            <a:noFill/>
            <a:prstDash val="solid"/>
          </a:ln>
          <a:effectLst/>
        </p:spPr>
        <p:txBody>
          <a:bodyPr lIns="0" rIns="0" anchor="ctr"/>
          <a:lstStyle/>
          <a:p>
            <a:pPr algn="ctr" eaLnBrk="0" latinLnBrk="0" hangingPunct="0">
              <a:lnSpc>
                <a:spcPct val="108000"/>
              </a:lnSpc>
              <a:defRPr/>
            </a:pPr>
            <a:endParaRPr lang="en-US" altLang="ko-KR" sz="1050" b="1" kern="0" dirty="0">
              <a:solidFill>
                <a:schemeClr val="bg1"/>
              </a:solidFill>
              <a:latin typeface="Times New Roman" panose="02020603050405020304" pitchFamily="18" charset="0"/>
              <a:cs typeface="Times New Roman" panose="02020603050405020304" pitchFamily="18" charset="0"/>
            </a:endParaRPr>
          </a:p>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CEO</a:t>
            </a:r>
          </a:p>
          <a:p>
            <a:pPr algn="ctr" eaLnBrk="0" latinLnBrk="0" hangingPunct="0">
              <a:lnSpc>
                <a:spcPct val="108000"/>
              </a:lnSpc>
              <a:defRPr/>
            </a:pPr>
            <a:endParaRPr lang="en-US" altLang="ko-KR" sz="1050" b="1" kern="0" dirty="0">
              <a:solidFill>
                <a:schemeClr val="bg1"/>
              </a:solidFill>
              <a:latin typeface="Times New Roman" panose="02020603050405020304" pitchFamily="18" charset="0"/>
              <a:cs typeface="Times New Roman" panose="02020603050405020304" pitchFamily="18" charset="0"/>
            </a:endParaRPr>
          </a:p>
        </p:txBody>
      </p:sp>
      <p:sp>
        <p:nvSpPr>
          <p:cNvPr id="9" name="모서리가 둥근 직사각형 157">
            <a:extLst>
              <a:ext uri="{FF2B5EF4-FFF2-40B4-BE49-F238E27FC236}">
                <a16:creationId xmlns:a16="http://schemas.microsoft.com/office/drawing/2014/main" id="{4F2ACA6E-D00E-4856-9416-85E3607882A6}"/>
              </a:ext>
            </a:extLst>
          </p:cNvPr>
          <p:cNvSpPr/>
          <p:nvPr/>
        </p:nvSpPr>
        <p:spPr bwMode="auto">
          <a:xfrm>
            <a:off x="7001454" y="2244950"/>
            <a:ext cx="1359257" cy="436514"/>
          </a:xfrm>
          <a:prstGeom prst="roundRect">
            <a:avLst>
              <a:gd name="adj" fmla="val 20641"/>
            </a:avLst>
          </a:prstGeom>
          <a:solidFill>
            <a:schemeClr val="accent2">
              <a:lumMod val="75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Secretary</a:t>
            </a:r>
          </a:p>
        </p:txBody>
      </p:sp>
      <p:sp>
        <p:nvSpPr>
          <p:cNvPr id="10" name="모서리가 둥근 직사각형 157">
            <a:extLst>
              <a:ext uri="{FF2B5EF4-FFF2-40B4-BE49-F238E27FC236}">
                <a16:creationId xmlns:a16="http://schemas.microsoft.com/office/drawing/2014/main" id="{B07692A9-84B3-4984-97A4-86235B4487BF}"/>
              </a:ext>
            </a:extLst>
          </p:cNvPr>
          <p:cNvSpPr/>
          <p:nvPr/>
        </p:nvSpPr>
        <p:spPr bwMode="auto">
          <a:xfrm>
            <a:off x="3923816" y="4550484"/>
            <a:ext cx="1152000" cy="360000"/>
          </a:xfrm>
          <a:prstGeom prst="roundRect">
            <a:avLst>
              <a:gd name="adj" fmla="val 20641"/>
            </a:avLst>
          </a:prstGeom>
          <a:solidFill>
            <a:schemeClr val="accent6">
              <a:lumMod val="75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Management Support Team</a:t>
            </a:r>
          </a:p>
        </p:txBody>
      </p:sp>
      <p:sp>
        <p:nvSpPr>
          <p:cNvPr id="11" name="모서리가 둥근 직사각형 157">
            <a:extLst>
              <a:ext uri="{FF2B5EF4-FFF2-40B4-BE49-F238E27FC236}">
                <a16:creationId xmlns:a16="http://schemas.microsoft.com/office/drawing/2014/main" id="{8A3900C3-2A04-4962-AB3F-B46798A51B4C}"/>
              </a:ext>
            </a:extLst>
          </p:cNvPr>
          <p:cNvSpPr/>
          <p:nvPr/>
        </p:nvSpPr>
        <p:spPr bwMode="auto">
          <a:xfrm>
            <a:off x="9460002" y="4550482"/>
            <a:ext cx="1152000" cy="360000"/>
          </a:xfrm>
          <a:prstGeom prst="roundRect">
            <a:avLst>
              <a:gd name="adj" fmla="val 20641"/>
            </a:avLst>
          </a:prstGeom>
          <a:solidFill>
            <a:schemeClr val="accent6">
              <a:lumMod val="75000"/>
            </a:schemeClr>
          </a:solidFill>
          <a:ln w="3175" cap="flat" cmpd="sng" algn="ctr">
            <a:noFill/>
            <a:prstDash val="solid"/>
          </a:ln>
          <a:effectLst/>
        </p:spPr>
        <p:txBody>
          <a:bodyPr lIns="0" rIns="0" anchor="ctr"/>
          <a:lstStyle/>
          <a:p>
            <a:pPr algn="ctr" eaLnBrk="0" latinLnBrk="0" hangingPunct="0">
              <a:lnSpc>
                <a:spcPct val="108000"/>
              </a:lnSpc>
              <a:defRPr/>
            </a:pPr>
            <a:endParaRPr lang="en-US" altLang="ko-KR" sz="1050" b="1" kern="0" dirty="0">
              <a:solidFill>
                <a:schemeClr val="bg1"/>
              </a:solidFill>
              <a:latin typeface="Times New Roman" panose="02020603050405020304" pitchFamily="18" charset="0"/>
              <a:cs typeface="Times New Roman" panose="02020603050405020304" pitchFamily="18" charset="0"/>
            </a:endParaRPr>
          </a:p>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Production Team </a:t>
            </a:r>
          </a:p>
          <a:p>
            <a:pPr algn="ctr" eaLnBrk="0" latinLnBrk="0" hangingPunct="0">
              <a:lnSpc>
                <a:spcPct val="108000"/>
              </a:lnSpc>
              <a:defRPr/>
            </a:pPr>
            <a:endParaRPr lang="en-US" altLang="ko-KR" sz="1050" b="1" kern="0" dirty="0">
              <a:solidFill>
                <a:schemeClr val="bg1"/>
              </a:solidFill>
              <a:latin typeface="Times New Roman" panose="02020603050405020304" pitchFamily="18" charset="0"/>
              <a:cs typeface="Times New Roman" panose="02020603050405020304" pitchFamily="18" charset="0"/>
            </a:endParaRPr>
          </a:p>
        </p:txBody>
      </p:sp>
      <p:sp>
        <p:nvSpPr>
          <p:cNvPr id="12" name="모서리가 둥근 직사각형 157">
            <a:extLst>
              <a:ext uri="{FF2B5EF4-FFF2-40B4-BE49-F238E27FC236}">
                <a16:creationId xmlns:a16="http://schemas.microsoft.com/office/drawing/2014/main" id="{4A8D9273-8784-4226-B3BE-84DBF6FFE90C}"/>
              </a:ext>
            </a:extLst>
          </p:cNvPr>
          <p:cNvSpPr/>
          <p:nvPr/>
        </p:nvSpPr>
        <p:spPr bwMode="auto">
          <a:xfrm>
            <a:off x="1084614" y="4555439"/>
            <a:ext cx="1152000" cy="360000"/>
          </a:xfrm>
          <a:prstGeom prst="roundRect">
            <a:avLst>
              <a:gd name="adj" fmla="val 20641"/>
            </a:avLst>
          </a:prstGeom>
          <a:solidFill>
            <a:schemeClr val="accent6">
              <a:lumMod val="75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Finance Team</a:t>
            </a:r>
          </a:p>
        </p:txBody>
      </p:sp>
      <p:sp>
        <p:nvSpPr>
          <p:cNvPr id="15" name="모서리가 둥근 직사각형 157">
            <a:extLst>
              <a:ext uri="{FF2B5EF4-FFF2-40B4-BE49-F238E27FC236}">
                <a16:creationId xmlns:a16="http://schemas.microsoft.com/office/drawing/2014/main" id="{D738C1FD-8233-4B75-9EF0-3F3A1B3A1A96}"/>
              </a:ext>
            </a:extLst>
          </p:cNvPr>
          <p:cNvSpPr/>
          <p:nvPr/>
        </p:nvSpPr>
        <p:spPr bwMode="auto">
          <a:xfrm>
            <a:off x="4597893" y="5818395"/>
            <a:ext cx="1151999" cy="376893"/>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Administrative</a:t>
            </a:r>
          </a:p>
        </p:txBody>
      </p:sp>
      <p:sp>
        <p:nvSpPr>
          <p:cNvPr id="16" name="모서리가 둥근 직사각형 157">
            <a:extLst>
              <a:ext uri="{FF2B5EF4-FFF2-40B4-BE49-F238E27FC236}">
                <a16:creationId xmlns:a16="http://schemas.microsoft.com/office/drawing/2014/main" id="{8F1997D7-F4E1-417E-8547-62789850FB21}"/>
              </a:ext>
            </a:extLst>
          </p:cNvPr>
          <p:cNvSpPr/>
          <p:nvPr/>
        </p:nvSpPr>
        <p:spPr bwMode="auto">
          <a:xfrm>
            <a:off x="6691909" y="4550483"/>
            <a:ext cx="1152000" cy="360000"/>
          </a:xfrm>
          <a:prstGeom prst="roundRect">
            <a:avLst>
              <a:gd name="adj" fmla="val 20641"/>
            </a:avLst>
          </a:prstGeom>
          <a:solidFill>
            <a:schemeClr val="accent6">
              <a:lumMod val="75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Sales/Planning Team</a:t>
            </a:r>
            <a:endParaRPr lang="ko-KR" altLang="en-US" sz="1050" b="1" kern="0" dirty="0">
              <a:solidFill>
                <a:schemeClr val="bg1"/>
              </a:solidFill>
              <a:latin typeface="Times New Roman" panose="02020603050405020304" pitchFamily="18" charset="0"/>
              <a:cs typeface="Times New Roman" panose="02020603050405020304" pitchFamily="18" charset="0"/>
            </a:endParaRPr>
          </a:p>
        </p:txBody>
      </p:sp>
      <p:cxnSp>
        <p:nvCxnSpPr>
          <p:cNvPr id="17" name="Connector: Elbow 16">
            <a:extLst>
              <a:ext uri="{FF2B5EF4-FFF2-40B4-BE49-F238E27FC236}">
                <a16:creationId xmlns:a16="http://schemas.microsoft.com/office/drawing/2014/main" id="{DFCD6E04-36AD-44E9-939F-332A40590F0E}"/>
              </a:ext>
            </a:extLst>
          </p:cNvPr>
          <p:cNvCxnSpPr>
            <a:cxnSpLocks/>
            <a:stCxn id="8" idx="2"/>
            <a:endCxn id="9" idx="1"/>
          </p:cNvCxnSpPr>
          <p:nvPr/>
        </p:nvCxnSpPr>
        <p:spPr>
          <a:xfrm rot="16200000" flipH="1">
            <a:off x="6190992" y="1652744"/>
            <a:ext cx="429431" cy="119149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9" name="모서리가 둥근 직사각형 157">
            <a:extLst>
              <a:ext uri="{FF2B5EF4-FFF2-40B4-BE49-F238E27FC236}">
                <a16:creationId xmlns:a16="http://schemas.microsoft.com/office/drawing/2014/main" id="{7950DA84-7E2F-4125-A825-F5AA45DC4895}"/>
              </a:ext>
            </a:extLst>
          </p:cNvPr>
          <p:cNvSpPr/>
          <p:nvPr/>
        </p:nvSpPr>
        <p:spPr bwMode="auto">
          <a:xfrm>
            <a:off x="3267334" y="5809333"/>
            <a:ext cx="1151998" cy="376893"/>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Management Support</a:t>
            </a:r>
          </a:p>
        </p:txBody>
      </p:sp>
      <p:sp>
        <p:nvSpPr>
          <p:cNvPr id="30" name="모서리가 둥근 직사각형 157">
            <a:extLst>
              <a:ext uri="{FF2B5EF4-FFF2-40B4-BE49-F238E27FC236}">
                <a16:creationId xmlns:a16="http://schemas.microsoft.com/office/drawing/2014/main" id="{20CB1789-6ACB-41CB-8542-078645311270}"/>
              </a:ext>
            </a:extLst>
          </p:cNvPr>
          <p:cNvSpPr/>
          <p:nvPr/>
        </p:nvSpPr>
        <p:spPr bwMode="auto">
          <a:xfrm>
            <a:off x="10115328" y="5817779"/>
            <a:ext cx="1152000" cy="360000"/>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Production</a:t>
            </a:r>
          </a:p>
        </p:txBody>
      </p:sp>
      <p:sp>
        <p:nvSpPr>
          <p:cNvPr id="31" name="모서리가 둥근 직사각형 157">
            <a:extLst>
              <a:ext uri="{FF2B5EF4-FFF2-40B4-BE49-F238E27FC236}">
                <a16:creationId xmlns:a16="http://schemas.microsoft.com/office/drawing/2014/main" id="{A0B666FC-DC5F-47FE-8369-EC1065EDB938}"/>
              </a:ext>
            </a:extLst>
          </p:cNvPr>
          <p:cNvSpPr/>
          <p:nvPr/>
        </p:nvSpPr>
        <p:spPr bwMode="auto">
          <a:xfrm>
            <a:off x="8784768" y="5826226"/>
            <a:ext cx="1152000" cy="360000"/>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QC </a:t>
            </a:r>
          </a:p>
        </p:txBody>
      </p:sp>
      <p:sp>
        <p:nvSpPr>
          <p:cNvPr id="34" name="모서리가 둥근 직사각형 157">
            <a:extLst>
              <a:ext uri="{FF2B5EF4-FFF2-40B4-BE49-F238E27FC236}">
                <a16:creationId xmlns:a16="http://schemas.microsoft.com/office/drawing/2014/main" id="{881AA228-03C1-47C2-B3EE-8AA913279522}"/>
              </a:ext>
            </a:extLst>
          </p:cNvPr>
          <p:cNvSpPr/>
          <p:nvPr/>
        </p:nvSpPr>
        <p:spPr bwMode="auto">
          <a:xfrm>
            <a:off x="7356610" y="5826226"/>
            <a:ext cx="1152000" cy="360000"/>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Planning</a:t>
            </a:r>
          </a:p>
        </p:txBody>
      </p:sp>
      <p:cxnSp>
        <p:nvCxnSpPr>
          <p:cNvPr id="43" name="Connector: Elbow 42">
            <a:extLst>
              <a:ext uri="{FF2B5EF4-FFF2-40B4-BE49-F238E27FC236}">
                <a16:creationId xmlns:a16="http://schemas.microsoft.com/office/drawing/2014/main" id="{3CB66405-430C-46FA-B8A6-1308412B8D9A}"/>
              </a:ext>
            </a:extLst>
          </p:cNvPr>
          <p:cNvCxnSpPr>
            <a:cxnSpLocks/>
            <a:stCxn id="11" idx="2"/>
            <a:endCxn id="30" idx="0"/>
          </p:cNvCxnSpPr>
          <p:nvPr/>
        </p:nvCxnSpPr>
        <p:spPr>
          <a:xfrm rot="16200000" flipH="1">
            <a:off x="9910017" y="5036467"/>
            <a:ext cx="907297" cy="65532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695CF25-3BC9-4614-B071-3330808F2932}"/>
              </a:ext>
            </a:extLst>
          </p:cNvPr>
          <p:cNvCxnSpPr>
            <a:cxnSpLocks/>
            <a:stCxn id="11" idx="2"/>
            <a:endCxn id="31" idx="0"/>
          </p:cNvCxnSpPr>
          <p:nvPr/>
        </p:nvCxnSpPr>
        <p:spPr>
          <a:xfrm rot="5400000">
            <a:off x="9240513" y="5030737"/>
            <a:ext cx="915744" cy="67523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97CB93CD-2C3C-48E4-A005-FF4CCE47C9C8}"/>
              </a:ext>
            </a:extLst>
          </p:cNvPr>
          <p:cNvCxnSpPr>
            <a:cxnSpLocks/>
            <a:stCxn id="16" idx="2"/>
            <a:endCxn id="34" idx="0"/>
          </p:cNvCxnSpPr>
          <p:nvPr/>
        </p:nvCxnSpPr>
        <p:spPr>
          <a:xfrm rot="16200000" flipH="1">
            <a:off x="7142388" y="5036003"/>
            <a:ext cx="915743" cy="66470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6538D817-C1DF-494D-A019-9073357BA40E}"/>
              </a:ext>
            </a:extLst>
          </p:cNvPr>
          <p:cNvCxnSpPr>
            <a:cxnSpLocks/>
            <a:stCxn id="16" idx="2"/>
            <a:endCxn id="334" idx="0"/>
          </p:cNvCxnSpPr>
          <p:nvPr/>
        </p:nvCxnSpPr>
        <p:spPr>
          <a:xfrm rot="5400000">
            <a:off x="6481332" y="5031202"/>
            <a:ext cx="907296" cy="66585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984EDD3A-CC64-4088-81B0-F0A4CFAB85A8}"/>
              </a:ext>
            </a:extLst>
          </p:cNvPr>
          <p:cNvCxnSpPr>
            <a:cxnSpLocks/>
            <a:stCxn id="10" idx="2"/>
            <a:endCxn id="15" idx="0"/>
          </p:cNvCxnSpPr>
          <p:nvPr/>
        </p:nvCxnSpPr>
        <p:spPr>
          <a:xfrm rot="16200000" flipH="1">
            <a:off x="4382899" y="5027400"/>
            <a:ext cx="907911" cy="67407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0D8F547F-734E-4C74-A662-38348695CD9D}"/>
              </a:ext>
            </a:extLst>
          </p:cNvPr>
          <p:cNvCxnSpPr>
            <a:cxnSpLocks/>
            <a:stCxn id="10" idx="2"/>
            <a:endCxn id="29" idx="0"/>
          </p:cNvCxnSpPr>
          <p:nvPr/>
        </p:nvCxnSpPr>
        <p:spPr>
          <a:xfrm rot="5400000">
            <a:off x="3722151" y="5031667"/>
            <a:ext cx="898849" cy="65648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99" name="모서리가 둥근 직사각형 157">
            <a:extLst>
              <a:ext uri="{FF2B5EF4-FFF2-40B4-BE49-F238E27FC236}">
                <a16:creationId xmlns:a16="http://schemas.microsoft.com/office/drawing/2014/main" id="{4437CB5B-B74B-90C3-831B-8E6DCF356880}"/>
              </a:ext>
            </a:extLst>
          </p:cNvPr>
          <p:cNvSpPr/>
          <p:nvPr/>
        </p:nvSpPr>
        <p:spPr bwMode="auto">
          <a:xfrm>
            <a:off x="5017873" y="2804699"/>
            <a:ext cx="1584175" cy="436514"/>
          </a:xfrm>
          <a:prstGeom prst="roundRect">
            <a:avLst>
              <a:gd name="adj" fmla="val 20641"/>
            </a:avLst>
          </a:prstGeom>
          <a:solidFill>
            <a:schemeClr val="accent1">
              <a:lumMod val="60000"/>
              <a:lumOff val="40000"/>
            </a:schemeClr>
          </a:solidFill>
          <a:ln w="3175" cap="flat" cmpd="sng" algn="ctr">
            <a:noFill/>
            <a:prstDash val="solid"/>
          </a:ln>
          <a:effectLst/>
        </p:spPr>
        <p:txBody>
          <a:bodyPr lIns="0" rIns="0" anchor="ctr"/>
          <a:lstStyle/>
          <a:p>
            <a:pPr algn="ctr" eaLnBrk="0" latinLnBrk="0" hangingPunct="0">
              <a:lnSpc>
                <a:spcPct val="108000"/>
              </a:lnSpc>
              <a:defRPr/>
            </a:pPr>
            <a:endParaRPr lang="en-US" altLang="ko-KR" sz="1050" b="1" kern="0" dirty="0">
              <a:solidFill>
                <a:schemeClr val="bg1"/>
              </a:solidFill>
              <a:latin typeface="Times New Roman" panose="02020603050405020304" pitchFamily="18" charset="0"/>
              <a:cs typeface="Times New Roman" panose="02020603050405020304" pitchFamily="18" charset="0"/>
            </a:endParaRPr>
          </a:p>
          <a:p>
            <a:pPr algn="ctr" eaLnBrk="0" latinLnBrk="0" hangingPunct="0">
              <a:lnSpc>
                <a:spcPct val="108000"/>
              </a:lnSpc>
              <a:defRPr/>
            </a:pPr>
            <a:r>
              <a:rPr lang="vi-VN" altLang="ko-KR" sz="1050" b="1" kern="0" dirty="0">
                <a:solidFill>
                  <a:schemeClr val="bg1"/>
                </a:solidFill>
                <a:latin typeface="Times New Roman" panose="02020603050405020304" pitchFamily="18" charset="0"/>
                <a:cs typeface="Times New Roman" panose="02020603050405020304" pitchFamily="18" charset="0"/>
              </a:rPr>
              <a:t>CC</a:t>
            </a:r>
            <a:r>
              <a:rPr lang="en-US" altLang="ko-KR" sz="1050" b="1" kern="0" dirty="0">
                <a:solidFill>
                  <a:schemeClr val="bg1"/>
                </a:solidFill>
                <a:latin typeface="Times New Roman" panose="02020603050405020304" pitchFamily="18" charset="0"/>
                <a:cs typeface="Times New Roman" panose="02020603050405020304" pitchFamily="18" charset="0"/>
              </a:rPr>
              <a:t>O</a:t>
            </a:r>
          </a:p>
          <a:p>
            <a:pPr algn="ctr" eaLnBrk="0" latinLnBrk="0" hangingPunct="0">
              <a:lnSpc>
                <a:spcPct val="108000"/>
              </a:lnSpc>
              <a:defRPr/>
            </a:pPr>
            <a:endParaRPr lang="en-US" altLang="ko-KR" sz="1050" b="1" kern="0" dirty="0">
              <a:solidFill>
                <a:schemeClr val="bg1"/>
              </a:solidFill>
              <a:latin typeface="Times New Roman" panose="02020603050405020304" pitchFamily="18" charset="0"/>
              <a:cs typeface="Times New Roman" panose="02020603050405020304" pitchFamily="18" charset="0"/>
            </a:endParaRPr>
          </a:p>
        </p:txBody>
      </p:sp>
      <p:cxnSp>
        <p:nvCxnSpPr>
          <p:cNvPr id="100" name="Straight Connector 12">
            <a:extLst>
              <a:ext uri="{FF2B5EF4-FFF2-40B4-BE49-F238E27FC236}">
                <a16:creationId xmlns:a16="http://schemas.microsoft.com/office/drawing/2014/main" id="{16B30701-BAA4-CF9A-FF6A-08C7E4208E60}"/>
              </a:ext>
            </a:extLst>
          </p:cNvPr>
          <p:cNvCxnSpPr>
            <a:cxnSpLocks/>
            <a:stCxn id="99" idx="0"/>
            <a:endCxn id="8" idx="2"/>
          </p:cNvCxnSpPr>
          <p:nvPr/>
        </p:nvCxnSpPr>
        <p:spPr>
          <a:xfrm flipV="1">
            <a:off x="5809961" y="2033776"/>
            <a:ext cx="0" cy="770923"/>
          </a:xfrm>
          <a:prstGeom prst="line">
            <a:avLst/>
          </a:prstGeom>
        </p:spPr>
        <p:style>
          <a:lnRef idx="3">
            <a:schemeClr val="accent1"/>
          </a:lnRef>
          <a:fillRef idx="0">
            <a:schemeClr val="accent1"/>
          </a:fillRef>
          <a:effectRef idx="2">
            <a:schemeClr val="accent1"/>
          </a:effectRef>
          <a:fontRef idx="minor">
            <a:schemeClr val="tx1"/>
          </a:fontRef>
        </p:style>
      </p:cxnSp>
      <p:sp>
        <p:nvSpPr>
          <p:cNvPr id="334" name="모서리가 둥근 직사각형 157">
            <a:extLst>
              <a:ext uri="{FF2B5EF4-FFF2-40B4-BE49-F238E27FC236}">
                <a16:creationId xmlns:a16="http://schemas.microsoft.com/office/drawing/2014/main" id="{F1716BA1-4772-DD15-20F1-8F41803269B3}"/>
              </a:ext>
            </a:extLst>
          </p:cNvPr>
          <p:cNvSpPr/>
          <p:nvPr/>
        </p:nvSpPr>
        <p:spPr bwMode="auto">
          <a:xfrm>
            <a:off x="6026050" y="5817779"/>
            <a:ext cx="1152000" cy="360000"/>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Sales</a:t>
            </a:r>
          </a:p>
        </p:txBody>
      </p:sp>
      <p:sp>
        <p:nvSpPr>
          <p:cNvPr id="408" name="모서리가 둥근 직사각형 157">
            <a:extLst>
              <a:ext uri="{FF2B5EF4-FFF2-40B4-BE49-F238E27FC236}">
                <a16:creationId xmlns:a16="http://schemas.microsoft.com/office/drawing/2014/main" id="{4ACE3443-C0D7-24AE-2E07-C4DE9C036DA9}"/>
              </a:ext>
            </a:extLst>
          </p:cNvPr>
          <p:cNvSpPr/>
          <p:nvPr/>
        </p:nvSpPr>
        <p:spPr bwMode="auto">
          <a:xfrm>
            <a:off x="1750880" y="5822658"/>
            <a:ext cx="1151999" cy="376893"/>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Accounting</a:t>
            </a:r>
          </a:p>
        </p:txBody>
      </p:sp>
      <p:sp>
        <p:nvSpPr>
          <p:cNvPr id="409" name="모서리가 둥근 직사각형 157">
            <a:extLst>
              <a:ext uri="{FF2B5EF4-FFF2-40B4-BE49-F238E27FC236}">
                <a16:creationId xmlns:a16="http://schemas.microsoft.com/office/drawing/2014/main" id="{1AA06596-F791-107D-28C8-F463F88D26A0}"/>
              </a:ext>
            </a:extLst>
          </p:cNvPr>
          <p:cNvSpPr/>
          <p:nvPr/>
        </p:nvSpPr>
        <p:spPr bwMode="auto">
          <a:xfrm>
            <a:off x="417385" y="5822658"/>
            <a:ext cx="1151998" cy="376893"/>
          </a:xfrm>
          <a:prstGeom prst="roundRect">
            <a:avLst>
              <a:gd name="adj" fmla="val 20641"/>
            </a:avLst>
          </a:prstGeom>
          <a:solidFill>
            <a:schemeClr val="bg1">
              <a:lumMod val="50000"/>
            </a:schemeClr>
          </a:solidFill>
          <a:ln w="3175" cap="flat" cmpd="sng" algn="ctr">
            <a:noFill/>
            <a:prstDash val="solid"/>
          </a:ln>
          <a:effectLst/>
        </p:spPr>
        <p:txBody>
          <a:bodyPr lIns="0" rIns="0" anchor="ctr"/>
          <a:lstStyle/>
          <a:p>
            <a:pPr algn="ctr" eaLnBrk="0" latinLnBrk="0" hangingPunct="0">
              <a:lnSpc>
                <a:spcPct val="108000"/>
              </a:lnSpc>
              <a:defRPr/>
            </a:pPr>
            <a:r>
              <a:rPr lang="en-US" altLang="ko-KR" sz="1050" b="1" kern="0" dirty="0">
                <a:solidFill>
                  <a:schemeClr val="bg1"/>
                </a:solidFill>
                <a:latin typeface="Times New Roman" panose="02020603050405020304" pitchFamily="18" charset="0"/>
                <a:cs typeface="Times New Roman" panose="02020603050405020304" pitchFamily="18" charset="0"/>
              </a:rPr>
              <a:t>Home</a:t>
            </a:r>
            <a:r>
              <a:rPr lang="ko-KR" altLang="en-US" sz="1050" b="1" kern="0" dirty="0">
                <a:solidFill>
                  <a:schemeClr val="bg1"/>
                </a:solidFill>
                <a:latin typeface="Times New Roman" panose="02020603050405020304" pitchFamily="18" charset="0"/>
                <a:cs typeface="Times New Roman" panose="02020603050405020304" pitchFamily="18" charset="0"/>
              </a:rPr>
              <a:t> </a:t>
            </a:r>
            <a:r>
              <a:rPr lang="en-US" altLang="ko-KR" sz="1050" b="1" kern="0" dirty="0">
                <a:solidFill>
                  <a:schemeClr val="bg1"/>
                </a:solidFill>
                <a:latin typeface="Times New Roman" panose="02020603050405020304" pitchFamily="18" charset="0"/>
                <a:cs typeface="Times New Roman" panose="02020603050405020304" pitchFamily="18" charset="0"/>
              </a:rPr>
              <a:t>affairs</a:t>
            </a:r>
          </a:p>
        </p:txBody>
      </p:sp>
      <p:cxnSp>
        <p:nvCxnSpPr>
          <p:cNvPr id="410" name="Connector: Elbow 47">
            <a:extLst>
              <a:ext uri="{FF2B5EF4-FFF2-40B4-BE49-F238E27FC236}">
                <a16:creationId xmlns:a16="http://schemas.microsoft.com/office/drawing/2014/main" id="{57E26A35-C027-494C-1751-A460B642D0CA}"/>
              </a:ext>
            </a:extLst>
          </p:cNvPr>
          <p:cNvCxnSpPr>
            <a:cxnSpLocks/>
            <a:stCxn id="12" idx="2"/>
            <a:endCxn id="408" idx="0"/>
          </p:cNvCxnSpPr>
          <p:nvPr/>
        </p:nvCxnSpPr>
        <p:spPr>
          <a:xfrm rot="16200000" flipH="1">
            <a:off x="1540138" y="5035915"/>
            <a:ext cx="907219" cy="66626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11" name="Connector: Elbow 48">
            <a:extLst>
              <a:ext uri="{FF2B5EF4-FFF2-40B4-BE49-F238E27FC236}">
                <a16:creationId xmlns:a16="http://schemas.microsoft.com/office/drawing/2014/main" id="{222E0724-62A1-A34F-1D47-CCE302718851}"/>
              </a:ext>
            </a:extLst>
          </p:cNvPr>
          <p:cNvCxnSpPr>
            <a:cxnSpLocks/>
            <a:stCxn id="12" idx="2"/>
            <a:endCxn id="409" idx="0"/>
          </p:cNvCxnSpPr>
          <p:nvPr/>
        </p:nvCxnSpPr>
        <p:spPr>
          <a:xfrm rot="5400000">
            <a:off x="873390" y="5035433"/>
            <a:ext cx="907219" cy="66723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34" name="연결선: 꺾임 733">
            <a:extLst>
              <a:ext uri="{FF2B5EF4-FFF2-40B4-BE49-F238E27FC236}">
                <a16:creationId xmlns:a16="http://schemas.microsoft.com/office/drawing/2014/main" id="{94709631-636E-8C64-91E8-282BCB0BCCA2}"/>
              </a:ext>
            </a:extLst>
          </p:cNvPr>
          <p:cNvCxnSpPr>
            <a:cxnSpLocks/>
            <a:stCxn id="99" idx="2"/>
            <a:endCxn id="11" idx="0"/>
          </p:cNvCxnSpPr>
          <p:nvPr/>
        </p:nvCxnSpPr>
        <p:spPr>
          <a:xfrm rot="16200000" flipH="1">
            <a:off x="7268347" y="1782826"/>
            <a:ext cx="1309269" cy="422604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37" name="연결선: 꺾임 736">
            <a:extLst>
              <a:ext uri="{FF2B5EF4-FFF2-40B4-BE49-F238E27FC236}">
                <a16:creationId xmlns:a16="http://schemas.microsoft.com/office/drawing/2014/main" id="{CE00200E-0D6A-6470-8C98-9B20B40B933D}"/>
              </a:ext>
            </a:extLst>
          </p:cNvPr>
          <p:cNvCxnSpPr>
            <a:cxnSpLocks/>
            <a:stCxn id="99" idx="2"/>
            <a:endCxn id="16" idx="0"/>
          </p:cNvCxnSpPr>
          <p:nvPr/>
        </p:nvCxnSpPr>
        <p:spPr>
          <a:xfrm rot="16200000" flipH="1">
            <a:off x="5884300" y="3166874"/>
            <a:ext cx="1309270" cy="145794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40" name="연결선: 꺾임 739">
            <a:extLst>
              <a:ext uri="{FF2B5EF4-FFF2-40B4-BE49-F238E27FC236}">
                <a16:creationId xmlns:a16="http://schemas.microsoft.com/office/drawing/2014/main" id="{5A028B6B-F35A-FA69-D77F-A8E0DD60AADB}"/>
              </a:ext>
            </a:extLst>
          </p:cNvPr>
          <p:cNvCxnSpPr>
            <a:cxnSpLocks/>
            <a:stCxn id="99" idx="2"/>
            <a:endCxn id="10" idx="0"/>
          </p:cNvCxnSpPr>
          <p:nvPr/>
        </p:nvCxnSpPr>
        <p:spPr>
          <a:xfrm rot="5400000">
            <a:off x="4500254" y="3240776"/>
            <a:ext cx="1309271" cy="131014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45" name="연결선: 꺾임 744">
            <a:extLst>
              <a:ext uri="{FF2B5EF4-FFF2-40B4-BE49-F238E27FC236}">
                <a16:creationId xmlns:a16="http://schemas.microsoft.com/office/drawing/2014/main" id="{6FAF79B6-799D-7F6A-A411-DDC547ECB338}"/>
              </a:ext>
            </a:extLst>
          </p:cNvPr>
          <p:cNvCxnSpPr>
            <a:cxnSpLocks/>
            <a:stCxn id="99" idx="2"/>
            <a:endCxn id="12" idx="0"/>
          </p:cNvCxnSpPr>
          <p:nvPr/>
        </p:nvCxnSpPr>
        <p:spPr>
          <a:xfrm rot="5400000">
            <a:off x="3078175" y="1823653"/>
            <a:ext cx="1314226" cy="414934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F44F22B1-D11D-4FFE-9732-9518C2617616}"/>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39" name="그림 33" descr="텍스트, 폰트, 그래픽, 로고이(가) 표시된 사진&#10;&#10;자동 생성된 설명">
            <a:extLst>
              <a:ext uri="{FF2B5EF4-FFF2-40B4-BE49-F238E27FC236}">
                <a16:creationId xmlns:a16="http://schemas.microsoft.com/office/drawing/2014/main" id="{B8BA98E5-86C9-4D81-A72E-AC115BA0EE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2" name="Title 1">
            <a:extLst>
              <a:ext uri="{FF2B5EF4-FFF2-40B4-BE49-F238E27FC236}">
                <a16:creationId xmlns:a16="http://schemas.microsoft.com/office/drawing/2014/main" id="{E086061A-8AF0-3A1C-D105-E4943AB9F906}"/>
              </a:ext>
            </a:extLst>
          </p:cNvPr>
          <p:cNvSpPr txBox="1">
            <a:spLocks/>
          </p:cNvSpPr>
          <p:nvPr/>
        </p:nvSpPr>
        <p:spPr>
          <a:xfrm>
            <a:off x="1210257" y="727215"/>
            <a:ext cx="11283612" cy="4879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 Company Overview and Competitive Advantage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265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2A1911AD-2CD7-404F-AE60-C9BCD691BFB7}"/>
              </a:ext>
            </a:extLst>
          </p:cNvPr>
          <p:cNvSpPr>
            <a:spLocks noGrp="1"/>
          </p:cNvSpPr>
          <p:nvPr>
            <p:ph idx="1"/>
          </p:nvPr>
        </p:nvSpPr>
        <p:spPr>
          <a:xfrm>
            <a:off x="1218998" y="1248648"/>
            <a:ext cx="8915400" cy="3777622"/>
          </a:xfrm>
        </p:spPr>
        <p:txBody>
          <a:bodyPr/>
          <a:lstStyle/>
          <a:p>
            <a:r>
              <a:rPr lang="en-US" b="1" dirty="0">
                <a:latin typeface="Times New Roman" panose="02020603050405020304" pitchFamily="18" charset="0"/>
                <a:cs typeface="Times New Roman" panose="02020603050405020304" pitchFamily="18" charset="0"/>
              </a:rPr>
              <a:t>Vietnam – Company</a:t>
            </a:r>
            <a:r>
              <a:rPr lang="vi-VN" b="1" dirty="0">
                <a:latin typeface="Times New Roman" panose="02020603050405020304" pitchFamily="18" charset="0"/>
                <a:cs typeface="Times New Roman" panose="02020603050405020304" pitchFamily="18" charset="0"/>
              </a:rPr>
              <a:t> Head</a:t>
            </a:r>
            <a:r>
              <a:rPr lang="en-US" b="1" dirty="0">
                <a:latin typeface="Times New Roman" panose="02020603050405020304" pitchFamily="18" charset="0"/>
                <a:cs typeface="Times New Roman" panose="02020603050405020304" pitchFamily="18" charset="0"/>
              </a:rPr>
              <a:t> Office in Ho Chi Minh City</a:t>
            </a:r>
          </a:p>
        </p:txBody>
      </p:sp>
      <p:sp>
        <p:nvSpPr>
          <p:cNvPr id="19" name="Title 1">
            <a:extLst>
              <a:ext uri="{FF2B5EF4-FFF2-40B4-BE49-F238E27FC236}">
                <a16:creationId xmlns:a16="http://schemas.microsoft.com/office/drawing/2014/main" id="{5468887F-26B4-4F7C-B9A1-680BD4E0F51C}"/>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20" name="그림 33" descr="텍스트, 폰트, 그래픽, 로고이(가) 표시된 사진&#10;&#10;자동 생성된 설명">
            <a:extLst>
              <a:ext uri="{FF2B5EF4-FFF2-40B4-BE49-F238E27FC236}">
                <a16:creationId xmlns:a16="http://schemas.microsoft.com/office/drawing/2014/main" id="{6C7DA5F0-F3D5-4DCF-BD68-E75F6A1B414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pic>
        <p:nvPicPr>
          <p:cNvPr id="21" name="Picture 20">
            <a:extLst>
              <a:ext uri="{FF2B5EF4-FFF2-40B4-BE49-F238E27FC236}">
                <a16:creationId xmlns:a16="http://schemas.microsoft.com/office/drawing/2014/main" id="{B2906FF7-D890-4E88-BF31-A867CBD59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112" y="4381114"/>
            <a:ext cx="3032536" cy="2274402"/>
          </a:xfrm>
          <a:prstGeom prst="rect">
            <a:avLst/>
          </a:prstGeom>
        </p:spPr>
      </p:pic>
      <p:pic>
        <p:nvPicPr>
          <p:cNvPr id="22" name="Picture 21">
            <a:extLst>
              <a:ext uri="{FF2B5EF4-FFF2-40B4-BE49-F238E27FC236}">
                <a16:creationId xmlns:a16="http://schemas.microsoft.com/office/drawing/2014/main" id="{5C0B3FD1-DE3E-4CB2-B305-9F7D6B52A175}"/>
              </a:ext>
            </a:extLst>
          </p:cNvPr>
          <p:cNvPicPr>
            <a:picLocks noChangeAspect="1"/>
          </p:cNvPicPr>
          <p:nvPr/>
        </p:nvPicPr>
        <p:blipFill>
          <a:blip r:embed="rId5"/>
          <a:stretch>
            <a:fillRect/>
          </a:stretch>
        </p:blipFill>
        <p:spPr>
          <a:xfrm>
            <a:off x="815173" y="1713080"/>
            <a:ext cx="3285392" cy="2464044"/>
          </a:xfrm>
          <a:prstGeom prst="rect">
            <a:avLst/>
          </a:prstGeom>
        </p:spPr>
      </p:pic>
      <p:pic>
        <p:nvPicPr>
          <p:cNvPr id="23" name="Picture 22">
            <a:extLst>
              <a:ext uri="{FF2B5EF4-FFF2-40B4-BE49-F238E27FC236}">
                <a16:creationId xmlns:a16="http://schemas.microsoft.com/office/drawing/2014/main" id="{E25242BA-6D70-4E55-828E-4E3191A386DB}"/>
              </a:ext>
            </a:extLst>
          </p:cNvPr>
          <p:cNvPicPr>
            <a:picLocks noChangeAspect="1"/>
          </p:cNvPicPr>
          <p:nvPr/>
        </p:nvPicPr>
        <p:blipFill>
          <a:blip r:embed="rId6"/>
          <a:stretch>
            <a:fillRect/>
          </a:stretch>
        </p:blipFill>
        <p:spPr>
          <a:xfrm>
            <a:off x="4308362" y="1726500"/>
            <a:ext cx="3244296" cy="2464044"/>
          </a:xfrm>
          <a:prstGeom prst="rect">
            <a:avLst/>
          </a:prstGeom>
        </p:spPr>
      </p:pic>
      <p:pic>
        <p:nvPicPr>
          <p:cNvPr id="24" name="Picture 23">
            <a:extLst>
              <a:ext uri="{FF2B5EF4-FFF2-40B4-BE49-F238E27FC236}">
                <a16:creationId xmlns:a16="http://schemas.microsoft.com/office/drawing/2014/main" id="{415371CB-2601-445A-BC51-FB642C47BC3B}"/>
              </a:ext>
            </a:extLst>
          </p:cNvPr>
          <p:cNvPicPr>
            <a:picLocks noChangeAspect="1"/>
          </p:cNvPicPr>
          <p:nvPr/>
        </p:nvPicPr>
        <p:blipFill>
          <a:blip r:embed="rId7"/>
          <a:stretch>
            <a:fillRect/>
          </a:stretch>
        </p:blipFill>
        <p:spPr>
          <a:xfrm>
            <a:off x="6384077" y="4381114"/>
            <a:ext cx="3086864" cy="2274402"/>
          </a:xfrm>
          <a:prstGeom prst="rect">
            <a:avLst/>
          </a:prstGeom>
        </p:spPr>
      </p:pic>
      <p:pic>
        <p:nvPicPr>
          <p:cNvPr id="25" name="Picture 24">
            <a:extLst>
              <a:ext uri="{FF2B5EF4-FFF2-40B4-BE49-F238E27FC236}">
                <a16:creationId xmlns:a16="http://schemas.microsoft.com/office/drawing/2014/main" id="{503AFCBC-2D1D-4CF8-A7F3-FE54D7132FA4}"/>
              </a:ext>
            </a:extLst>
          </p:cNvPr>
          <p:cNvPicPr>
            <a:picLocks noChangeAspect="1"/>
          </p:cNvPicPr>
          <p:nvPr/>
        </p:nvPicPr>
        <p:blipFill>
          <a:blip r:embed="rId8"/>
          <a:stretch>
            <a:fillRect/>
          </a:stretch>
        </p:blipFill>
        <p:spPr>
          <a:xfrm>
            <a:off x="7760455" y="1740693"/>
            <a:ext cx="3660817" cy="2436431"/>
          </a:xfrm>
          <a:prstGeom prst="rect">
            <a:avLst/>
          </a:prstGeom>
        </p:spPr>
      </p:pic>
      <p:sp>
        <p:nvSpPr>
          <p:cNvPr id="2" name="Title 1">
            <a:extLst>
              <a:ext uri="{FF2B5EF4-FFF2-40B4-BE49-F238E27FC236}">
                <a16:creationId xmlns:a16="http://schemas.microsoft.com/office/drawing/2014/main" id="{0650433A-EAC1-CDB0-7B3B-C2971C710127}"/>
              </a:ext>
            </a:extLst>
          </p:cNvPr>
          <p:cNvSpPr txBox="1">
            <a:spLocks/>
          </p:cNvSpPr>
          <p:nvPr/>
        </p:nvSpPr>
        <p:spPr>
          <a:xfrm>
            <a:off x="1210256" y="727215"/>
            <a:ext cx="10981743" cy="4879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 Company Overview and Competitive Advantage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54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BF010AC-1D7E-43A5-88DF-D176AB86FB4F}"/>
              </a:ext>
            </a:extLst>
          </p:cNvPr>
          <p:cNvSpPr>
            <a:spLocks noGrp="1"/>
          </p:cNvSpPr>
          <p:nvPr>
            <p:ph idx="1"/>
          </p:nvPr>
        </p:nvSpPr>
        <p:spPr>
          <a:xfrm>
            <a:off x="1004594" y="1342190"/>
            <a:ext cx="10590776" cy="5395553"/>
          </a:xfrm>
        </p:spPr>
        <p:txBody>
          <a:bodyPr>
            <a:normAutofit/>
          </a:bodyPr>
          <a:lstStyle/>
          <a:p>
            <a:pPr lvl="1">
              <a:buFont typeface="Wingdings" panose="05000000000000000000" pitchFamily="2" charset="2"/>
              <a:buChar char="ü"/>
            </a:pPr>
            <a:r>
              <a:rPr kumimoji="1" lang="vi-VN" altLang="ko-KR" sz="1400" b="1" dirty="0">
                <a:solidFill>
                  <a:srgbClr val="00B050"/>
                </a:solidFill>
                <a:latin typeface="Times New Roman" panose="02020603050405020304" pitchFamily="18" charset="0"/>
                <a:cs typeface="Times New Roman" panose="02020603050405020304" pitchFamily="18" charset="0"/>
              </a:rPr>
              <a:t>VIKO BIO FUEL</a:t>
            </a:r>
            <a:r>
              <a:rPr kumimoji="1" lang="en-US" altLang="ko-KR" sz="1400" b="1" dirty="0">
                <a:solidFill>
                  <a:srgbClr val="00B050"/>
                </a:solidFill>
                <a:latin typeface="Times New Roman" panose="02020603050405020304" pitchFamily="18" charset="0"/>
                <a:cs typeface="Times New Roman" panose="02020603050405020304" pitchFamily="18" charset="0"/>
              </a:rPr>
              <a:t> </a:t>
            </a:r>
            <a:r>
              <a:rPr kumimoji="1" lang="en-US" altLang="ko-KR" sz="1400" dirty="0">
                <a:solidFill>
                  <a:schemeClr val="tx1"/>
                </a:solidFill>
                <a:latin typeface="Times New Roman" panose="02020603050405020304" pitchFamily="18" charset="0"/>
                <a:cs typeface="Times New Roman" panose="02020603050405020304" pitchFamily="18" charset="0"/>
              </a:rPr>
              <a:t>is a</a:t>
            </a:r>
            <a:r>
              <a:rPr kumimoji="1" lang="vi-VN" altLang="ko-KR" sz="1400" dirty="0">
                <a:solidFill>
                  <a:schemeClr val="tx1"/>
                </a:solidFill>
                <a:latin typeface="Times New Roman" panose="02020603050405020304" pitchFamily="18" charset="0"/>
                <a:cs typeface="Times New Roman" panose="02020603050405020304" pitchFamily="18" charset="0"/>
              </a:rPr>
              <a:t> </a:t>
            </a:r>
            <a:r>
              <a:rPr kumimoji="1" lang="en-US" altLang="ko-KR" sz="1400" dirty="0">
                <a:solidFill>
                  <a:schemeClr val="tx1"/>
                </a:solidFill>
                <a:latin typeface="Times New Roman" panose="02020603050405020304" pitchFamily="18" charset="0"/>
                <a:cs typeface="Times New Roman" panose="02020603050405020304" pitchFamily="18" charset="0"/>
              </a:rPr>
              <a:t>100% Korean-owned company.</a:t>
            </a:r>
            <a:r>
              <a:rPr kumimoji="1" lang="en-US" altLang="ko-KR" sz="1400" b="1" dirty="0">
                <a:solidFill>
                  <a:srgbClr val="00B050"/>
                </a:solidFill>
                <a:latin typeface="Times New Roman" panose="02020603050405020304" pitchFamily="18" charset="0"/>
                <a:cs typeface="Times New Roman" panose="02020603050405020304" pitchFamily="18" charset="0"/>
              </a:rPr>
              <a:t> </a:t>
            </a:r>
          </a:p>
          <a:p>
            <a:pPr lvl="1">
              <a:buFont typeface="Wingdings" panose="05000000000000000000" pitchFamily="2" charset="2"/>
              <a:buChar char="ü"/>
            </a:pPr>
            <a:r>
              <a:rPr kumimoji="1" lang="vi-VN" altLang="ko-KR" sz="1400" b="1" dirty="0">
                <a:solidFill>
                  <a:srgbClr val="00B050"/>
                </a:solidFill>
                <a:latin typeface="Times New Roman" panose="02020603050405020304" pitchFamily="18" charset="0"/>
                <a:cs typeface="Times New Roman" panose="02020603050405020304" pitchFamily="18" charset="0"/>
              </a:rPr>
              <a:t>VIKO BIO FUEL</a:t>
            </a:r>
            <a:r>
              <a:rPr kumimoji="1" lang="en-US" altLang="ko-KR" sz="1400" b="1" dirty="0">
                <a:solidFill>
                  <a:srgbClr val="00B050"/>
                </a:solidFill>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is striving for eco-friendly green growth by contributing to reducing social costs and the</a:t>
            </a:r>
            <a:r>
              <a:rPr kumimoji="1" lang="ko-KR" altLang="en-US"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national</a:t>
            </a:r>
            <a:r>
              <a:rPr kumimoji="1" lang="ko-KR" altLang="en-US"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environment.</a:t>
            </a:r>
            <a:r>
              <a:rPr kumimoji="1" lang="ko-KR" altLang="en-US"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To this end, it is playing a leading role in converting food waste, waste cooking oil, biofuels, and waste rehabilitation oil into eco-friendly</a:t>
            </a:r>
            <a:r>
              <a:rPr kumimoji="1" lang="ko-KR" altLang="en-US" sz="1400" dirty="0">
                <a:latin typeface="Times New Roman" panose="02020603050405020304" pitchFamily="18" charset="0"/>
                <a:cs typeface="Times New Roman" panose="02020603050405020304" pitchFamily="18" charset="0"/>
              </a:rPr>
              <a:t> </a:t>
            </a:r>
            <a:r>
              <a:rPr kumimoji="1" lang="en-US" altLang="ko-KR" sz="1400" b="1" dirty="0">
                <a:solidFill>
                  <a:srgbClr val="00B050"/>
                </a:solidFill>
                <a:latin typeface="Times New Roman" panose="02020603050405020304" pitchFamily="18" charset="0"/>
                <a:cs typeface="Times New Roman" panose="02020603050405020304" pitchFamily="18" charset="0"/>
              </a:rPr>
              <a:t>BIO</a:t>
            </a:r>
            <a:r>
              <a:rPr kumimoji="1" lang="vi-VN" altLang="ko-KR" sz="1400" b="1" dirty="0">
                <a:solidFill>
                  <a:srgbClr val="00B050"/>
                </a:solidFill>
                <a:latin typeface="Times New Roman" panose="02020603050405020304" pitchFamily="18" charset="0"/>
                <a:cs typeface="Times New Roman" panose="02020603050405020304" pitchFamily="18" charset="0"/>
              </a:rPr>
              <a:t> FUEL</a:t>
            </a:r>
            <a:r>
              <a:rPr kumimoji="1" lang="vi-VN" altLang="ko-KR"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energy.</a:t>
            </a:r>
            <a:endParaRPr kumimoji="1" lang="vi-VN" altLang="ko-KR" sz="14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ü"/>
            </a:pPr>
            <a:r>
              <a:rPr kumimoji="1" lang="vi-VN" altLang="ko-KR" sz="1400" dirty="0">
                <a:latin typeface="Times New Roman" panose="02020603050405020304" pitchFamily="18" charset="0"/>
                <a:cs typeface="Times New Roman" panose="02020603050405020304" pitchFamily="18" charset="0"/>
              </a:rPr>
              <a:t>F</a:t>
            </a:r>
            <a:r>
              <a:rPr kumimoji="1" lang="en-US" altLang="ko-KR" sz="1400" dirty="0" err="1">
                <a:latin typeface="Times New Roman" panose="02020603050405020304" pitchFamily="18" charset="0"/>
                <a:cs typeface="Times New Roman" panose="02020603050405020304" pitchFamily="18" charset="0"/>
              </a:rPr>
              <a:t>actory</a:t>
            </a:r>
            <a:r>
              <a:rPr kumimoji="1" lang="en-US" altLang="ko-KR" sz="1400" dirty="0">
                <a:latin typeface="Times New Roman" panose="02020603050405020304" pitchFamily="18" charset="0"/>
                <a:cs typeface="Times New Roman" panose="02020603050405020304" pitchFamily="18" charset="0"/>
              </a:rPr>
              <a:t> operated by </a:t>
            </a:r>
            <a:r>
              <a:rPr kumimoji="1" lang="vi-VN" altLang="ko-KR" sz="1400" dirty="0">
                <a:latin typeface="Times New Roman" panose="02020603050405020304" pitchFamily="18" charset="0"/>
                <a:cs typeface="Times New Roman" panose="02020603050405020304" pitchFamily="18" charset="0"/>
              </a:rPr>
              <a:t>K</a:t>
            </a:r>
            <a:r>
              <a:rPr kumimoji="1" lang="en-US" altLang="ko-KR" sz="1400" dirty="0" err="1">
                <a:latin typeface="Times New Roman" panose="02020603050405020304" pitchFamily="18" charset="0"/>
                <a:cs typeface="Times New Roman" panose="02020603050405020304" pitchFamily="18" charset="0"/>
              </a:rPr>
              <a:t>orean</a:t>
            </a:r>
            <a:r>
              <a:rPr kumimoji="1" lang="en-US" altLang="ko-KR" sz="1400" dirty="0">
                <a:latin typeface="Times New Roman" panose="02020603050405020304" pitchFamily="18" charset="0"/>
                <a:cs typeface="Times New Roman" panose="02020603050405020304" pitchFamily="18" charset="0"/>
              </a:rPr>
              <a:t> engineers</a:t>
            </a:r>
            <a:r>
              <a:rPr kumimoji="1" lang="vi-VN" altLang="ko-KR" sz="1400" dirty="0">
                <a:latin typeface="Times New Roman" panose="02020603050405020304" pitchFamily="18" charset="0"/>
                <a:cs typeface="Times New Roman" panose="02020603050405020304" pitchFamily="18" charset="0"/>
              </a:rPr>
              <a:t> - </a:t>
            </a:r>
            <a:r>
              <a:rPr kumimoji="1" lang="en-US" altLang="ko-KR" sz="1400" dirty="0">
                <a:latin typeface="Times New Roman" panose="02020603050405020304" pitchFamily="18" charset="0"/>
                <a:cs typeface="Times New Roman" panose="02020603050405020304" pitchFamily="18" charset="0"/>
              </a:rPr>
              <a:t>Ensuring stable quality through process design based on Korean technology</a:t>
            </a:r>
            <a:r>
              <a:rPr kumimoji="1" lang="vi-VN" altLang="ko-KR" sz="1400" dirty="0">
                <a:latin typeface="Times New Roman" panose="02020603050405020304" pitchFamily="18" charset="0"/>
                <a:cs typeface="Times New Roman" panose="02020603050405020304" pitchFamily="18" charset="0"/>
              </a:rPr>
              <a:t> – </a:t>
            </a:r>
            <a:r>
              <a:rPr kumimoji="1" lang="en-US" altLang="ko-KR" sz="1400" dirty="0">
                <a:latin typeface="Times New Roman" panose="02020603050405020304" pitchFamily="18" charset="0"/>
                <a:cs typeface="Times New Roman" panose="02020603050405020304" pitchFamily="18" charset="0"/>
              </a:rPr>
              <a:t>Industry</a:t>
            </a:r>
            <a:r>
              <a:rPr kumimoji="1" lang="vi-VN" altLang="ko-KR"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leading production efficiency to reduce costs and maximize </a:t>
            </a:r>
            <a:r>
              <a:rPr kumimoji="1" lang="en-US" altLang="ko-KR" sz="1400" dirty="0" err="1">
                <a:latin typeface="Times New Roman" panose="02020603050405020304" pitchFamily="18" charset="0"/>
                <a:cs typeface="Times New Roman" panose="02020603050405020304" pitchFamily="18" charset="0"/>
              </a:rPr>
              <a:t>pr</a:t>
            </a:r>
            <a:r>
              <a:rPr kumimoji="1" lang="vi-VN" altLang="ko-KR" sz="1400" dirty="0">
                <a:latin typeface="Times New Roman" panose="02020603050405020304" pitchFamily="18" charset="0"/>
                <a:cs typeface="Times New Roman" panose="02020603050405020304" pitchFamily="18" charset="0"/>
              </a:rPr>
              <a:t>oductivity.</a:t>
            </a:r>
          </a:p>
          <a:p>
            <a:pPr lvl="1">
              <a:buFont typeface="Wingdings" panose="05000000000000000000" pitchFamily="2" charset="2"/>
              <a:buChar char="ü"/>
            </a:pPr>
            <a:r>
              <a:rPr kumimoji="1" lang="en-US" altLang="ko-KR" sz="1400" dirty="0">
                <a:latin typeface="Times New Roman" panose="02020603050405020304" pitchFamily="18" charset="0"/>
                <a:cs typeface="Times New Roman" panose="02020603050405020304" pitchFamily="18" charset="0"/>
              </a:rPr>
              <a:t>Large</a:t>
            </a:r>
            <a:r>
              <a:rPr kumimoji="1" lang="vi-VN" altLang="ko-KR"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scale production</a:t>
            </a:r>
            <a:r>
              <a:rPr kumimoji="1" lang="vi-VN" altLang="ko-KR" sz="1400" dirty="0">
                <a:latin typeface="Times New Roman" panose="02020603050405020304" pitchFamily="18" charset="0"/>
                <a:cs typeface="Times New Roman" panose="02020603050405020304" pitchFamily="18" charset="0"/>
              </a:rPr>
              <a:t> </a:t>
            </a:r>
            <a:r>
              <a:rPr kumimoji="1" lang="en-US" altLang="ko-KR" sz="1400" dirty="0">
                <a:latin typeface="Times New Roman" panose="02020603050405020304" pitchFamily="18" charset="0"/>
                <a:cs typeface="Times New Roman" panose="02020603050405020304" pitchFamily="18" charset="0"/>
              </a:rPr>
              <a:t>capacity</a:t>
            </a:r>
            <a:r>
              <a:rPr kumimoji="1" lang="vi-VN" altLang="ko-KR" sz="1400" dirty="0">
                <a:latin typeface="Times New Roman" panose="02020603050405020304" pitchFamily="18" charset="0"/>
                <a:cs typeface="Times New Roman" panose="02020603050405020304" pitchFamily="18" charset="0"/>
              </a:rPr>
              <a:t> - </a:t>
            </a:r>
            <a:r>
              <a:rPr kumimoji="1" lang="en-US" altLang="ko-KR" sz="1400" dirty="0">
                <a:latin typeface="Times New Roman" panose="02020603050405020304" pitchFamily="18" charset="0"/>
                <a:cs typeface="Times New Roman" panose="02020603050405020304" pitchFamily="18" charset="0"/>
              </a:rPr>
              <a:t>Capable of producing over 5,000 tons per month, ensuring stable supply even for large orders</a:t>
            </a:r>
            <a:r>
              <a:rPr kumimoji="1" lang="vi-VN" altLang="ko-KR" sz="1400" dirty="0">
                <a:latin typeface="Times New Roman" panose="02020603050405020304" pitchFamily="18" charset="0"/>
                <a:cs typeface="Times New Roman" panose="02020603050405020304" pitchFamily="18" charset="0"/>
              </a:rPr>
              <a:t> - </a:t>
            </a:r>
            <a:r>
              <a:rPr kumimoji="1" lang="en-US" altLang="ko-KR" sz="1400" dirty="0">
                <a:latin typeface="Times New Roman" panose="02020603050405020304" pitchFamily="18" charset="0"/>
                <a:cs typeface="Times New Roman" panose="02020603050405020304" pitchFamily="18" charset="0"/>
              </a:rPr>
              <a:t>Fast production and on-time delivery to secure importer </a:t>
            </a:r>
            <a:r>
              <a:rPr kumimoji="1" lang="vi-VN" altLang="ko-KR" sz="1400" dirty="0">
                <a:latin typeface="Times New Roman" panose="02020603050405020304" pitchFamily="18" charset="0"/>
                <a:cs typeface="Times New Roman" panose="02020603050405020304" pitchFamily="18" charset="0"/>
              </a:rPr>
              <a:t>trust.</a:t>
            </a:r>
          </a:p>
          <a:p>
            <a:pPr lvl="1">
              <a:buFont typeface="Wingdings" panose="05000000000000000000" pitchFamily="2" charset="2"/>
              <a:buChar char="ü"/>
            </a:pPr>
            <a:r>
              <a:rPr lang="en-US" altLang="ko-KR" sz="1400" dirty="0">
                <a:latin typeface="Times New Roman" panose="02020603050405020304" pitchFamily="18" charset="0"/>
                <a:cs typeface="Times New Roman" panose="02020603050405020304" pitchFamily="18" charset="0"/>
              </a:rPr>
              <a:t>Superior quality control and supply capability</a:t>
            </a:r>
            <a:r>
              <a:rPr lang="vi-VN" altLang="ko-KR" sz="1400" dirty="0">
                <a:latin typeface="Times New Roman" panose="02020603050405020304" pitchFamily="18" charset="0"/>
                <a:cs typeface="Times New Roman" panose="02020603050405020304" pitchFamily="18" charset="0"/>
              </a:rPr>
              <a:t> - </a:t>
            </a:r>
            <a:r>
              <a:rPr lang="en-US" altLang="ko-KR" sz="1400" dirty="0">
                <a:latin typeface="Times New Roman" panose="02020603050405020304" pitchFamily="18" charset="0"/>
                <a:cs typeface="Times New Roman" panose="02020603050405020304" pitchFamily="18" charset="0"/>
              </a:rPr>
              <a:t>Operating a stricter quality control system compared to competitors</a:t>
            </a:r>
            <a:r>
              <a:rPr lang="vi-VN" altLang="ko-KR" sz="1400" dirty="0">
                <a:latin typeface="Times New Roman" panose="02020603050405020304" pitchFamily="18" charset="0"/>
                <a:cs typeface="Times New Roman" panose="02020603050405020304" pitchFamily="18" charset="0"/>
              </a:rPr>
              <a:t> - </a:t>
            </a:r>
            <a:r>
              <a:rPr lang="en-US" altLang="ko-KR" sz="1400" dirty="0">
                <a:latin typeface="Times New Roman" panose="02020603050405020304" pitchFamily="18" charset="0"/>
                <a:cs typeface="Times New Roman" panose="02020603050405020304" pitchFamily="18" charset="0"/>
              </a:rPr>
              <a:t>Maintaining consistent quality even in mass production, maximizing customer </a:t>
            </a:r>
            <a:r>
              <a:rPr lang="en-US" altLang="ko-KR" sz="1400" dirty="0" err="1">
                <a:latin typeface="Times New Roman" panose="02020603050405020304" pitchFamily="18" charset="0"/>
                <a:cs typeface="Times New Roman" panose="02020603050405020304" pitchFamily="18" charset="0"/>
              </a:rPr>
              <a:t>sa</a:t>
            </a:r>
            <a:r>
              <a:rPr lang="vi-VN" altLang="ko-KR" sz="1400" dirty="0">
                <a:latin typeface="Times New Roman" panose="02020603050405020304" pitchFamily="18" charset="0"/>
                <a:cs typeface="Times New Roman" panose="02020603050405020304" pitchFamily="18" charset="0"/>
              </a:rPr>
              <a:t>tisfaction.</a:t>
            </a:r>
          </a:p>
          <a:p>
            <a:pPr lvl="8">
              <a:buFont typeface="Wingdings" panose="05000000000000000000" pitchFamily="2" charset="2"/>
              <a:buChar char="§"/>
            </a:pPr>
            <a:r>
              <a:rPr lang="en-US" altLang="ko-KR" sz="1400" dirty="0">
                <a:latin typeface="Times New Roman" panose="02020603050405020304" pitchFamily="18" charset="0"/>
                <a:cs typeface="Times New Roman" panose="02020603050405020304" pitchFamily="18" charset="0"/>
              </a:rPr>
              <a:t>Stable Raw Material Supply – there are many cashew nut oil processors in </a:t>
            </a:r>
            <a:r>
              <a:rPr lang="en-US" altLang="ko-KR" sz="1400" dirty="0" err="1">
                <a:latin typeface="Times New Roman" panose="02020603050405020304" pitchFamily="18" charset="0"/>
                <a:cs typeface="Times New Roman" panose="02020603050405020304" pitchFamily="18" charset="0"/>
              </a:rPr>
              <a:t>Dongnai</a:t>
            </a:r>
            <a:r>
              <a:rPr lang="en-US" altLang="ko-KR" sz="1400" dirty="0">
                <a:latin typeface="Times New Roman" panose="02020603050405020304" pitchFamily="18" charset="0"/>
                <a:cs typeface="Times New Roman" panose="02020603050405020304" pitchFamily="18" charset="0"/>
              </a:rPr>
              <a:t> and nearby areas.</a:t>
            </a:r>
          </a:p>
          <a:p>
            <a:pPr lvl="8">
              <a:buFont typeface="Wingdings" panose="05000000000000000000" pitchFamily="2" charset="2"/>
              <a:buChar char="§"/>
            </a:pPr>
            <a:r>
              <a:rPr lang="en-US" sz="1400" b="0" i="0" dirty="0">
                <a:solidFill>
                  <a:srgbClr val="1F1F1F"/>
                </a:solidFill>
                <a:effectLst/>
                <a:latin typeface="Times New Roman" panose="02020603050405020304" pitchFamily="18" charset="0"/>
                <a:cs typeface="Times New Roman" panose="02020603050405020304" pitchFamily="18" charset="0"/>
              </a:rPr>
              <a:t>Rich Human Resources – </a:t>
            </a:r>
            <a:r>
              <a:rPr lang="en-US" sz="1400" b="0" i="0" dirty="0" err="1">
                <a:solidFill>
                  <a:srgbClr val="1F1F1F"/>
                </a:solidFill>
                <a:effectLst/>
                <a:latin typeface="Times New Roman" panose="02020603050405020304" pitchFamily="18" charset="0"/>
                <a:cs typeface="Times New Roman" panose="02020603050405020304" pitchFamily="18" charset="0"/>
              </a:rPr>
              <a:t>Dongnai</a:t>
            </a:r>
            <a:r>
              <a:rPr lang="en-US" sz="1400" b="0" i="0" dirty="0">
                <a:solidFill>
                  <a:srgbClr val="1F1F1F"/>
                </a:solidFill>
                <a:effectLst/>
                <a:latin typeface="Times New Roman" panose="02020603050405020304" pitchFamily="18" charset="0"/>
                <a:cs typeface="Times New Roman" panose="02020603050405020304" pitchFamily="18" charset="0"/>
              </a:rPr>
              <a:t> is the province with the largest number of industrial parks in Vietnam, with 32 currently </a:t>
            </a:r>
            <a:r>
              <a:rPr lang="en-US" sz="1400" dirty="0">
                <a:solidFill>
                  <a:srgbClr val="1F1F1F"/>
                </a:solidFill>
                <a:latin typeface="Times New Roman" panose="02020603050405020304" pitchFamily="18" charset="0"/>
                <a:cs typeface="Times New Roman" panose="02020603050405020304" pitchFamily="18" charset="0"/>
              </a:rPr>
              <a:t>operating industrial parks</a:t>
            </a:r>
            <a:r>
              <a:rPr lang="en-US" sz="1400" b="0" i="0" dirty="0">
                <a:solidFill>
                  <a:srgbClr val="1F1F1F"/>
                </a:solidFill>
                <a:effectLst/>
                <a:latin typeface="Times New Roman" panose="02020603050405020304" pitchFamily="18" charset="0"/>
                <a:cs typeface="Times New Roman" panose="02020603050405020304" pitchFamily="18" charset="0"/>
              </a:rPr>
              <a:t>. </a:t>
            </a:r>
          </a:p>
          <a:p>
            <a:pPr lvl="8">
              <a:buFont typeface="Wingdings" panose="05000000000000000000" pitchFamily="2" charset="2"/>
              <a:buChar char="§"/>
            </a:pPr>
            <a:r>
              <a:rPr lang="en-US" altLang="ko-KR" sz="1400" dirty="0">
                <a:solidFill>
                  <a:srgbClr val="1F1F1F"/>
                </a:solidFill>
                <a:latin typeface="Times New Roman" panose="02020603050405020304" pitchFamily="18" charset="0"/>
                <a:cs typeface="Times New Roman" panose="02020603050405020304" pitchFamily="18" charset="0"/>
              </a:rPr>
              <a:t>Stable Product Demand – The world is increasingly prioritizing the development of sustainable, environmentally friendly raw materials.</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BB92BCB-7A1A-4262-AC26-DDDAC96B3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649" y="4608940"/>
            <a:ext cx="2933461" cy="1816358"/>
          </a:xfrm>
          <a:prstGeom prst="rect">
            <a:avLst/>
          </a:prstGeom>
        </p:spPr>
      </p:pic>
      <p:sp>
        <p:nvSpPr>
          <p:cNvPr id="10" name="Title 1">
            <a:extLst>
              <a:ext uri="{FF2B5EF4-FFF2-40B4-BE49-F238E27FC236}">
                <a16:creationId xmlns:a16="http://schemas.microsoft.com/office/drawing/2014/main" id="{67B54D3A-C92C-4032-AE4B-4215B777ADAA}"/>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11" name="그림 33" descr="텍스트, 폰트, 그래픽, 로고이(가) 표시된 사진&#10;&#10;자동 생성된 설명">
            <a:extLst>
              <a:ext uri="{FF2B5EF4-FFF2-40B4-BE49-F238E27FC236}">
                <a16:creationId xmlns:a16="http://schemas.microsoft.com/office/drawing/2014/main" id="{E8329498-7720-4DDF-B21D-395CAEE1D1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2" name="Title 1">
            <a:extLst>
              <a:ext uri="{FF2B5EF4-FFF2-40B4-BE49-F238E27FC236}">
                <a16:creationId xmlns:a16="http://schemas.microsoft.com/office/drawing/2014/main" id="{17C11D62-E1E8-949C-3262-D94E7F154450}"/>
              </a:ext>
            </a:extLst>
          </p:cNvPr>
          <p:cNvSpPr txBox="1">
            <a:spLocks/>
          </p:cNvSpPr>
          <p:nvPr/>
        </p:nvSpPr>
        <p:spPr>
          <a:xfrm>
            <a:off x="1210256" y="727215"/>
            <a:ext cx="9771335" cy="4879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 Company Overview and Competitive Advantage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089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직사각형 3">
            <a:extLst>
              <a:ext uri="{FF2B5EF4-FFF2-40B4-BE49-F238E27FC236}">
                <a16:creationId xmlns:a16="http://schemas.microsoft.com/office/drawing/2014/main" id="{69CBFD34-70B4-4DC4-9382-78239031FECA}"/>
              </a:ext>
            </a:extLst>
          </p:cNvPr>
          <p:cNvSpPr/>
          <p:nvPr/>
        </p:nvSpPr>
        <p:spPr>
          <a:xfrm>
            <a:off x="1218998" y="1422904"/>
            <a:ext cx="9653373" cy="537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5" descr="그림1">
            <a:extLst>
              <a:ext uri="{FF2B5EF4-FFF2-40B4-BE49-F238E27FC236}">
                <a16:creationId xmlns:a16="http://schemas.microsoft.com/office/drawing/2014/main" id="{E012BD70-A52D-475B-93F4-735B074781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5763" y="1794085"/>
            <a:ext cx="4283238" cy="317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D0A6E624-B1EF-4CB2-A339-C9AA0F3738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32" b="44616"/>
          <a:stretch/>
        </p:blipFill>
        <p:spPr bwMode="auto">
          <a:xfrm>
            <a:off x="1228329" y="1836278"/>
            <a:ext cx="4656174" cy="135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4150F5A8-A982-49C6-B904-64B40FEAE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54" t="56189" r="54088"/>
          <a:stretch/>
        </p:blipFill>
        <p:spPr bwMode="auto">
          <a:xfrm>
            <a:off x="4278619" y="3233646"/>
            <a:ext cx="1538341" cy="183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FDA77C84-D6B5-426F-A9AB-413C5BB56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70" t="55847"/>
          <a:stretch/>
        </p:blipFill>
        <p:spPr bwMode="auto">
          <a:xfrm>
            <a:off x="1324077" y="3219988"/>
            <a:ext cx="3025708" cy="183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D65F4C9-CB36-4FAB-AB7F-DDB5F4FAC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23" b="69995"/>
          <a:stretch/>
        </p:blipFill>
        <p:spPr bwMode="auto">
          <a:xfrm>
            <a:off x="1228329" y="5010560"/>
            <a:ext cx="9492057" cy="154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2">
            <a:extLst>
              <a:ext uri="{FF2B5EF4-FFF2-40B4-BE49-F238E27FC236}">
                <a16:creationId xmlns:a16="http://schemas.microsoft.com/office/drawing/2014/main" id="{2A1911AD-2CD7-404F-AE60-C9BCD691BFB7}"/>
              </a:ext>
            </a:extLst>
          </p:cNvPr>
          <p:cNvSpPr>
            <a:spLocks noGrp="1"/>
          </p:cNvSpPr>
          <p:nvPr>
            <p:ph idx="1"/>
          </p:nvPr>
        </p:nvSpPr>
        <p:spPr>
          <a:xfrm>
            <a:off x="1218998" y="1248648"/>
            <a:ext cx="8915400" cy="3777622"/>
          </a:xfrm>
        </p:spPr>
        <p:txBody>
          <a:bodyPr/>
          <a:lstStyle/>
          <a:p>
            <a:r>
              <a:rPr lang="en-US" b="1" dirty="0">
                <a:latin typeface="Times New Roman" panose="02020603050405020304" pitchFamily="18" charset="0"/>
                <a:cs typeface="Times New Roman" panose="02020603050405020304" pitchFamily="18" charset="0"/>
              </a:rPr>
              <a:t>Vietnam – Factory Exhibition at </a:t>
            </a:r>
            <a:r>
              <a:rPr lang="en-US" b="1" dirty="0" err="1">
                <a:latin typeface="Times New Roman" panose="02020603050405020304" pitchFamily="18" charset="0"/>
                <a:cs typeface="Times New Roman" panose="02020603050405020304" pitchFamily="18" charset="0"/>
              </a:rPr>
              <a:t>Dongnai</a:t>
            </a:r>
            <a:r>
              <a:rPr lang="en-US" b="1" dirty="0">
                <a:latin typeface="Times New Roman" panose="02020603050405020304" pitchFamily="18" charset="0"/>
                <a:cs typeface="Times New Roman" panose="02020603050405020304" pitchFamily="18" charset="0"/>
              </a:rPr>
              <a:t> Branch</a:t>
            </a:r>
          </a:p>
        </p:txBody>
      </p:sp>
      <p:sp>
        <p:nvSpPr>
          <p:cNvPr id="19" name="Title 1">
            <a:extLst>
              <a:ext uri="{FF2B5EF4-FFF2-40B4-BE49-F238E27FC236}">
                <a16:creationId xmlns:a16="http://schemas.microsoft.com/office/drawing/2014/main" id="{5468887F-26B4-4F7C-B9A1-680BD4E0F51C}"/>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20" name="그림 33" descr="텍스트, 폰트, 그래픽, 로고이(가) 표시된 사진&#10;&#10;자동 생성된 설명">
            <a:extLst>
              <a:ext uri="{FF2B5EF4-FFF2-40B4-BE49-F238E27FC236}">
                <a16:creationId xmlns:a16="http://schemas.microsoft.com/office/drawing/2014/main" id="{6C7DA5F0-F3D5-4DCF-BD68-E75F6A1B41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3" name="Title 1">
            <a:extLst>
              <a:ext uri="{FF2B5EF4-FFF2-40B4-BE49-F238E27FC236}">
                <a16:creationId xmlns:a16="http://schemas.microsoft.com/office/drawing/2014/main" id="{84111289-3825-962F-5E0E-EB8E986F9EA0}"/>
              </a:ext>
            </a:extLst>
          </p:cNvPr>
          <p:cNvSpPr txBox="1">
            <a:spLocks/>
          </p:cNvSpPr>
          <p:nvPr/>
        </p:nvSpPr>
        <p:spPr>
          <a:xfrm>
            <a:off x="1210257" y="727215"/>
            <a:ext cx="9653372" cy="4879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 Company Overview and Competitive Advantage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540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7388AF-833C-4115-ACF6-8AD2123DB5C5}"/>
              </a:ext>
            </a:extLst>
          </p:cNvPr>
          <p:cNvSpPr txBox="1">
            <a:spLocks/>
          </p:cNvSpPr>
          <p:nvPr/>
        </p:nvSpPr>
        <p:spPr>
          <a:xfrm>
            <a:off x="1210255" y="1218556"/>
            <a:ext cx="5336459" cy="4577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ko-KR" b="1" dirty="0">
                <a:latin typeface="Times New Roman" panose="02020603050405020304" pitchFamily="18" charset="0"/>
                <a:cs typeface="Times New Roman" panose="02020603050405020304" pitchFamily="18" charset="0"/>
              </a:rPr>
              <a:t>CNSL Market Outlook and Industry Trends</a:t>
            </a:r>
          </a:p>
        </p:txBody>
      </p:sp>
      <p:sp>
        <p:nvSpPr>
          <p:cNvPr id="49" name="Title 1">
            <a:extLst>
              <a:ext uri="{FF2B5EF4-FFF2-40B4-BE49-F238E27FC236}">
                <a16:creationId xmlns:a16="http://schemas.microsoft.com/office/drawing/2014/main" id="{0DA21C83-3C81-4154-B34C-E1ECC5AFDB16}"/>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51" name="그림 33" descr="텍스트, 폰트, 그래픽, 로고이(가) 표시된 사진&#10;&#10;자동 생성된 설명">
            <a:extLst>
              <a:ext uri="{FF2B5EF4-FFF2-40B4-BE49-F238E27FC236}">
                <a16:creationId xmlns:a16="http://schemas.microsoft.com/office/drawing/2014/main" id="{4F0D116B-ED72-4179-9972-BA0115838AA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
        <p:nvSpPr>
          <p:cNvPr id="4" name="Title 1">
            <a:extLst>
              <a:ext uri="{FF2B5EF4-FFF2-40B4-BE49-F238E27FC236}">
                <a16:creationId xmlns:a16="http://schemas.microsoft.com/office/drawing/2014/main" id="{EA8094EF-3D39-FCC4-CFEE-1756655A8A3C}"/>
              </a:ext>
            </a:extLst>
          </p:cNvPr>
          <p:cNvSpPr txBox="1">
            <a:spLocks/>
          </p:cNvSpPr>
          <p:nvPr/>
        </p:nvSpPr>
        <p:spPr>
          <a:xfrm>
            <a:off x="1210257" y="727215"/>
            <a:ext cx="9059158" cy="73851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II. Market Opportunities and Growth Prospects</a:t>
            </a:r>
            <a:endParaRPr lang="en-US"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F12A3FC-B481-7634-44FE-541B235868E7}"/>
              </a:ext>
            </a:extLst>
          </p:cNvPr>
          <p:cNvSpPr txBox="1"/>
          <p:nvPr/>
        </p:nvSpPr>
        <p:spPr>
          <a:xfrm>
            <a:off x="1210255" y="1600762"/>
            <a:ext cx="10378006" cy="3416320"/>
          </a:xfrm>
          <a:prstGeom prst="rect">
            <a:avLst/>
          </a:prstGeom>
          <a:noFill/>
        </p:spPr>
        <p:txBody>
          <a:bodyPr wrap="square">
            <a:spAutoFit/>
          </a:bodyPr>
          <a:lstStyle/>
          <a:p>
            <a:pPr algn="just">
              <a:buFont typeface="Arial" panose="020B0604020202020204" pitchFamily="34" charset="0"/>
              <a:buChar char="•"/>
            </a:pPr>
            <a:endParaRPr lang="vi-VN" altLang="ko-KR" sz="1600" dirty="0">
              <a:latin typeface="Times New Roman" panose="02020603050405020304" pitchFamily="18" charset="0"/>
              <a:cs typeface="Times New Roman" panose="02020603050405020304" pitchFamily="18" charset="0"/>
            </a:endParaRPr>
          </a:p>
          <a:p>
            <a:pPr algn="just"/>
            <a:r>
              <a:rPr lang="en-US" sz="1600" b="1" dirty="0">
                <a:latin typeface="Times New Roman" panose="02020603050405020304" pitchFamily="18" charset="0"/>
                <a:cs typeface="Times New Roman" panose="02020603050405020304" pitchFamily="18" charset="0"/>
              </a:rPr>
              <a:t>CNSL Market Size and Growth Outlook</a:t>
            </a:r>
            <a:endParaRPr lang="vi-VN" sz="1600" b="1"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Market Size</a:t>
            </a:r>
            <a:r>
              <a:rPr lang="en-US" sz="1600" dirty="0">
                <a:latin typeface="Times New Roman" panose="02020603050405020304" pitchFamily="18" charset="0"/>
                <a:cs typeface="Times New Roman" panose="02020603050405020304" pitchFamily="18" charset="0"/>
              </a:rPr>
              <a:t>: Expected to grow from $3.2 billion in 2024 to $5.1 billion by 2032.</a:t>
            </a:r>
          </a:p>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Compound Annual Growth Rate (CAGR)</a:t>
            </a:r>
            <a:r>
              <a:rPr lang="en-US" sz="1600" dirty="0">
                <a:latin typeface="Times New Roman" panose="02020603050405020304" pitchFamily="18" charset="0"/>
                <a:cs typeface="Times New Roman" panose="02020603050405020304" pitchFamily="18" charset="0"/>
              </a:rPr>
              <a:t>: Estimated at 6.68% from 2024 to 2032.</a:t>
            </a:r>
            <a:endParaRPr lang="vi-VN" sz="1600"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Trends in the Biofuel Industry</a:t>
            </a:r>
            <a:endParaRPr lang="vi-VN" sz="1600" b="1"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IMO 2020 Regulations</a:t>
            </a:r>
            <a:r>
              <a:rPr lang="en-US" sz="1600" dirty="0">
                <a:latin typeface="Times New Roman" panose="02020603050405020304" pitchFamily="18" charset="0"/>
                <a:cs typeface="Times New Roman" panose="02020603050405020304" pitchFamily="18" charset="0"/>
              </a:rPr>
              <a:t>: The International Maritime Organization's low-sulfur fuel regulations are driving demand for eco-friendly fuels.</a:t>
            </a:r>
          </a:p>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Carbon Neutral Policies</a:t>
            </a:r>
            <a:r>
              <a:rPr lang="en-US" sz="1600" dirty="0">
                <a:latin typeface="Times New Roman" panose="02020603050405020304" pitchFamily="18" charset="0"/>
                <a:cs typeface="Times New Roman" panose="02020603050405020304" pitchFamily="18" charset="0"/>
              </a:rPr>
              <a:t>: Global efforts toward carbon neutrality are increasing interest in sustainable fuels.</a:t>
            </a:r>
          </a:p>
          <a:p>
            <a:pPr marL="171450" indent="-1714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ISCC &amp; CORSIA Certifications</a:t>
            </a:r>
            <a:r>
              <a:rPr lang="en-US" sz="1600" dirty="0">
                <a:latin typeface="Times New Roman" panose="02020603050405020304" pitchFamily="18" charset="0"/>
                <a:cs typeface="Times New Roman" panose="02020603050405020304" pitchFamily="18" charset="0"/>
              </a:rPr>
              <a:t>: International certifications for Sustainable Aviation Fuel (SAF) are expanding the potential applications of CNSL.</a:t>
            </a:r>
          </a:p>
          <a:p>
            <a:endParaRPr lang="ko-KR" altLang="en-US" sz="800" dirty="0"/>
          </a:p>
        </p:txBody>
      </p:sp>
      <p:sp>
        <p:nvSpPr>
          <p:cNvPr id="37" name="TextBox 36">
            <a:extLst>
              <a:ext uri="{FF2B5EF4-FFF2-40B4-BE49-F238E27FC236}">
                <a16:creationId xmlns:a16="http://schemas.microsoft.com/office/drawing/2014/main" id="{22763F7D-F200-4D7B-AE2A-F7C079093927}"/>
              </a:ext>
            </a:extLst>
          </p:cNvPr>
          <p:cNvSpPr txBox="1"/>
          <p:nvPr/>
        </p:nvSpPr>
        <p:spPr>
          <a:xfrm>
            <a:off x="1332085" y="4941523"/>
            <a:ext cx="10020094" cy="507831"/>
          </a:xfrm>
          <a:prstGeom prst="rect">
            <a:avLst/>
          </a:prstGeom>
          <a:noFill/>
        </p:spPr>
        <p:txBody>
          <a:bodyPr wrap="square">
            <a:spAutoFit/>
          </a:bodyPr>
          <a:lstStyle/>
          <a:p>
            <a:pPr marL="171450" indent="-171450">
              <a:buFont typeface="Wingdings" panose="05000000000000000000" pitchFamily="2" charset="2"/>
              <a:buChar char="v"/>
            </a:pPr>
            <a:r>
              <a:rPr lang="vi-VN" sz="900" dirty="0">
                <a:latin typeface="Times New Roman" panose="02020603050405020304" pitchFamily="18" charset="0"/>
                <a:cs typeface="Times New Roman" panose="02020603050405020304" pitchFamily="18" charset="0"/>
              </a:rPr>
              <a:t>Source:</a:t>
            </a:r>
          </a:p>
          <a:p>
            <a:pPr marL="171450" indent="-171450">
              <a:buFont typeface="Arial" panose="020B0604020202020204" pitchFamily="34" charset="0"/>
              <a:buChar char="•"/>
            </a:pPr>
            <a:r>
              <a:rPr lang="vi-VN"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International Sustainability &amp; Carbon Certification (ISCC). (n.d.). ISCC CORSIA Training. Retrieved March 21, 2025, from </a:t>
            </a:r>
            <a:r>
              <a:rPr lang="en-US" sz="9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https://www.iscc-system.org/academy/iscc-trainings/iscc-corsia-training/</a:t>
            </a:r>
            <a:endParaRPr lang="vi-VN" sz="9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Business Research Insights. (n.d.). Nut Shell Liquid (CNSL) Market Report. Retrieved March 21, 2025, from</a:t>
            </a:r>
            <a:r>
              <a:rPr lang="vi-VN" sz="900" dirty="0">
                <a:latin typeface="Times New Roman" panose="02020603050405020304" pitchFamily="18" charset="0"/>
                <a:cs typeface="Times New Roman" panose="02020603050405020304" pitchFamily="18" charset="0"/>
              </a:rPr>
              <a:t> </a:t>
            </a:r>
            <a:r>
              <a:rPr lang="vi-VN" sz="900" u="sng" dirty="0">
                <a:latin typeface="Times New Roman" panose="02020603050405020304" pitchFamily="18" charset="0"/>
                <a:cs typeface="Times New Roman" panose="02020603050405020304" pitchFamily="18" charset="0"/>
              </a:rPr>
              <a:t>https://www.businessresearchinsights.com/ko/market-reports/nut-shell-liquid-cnsl-market-118367</a:t>
            </a:r>
          </a:p>
        </p:txBody>
      </p:sp>
    </p:spTree>
    <p:extLst>
      <p:ext uri="{BB962C8B-B14F-4D97-AF65-F5344CB8AC3E}">
        <p14:creationId xmlns:p14="http://schemas.microsoft.com/office/powerpoint/2010/main" val="204856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B388B01-D7DD-4209-8C3E-864CC5C71090}"/>
              </a:ext>
            </a:extLst>
          </p:cNvPr>
          <p:cNvPicPr>
            <a:picLocks noChangeAspect="1" noChangeArrowheads="1"/>
          </p:cNvPicPr>
          <p:nvPr/>
        </p:nvPicPr>
        <p:blipFill>
          <a:blip r:embed="rId2" cstate="print"/>
          <a:srcRect t="17981"/>
          <a:stretch>
            <a:fillRect/>
          </a:stretch>
        </p:blipFill>
        <p:spPr bwMode="auto">
          <a:xfrm>
            <a:off x="1718657" y="2111635"/>
            <a:ext cx="3433535" cy="1986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a:extLst>
              <a:ext uri="{FF2B5EF4-FFF2-40B4-BE49-F238E27FC236}">
                <a16:creationId xmlns:a16="http://schemas.microsoft.com/office/drawing/2014/main" id="{DDF0D5EB-6D3F-42E1-AC6E-09C3E71B2A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6053"/>
          <a:stretch>
            <a:fillRect/>
          </a:stretch>
        </p:blipFill>
        <p:spPr bwMode="auto">
          <a:xfrm>
            <a:off x="1718656" y="4164353"/>
            <a:ext cx="2403722" cy="1244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FCCB6D2E-579D-4DE9-898D-C1FFE844E2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51" t="3160" b="22637"/>
          <a:stretch>
            <a:fillRect/>
          </a:stretch>
        </p:blipFill>
        <p:spPr bwMode="auto">
          <a:xfrm>
            <a:off x="1718657" y="5532832"/>
            <a:ext cx="2339667" cy="1057461"/>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 name="Picture 2" descr="Cashew Shell Oil">
            <a:extLst>
              <a:ext uri="{FF2B5EF4-FFF2-40B4-BE49-F238E27FC236}">
                <a16:creationId xmlns:a16="http://schemas.microsoft.com/office/drawing/2014/main" id="{D83758DC-078A-4424-B083-0EF1A65AC2B0}"/>
              </a:ext>
            </a:extLst>
          </p:cNvPr>
          <p:cNvPicPr>
            <a:picLocks noChangeAspect="1" noChangeArrowheads="1"/>
          </p:cNvPicPr>
          <p:nvPr/>
        </p:nvPicPr>
        <p:blipFill>
          <a:blip r:embed="rId5" cstate="print"/>
          <a:srcRect l="3240" r="64613"/>
          <a:stretch>
            <a:fillRect/>
          </a:stretch>
        </p:blipFill>
        <p:spPr bwMode="auto">
          <a:xfrm>
            <a:off x="4164945" y="4229172"/>
            <a:ext cx="971755" cy="2399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a:extLst>
              <a:ext uri="{FF2B5EF4-FFF2-40B4-BE49-F238E27FC236}">
                <a16:creationId xmlns:a16="http://schemas.microsoft.com/office/drawing/2014/main" id="{AC2AE429-78C9-4EAC-8B60-958D5B01B0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647" t="3312" r="51982" b="13889"/>
          <a:stretch>
            <a:fillRect/>
          </a:stretch>
        </p:blipFill>
        <p:spPr bwMode="auto">
          <a:xfrm>
            <a:off x="1783439" y="3106894"/>
            <a:ext cx="1088366" cy="933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타원 9">
            <a:extLst>
              <a:ext uri="{FF2B5EF4-FFF2-40B4-BE49-F238E27FC236}">
                <a16:creationId xmlns:a16="http://schemas.microsoft.com/office/drawing/2014/main" id="{20696953-DD60-46B7-982F-A6FFC1DD38B9}"/>
              </a:ext>
            </a:extLst>
          </p:cNvPr>
          <p:cNvSpPr/>
          <p:nvPr/>
        </p:nvSpPr>
        <p:spPr>
          <a:xfrm>
            <a:off x="3867944" y="3344736"/>
            <a:ext cx="259135" cy="2488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13" name="타원 10">
            <a:extLst>
              <a:ext uri="{FF2B5EF4-FFF2-40B4-BE49-F238E27FC236}">
                <a16:creationId xmlns:a16="http://schemas.microsoft.com/office/drawing/2014/main" id="{B13B455A-C02E-4FB7-9B13-781A1B7CAE45}"/>
              </a:ext>
            </a:extLst>
          </p:cNvPr>
          <p:cNvSpPr/>
          <p:nvPr/>
        </p:nvSpPr>
        <p:spPr>
          <a:xfrm>
            <a:off x="4052810" y="3044688"/>
            <a:ext cx="259135" cy="2488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14" name="타원 11">
            <a:extLst>
              <a:ext uri="{FF2B5EF4-FFF2-40B4-BE49-F238E27FC236}">
                <a16:creationId xmlns:a16="http://schemas.microsoft.com/office/drawing/2014/main" id="{3F2DD79D-5B32-49EB-9A52-5470F5393404}"/>
              </a:ext>
            </a:extLst>
          </p:cNvPr>
          <p:cNvSpPr/>
          <p:nvPr/>
        </p:nvSpPr>
        <p:spPr>
          <a:xfrm>
            <a:off x="4452938" y="3042825"/>
            <a:ext cx="259135" cy="2488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15" name="타원 12">
            <a:extLst>
              <a:ext uri="{FF2B5EF4-FFF2-40B4-BE49-F238E27FC236}">
                <a16:creationId xmlns:a16="http://schemas.microsoft.com/office/drawing/2014/main" id="{8D3E630E-E831-41E7-BF74-A432F78864A7}"/>
              </a:ext>
            </a:extLst>
          </p:cNvPr>
          <p:cNvSpPr/>
          <p:nvPr/>
        </p:nvSpPr>
        <p:spPr>
          <a:xfrm>
            <a:off x="4835927" y="3039204"/>
            <a:ext cx="259135" cy="2488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16" name="타원 14">
            <a:extLst>
              <a:ext uri="{FF2B5EF4-FFF2-40B4-BE49-F238E27FC236}">
                <a16:creationId xmlns:a16="http://schemas.microsoft.com/office/drawing/2014/main" id="{F5280A22-1E36-4A85-B4A2-692D6844EAC3}"/>
              </a:ext>
            </a:extLst>
          </p:cNvPr>
          <p:cNvSpPr/>
          <p:nvPr/>
        </p:nvSpPr>
        <p:spPr>
          <a:xfrm>
            <a:off x="4245220" y="3331901"/>
            <a:ext cx="259135" cy="2488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17" name="타원 15">
            <a:extLst>
              <a:ext uri="{FF2B5EF4-FFF2-40B4-BE49-F238E27FC236}">
                <a16:creationId xmlns:a16="http://schemas.microsoft.com/office/drawing/2014/main" id="{B61E8A27-43FD-4F6F-8392-56F42C0EF38F}"/>
              </a:ext>
            </a:extLst>
          </p:cNvPr>
          <p:cNvSpPr/>
          <p:nvPr/>
        </p:nvSpPr>
        <p:spPr>
          <a:xfrm>
            <a:off x="4633922" y="3329715"/>
            <a:ext cx="259135" cy="2488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cxnSp>
        <p:nvCxnSpPr>
          <p:cNvPr id="18" name="직선 화살표 연결선 16">
            <a:extLst>
              <a:ext uri="{FF2B5EF4-FFF2-40B4-BE49-F238E27FC236}">
                <a16:creationId xmlns:a16="http://schemas.microsoft.com/office/drawing/2014/main" id="{C323D529-96B6-4F81-8067-6405B6A3F9DE}"/>
              </a:ext>
            </a:extLst>
          </p:cNvPr>
          <p:cNvCxnSpPr>
            <a:endCxn id="11" idx="3"/>
          </p:cNvCxnSpPr>
          <p:nvPr/>
        </p:nvCxnSpPr>
        <p:spPr>
          <a:xfrm flipH="1">
            <a:off x="2871805" y="3231300"/>
            <a:ext cx="1179063" cy="342119"/>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7">
            <a:extLst>
              <a:ext uri="{FF2B5EF4-FFF2-40B4-BE49-F238E27FC236}">
                <a16:creationId xmlns:a16="http://schemas.microsoft.com/office/drawing/2014/main" id="{4475CFE9-CC04-48F3-8E29-AA629ED74AC6}"/>
              </a:ext>
            </a:extLst>
          </p:cNvPr>
          <p:cNvCxnSpPr>
            <a:stCxn id="11" idx="2"/>
          </p:cNvCxnSpPr>
          <p:nvPr/>
        </p:nvCxnSpPr>
        <p:spPr>
          <a:xfrm flipH="1">
            <a:off x="2236926" y="4039946"/>
            <a:ext cx="90696" cy="248814"/>
          </a:xfrm>
          <a:prstGeom prst="straightConnector1">
            <a:avLst/>
          </a:prstGeom>
          <a:ln w="317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직선 화살표 연결선 18">
            <a:extLst>
              <a:ext uri="{FF2B5EF4-FFF2-40B4-BE49-F238E27FC236}">
                <a16:creationId xmlns:a16="http://schemas.microsoft.com/office/drawing/2014/main" id="{8B629BB5-1816-4ACB-8B0F-8B350C4925A7}"/>
              </a:ext>
            </a:extLst>
          </p:cNvPr>
          <p:cNvCxnSpPr/>
          <p:nvPr/>
        </p:nvCxnSpPr>
        <p:spPr>
          <a:xfrm flipH="1">
            <a:off x="2042574" y="5346220"/>
            <a:ext cx="90696" cy="248814"/>
          </a:xfrm>
          <a:prstGeom prst="straightConnector1">
            <a:avLst/>
          </a:prstGeom>
          <a:ln w="317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1" name="Picture 4" descr="http://www.bluelinefoods.in/demos/cnsl2.png">
            <a:extLst>
              <a:ext uri="{FF2B5EF4-FFF2-40B4-BE49-F238E27FC236}">
                <a16:creationId xmlns:a16="http://schemas.microsoft.com/office/drawing/2014/main" id="{ED3623EC-0F3A-440C-80A3-A83831B8435B}"/>
              </a:ext>
            </a:extLst>
          </p:cNvPr>
          <p:cNvPicPr>
            <a:picLocks noChangeAspect="1" noChangeArrowheads="1"/>
          </p:cNvPicPr>
          <p:nvPr/>
        </p:nvPicPr>
        <p:blipFill>
          <a:blip r:embed="rId7" cstate="print"/>
          <a:srcRect t="10000" b="47500"/>
          <a:stretch>
            <a:fillRect/>
          </a:stretch>
        </p:blipFill>
        <p:spPr bwMode="auto">
          <a:xfrm>
            <a:off x="5931689" y="2005577"/>
            <a:ext cx="3303968" cy="1011204"/>
          </a:xfrm>
          <a:prstGeom prst="rect">
            <a:avLst/>
          </a:prstGeom>
          <a:noFill/>
        </p:spPr>
      </p:pic>
      <p:grpSp>
        <p:nvGrpSpPr>
          <p:cNvPr id="22" name="그룹 44">
            <a:extLst>
              <a:ext uri="{FF2B5EF4-FFF2-40B4-BE49-F238E27FC236}">
                <a16:creationId xmlns:a16="http://schemas.microsoft.com/office/drawing/2014/main" id="{E49D21B8-81EC-414E-9A89-8BFCECD5D0D7}"/>
              </a:ext>
            </a:extLst>
          </p:cNvPr>
          <p:cNvGrpSpPr/>
          <p:nvPr/>
        </p:nvGrpSpPr>
        <p:grpSpPr>
          <a:xfrm>
            <a:off x="5834515" y="3152603"/>
            <a:ext cx="3574219" cy="3049563"/>
            <a:chOff x="4919683" y="2492896"/>
            <a:chExt cx="3972797" cy="3530231"/>
          </a:xfrm>
        </p:grpSpPr>
        <p:cxnSp>
          <p:nvCxnSpPr>
            <p:cNvPr id="23" name="직선 연결선 21">
              <a:extLst>
                <a:ext uri="{FF2B5EF4-FFF2-40B4-BE49-F238E27FC236}">
                  <a16:creationId xmlns:a16="http://schemas.microsoft.com/office/drawing/2014/main" id="{2A0DD2EA-62DC-415A-9828-44B369FFFD17}"/>
                </a:ext>
              </a:extLst>
            </p:cNvPr>
            <p:cNvCxnSpPr/>
            <p:nvPr/>
          </p:nvCxnSpPr>
          <p:spPr>
            <a:xfrm>
              <a:off x="4932040" y="2492896"/>
              <a:ext cx="3960440" cy="0"/>
            </a:xfrm>
            <a:prstGeom prst="line">
              <a:avLst/>
            </a:prstGeom>
            <a:ln>
              <a:solidFill>
                <a:schemeClr val="bg1">
                  <a:lumMod val="5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24" name="직선 연결선 22">
              <a:extLst>
                <a:ext uri="{FF2B5EF4-FFF2-40B4-BE49-F238E27FC236}">
                  <a16:creationId xmlns:a16="http://schemas.microsoft.com/office/drawing/2014/main" id="{67B7FAA9-4751-4129-AAA1-C9203174C10E}"/>
                </a:ext>
              </a:extLst>
            </p:cNvPr>
            <p:cNvCxnSpPr/>
            <p:nvPr/>
          </p:nvCxnSpPr>
          <p:spPr>
            <a:xfrm flipH="1">
              <a:off x="4919683" y="2503119"/>
              <a:ext cx="8384" cy="3520008"/>
            </a:xfrm>
            <a:prstGeom prst="line">
              <a:avLst/>
            </a:prstGeom>
            <a:ln>
              <a:solidFill>
                <a:schemeClr val="bg1">
                  <a:lumMod val="50000"/>
                  <a:alpha val="68000"/>
                </a:schemeClr>
              </a:solidFill>
            </a:ln>
          </p:spPr>
          <p:style>
            <a:lnRef idx="1">
              <a:schemeClr val="accent1"/>
            </a:lnRef>
            <a:fillRef idx="0">
              <a:schemeClr val="accent1"/>
            </a:fillRef>
            <a:effectRef idx="0">
              <a:schemeClr val="accent1"/>
            </a:effectRef>
            <a:fontRef idx="minor">
              <a:schemeClr val="tx1"/>
            </a:fontRef>
          </p:style>
        </p:cxnSp>
      </p:grpSp>
      <p:sp>
        <p:nvSpPr>
          <p:cNvPr id="25" name="아래쪽 화살표 60">
            <a:extLst>
              <a:ext uri="{FF2B5EF4-FFF2-40B4-BE49-F238E27FC236}">
                <a16:creationId xmlns:a16="http://schemas.microsoft.com/office/drawing/2014/main" id="{82841DDA-FF10-4DE0-BA29-A3E6045A405D}"/>
              </a:ext>
            </a:extLst>
          </p:cNvPr>
          <p:cNvSpPr/>
          <p:nvPr/>
        </p:nvSpPr>
        <p:spPr>
          <a:xfrm>
            <a:off x="7518889" y="3029782"/>
            <a:ext cx="73354" cy="248786"/>
          </a:xfrm>
          <a:prstGeom prst="downArrow">
            <a:avLst>
              <a:gd name="adj1" fmla="val 10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grpSp>
        <p:nvGrpSpPr>
          <p:cNvPr id="26" name="그룹 55">
            <a:extLst>
              <a:ext uri="{FF2B5EF4-FFF2-40B4-BE49-F238E27FC236}">
                <a16:creationId xmlns:a16="http://schemas.microsoft.com/office/drawing/2014/main" id="{BA8ECA87-334B-48DD-B9A2-4A39C3940C60}"/>
              </a:ext>
            </a:extLst>
          </p:cNvPr>
          <p:cNvGrpSpPr/>
          <p:nvPr/>
        </p:nvGrpSpPr>
        <p:grpSpPr>
          <a:xfrm>
            <a:off x="6028864" y="4398262"/>
            <a:ext cx="1543682" cy="2230191"/>
            <a:chOff x="4932040" y="2983450"/>
            <a:chExt cx="2641470" cy="3480701"/>
          </a:xfrm>
        </p:grpSpPr>
        <p:pic>
          <p:nvPicPr>
            <p:cNvPr id="27" name="그림 25" descr="KakaoTalk_20160220_163209238.jpg">
              <a:extLst>
                <a:ext uri="{FF2B5EF4-FFF2-40B4-BE49-F238E27FC236}">
                  <a16:creationId xmlns:a16="http://schemas.microsoft.com/office/drawing/2014/main" id="{AA1D2F81-258C-4DBD-AFF6-ACAF2BA0C10D}"/>
                </a:ext>
              </a:extLst>
            </p:cNvPr>
            <p:cNvPicPr>
              <a:picLocks noChangeAspect="1"/>
            </p:cNvPicPr>
            <p:nvPr/>
          </p:nvPicPr>
          <p:blipFill>
            <a:blip r:embed="rId8" cstate="print"/>
            <a:stretch>
              <a:fillRect/>
            </a:stretch>
          </p:blipFill>
          <p:spPr>
            <a:xfrm>
              <a:off x="4932040" y="5287707"/>
              <a:ext cx="2106234" cy="10936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그림 26" descr="KakaoTalk_20160220_163241140.jpg">
              <a:extLst>
                <a:ext uri="{FF2B5EF4-FFF2-40B4-BE49-F238E27FC236}">
                  <a16:creationId xmlns:a16="http://schemas.microsoft.com/office/drawing/2014/main" id="{C8D95A1C-98BB-4953-A24D-6251524DD16A}"/>
                </a:ext>
              </a:extLst>
            </p:cNvPr>
            <p:cNvPicPr>
              <a:picLocks noChangeAspect="1"/>
            </p:cNvPicPr>
            <p:nvPr/>
          </p:nvPicPr>
          <p:blipFill>
            <a:blip r:embed="rId9" cstate="print"/>
            <a:stretch>
              <a:fillRect/>
            </a:stretch>
          </p:blipFill>
          <p:spPr>
            <a:xfrm>
              <a:off x="4932040" y="4135579"/>
              <a:ext cx="2106234" cy="10936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
              <a:extLst>
                <a:ext uri="{FF2B5EF4-FFF2-40B4-BE49-F238E27FC236}">
                  <a16:creationId xmlns:a16="http://schemas.microsoft.com/office/drawing/2014/main" id="{95667A66-72AF-4828-9CD9-1F3531180414}"/>
                </a:ext>
              </a:extLst>
            </p:cNvPr>
            <p:cNvPicPr>
              <a:picLocks noChangeAspect="1" noChangeArrowheads="1"/>
            </p:cNvPicPr>
            <p:nvPr/>
          </p:nvPicPr>
          <p:blipFill>
            <a:blip r:embed="rId10" cstate="print"/>
            <a:srcRect l="58471" t="12634" r="19676" b="50000"/>
            <a:stretch>
              <a:fillRect/>
            </a:stretch>
          </p:blipFill>
          <p:spPr bwMode="auto">
            <a:xfrm>
              <a:off x="4932040" y="2983450"/>
              <a:ext cx="2106234" cy="1080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TextBox 29">
              <a:extLst>
                <a:ext uri="{FF2B5EF4-FFF2-40B4-BE49-F238E27FC236}">
                  <a16:creationId xmlns:a16="http://schemas.microsoft.com/office/drawing/2014/main" id="{8D081280-6214-4F3E-8A26-75C7D7492C0C}"/>
                </a:ext>
              </a:extLst>
            </p:cNvPr>
            <p:cNvSpPr txBox="1"/>
            <p:nvPr/>
          </p:nvSpPr>
          <p:spPr>
            <a:xfrm>
              <a:off x="5053630" y="3636219"/>
              <a:ext cx="2217090" cy="432318"/>
            </a:xfrm>
            <a:prstGeom prst="rect">
              <a:avLst/>
            </a:prstGeom>
            <a:noFill/>
          </p:spPr>
          <p:txBody>
            <a:bodyPr wrap="square" rtlCol="0">
              <a:spAutoFit/>
            </a:bodyPr>
            <a:lstStyle/>
            <a:p>
              <a:r>
                <a:rPr lang="en-US" altLang="ko-KR" sz="1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Crude CNSL</a:t>
              </a:r>
              <a:endParaRPr lang="ko-KR" altLang="en-US" sz="1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08170A45-8430-4B5D-9D3C-2991DAB35A0F}"/>
                </a:ext>
              </a:extLst>
            </p:cNvPr>
            <p:cNvSpPr txBox="1"/>
            <p:nvPr/>
          </p:nvSpPr>
          <p:spPr>
            <a:xfrm>
              <a:off x="4944782" y="4825557"/>
              <a:ext cx="2435974" cy="432318"/>
            </a:xfrm>
            <a:prstGeom prst="rect">
              <a:avLst/>
            </a:prstGeom>
            <a:noFill/>
          </p:spPr>
          <p:txBody>
            <a:bodyPr wrap="square" rtlCol="0">
              <a:spAutoFit/>
            </a:bodyPr>
            <a:lstStyle/>
            <a:p>
              <a:r>
                <a:rPr lang="en-US" altLang="ko-KR" sz="1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Sludge </a:t>
              </a:r>
              <a:r>
                <a:rPr lang="en-US" altLang="ko-KR" sz="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Remove</a:t>
              </a:r>
              <a:endParaRPr lang="ko-KR" altLang="en-US" sz="1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E54C601-2525-4211-9AC8-7F91BD5293A7}"/>
                </a:ext>
              </a:extLst>
            </p:cNvPr>
            <p:cNvSpPr txBox="1"/>
            <p:nvPr/>
          </p:nvSpPr>
          <p:spPr>
            <a:xfrm>
              <a:off x="5356420" y="6031833"/>
              <a:ext cx="2217090" cy="432318"/>
            </a:xfrm>
            <a:prstGeom prst="rect">
              <a:avLst/>
            </a:prstGeom>
            <a:noFill/>
          </p:spPr>
          <p:txBody>
            <a:bodyPr wrap="square" rtlCol="0">
              <a:spAutoFit/>
            </a:bodyPr>
            <a:lstStyle/>
            <a:p>
              <a:r>
                <a:rPr lang="en-US" altLang="ko-KR" sz="12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Cooking</a:t>
              </a:r>
            </a:p>
          </p:txBody>
        </p:sp>
      </p:grpSp>
      <p:sp>
        <p:nvSpPr>
          <p:cNvPr id="33" name="아래쪽 화살표 68">
            <a:extLst>
              <a:ext uri="{FF2B5EF4-FFF2-40B4-BE49-F238E27FC236}">
                <a16:creationId xmlns:a16="http://schemas.microsoft.com/office/drawing/2014/main" id="{73B6C7C8-8790-4A8F-B9F7-FF62501E93FF}"/>
              </a:ext>
            </a:extLst>
          </p:cNvPr>
          <p:cNvSpPr/>
          <p:nvPr/>
        </p:nvSpPr>
        <p:spPr>
          <a:xfrm>
            <a:off x="6550219" y="3223446"/>
            <a:ext cx="194351" cy="342082"/>
          </a:xfrm>
          <a:prstGeom prst="downArrow">
            <a:avLst>
              <a:gd name="adj1" fmla="val 3627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34" name="아래쪽 화살표 69">
            <a:extLst>
              <a:ext uri="{FF2B5EF4-FFF2-40B4-BE49-F238E27FC236}">
                <a16:creationId xmlns:a16="http://schemas.microsoft.com/office/drawing/2014/main" id="{F753F344-0BD0-49E1-B09E-8AA355C8DF4B}"/>
              </a:ext>
            </a:extLst>
          </p:cNvPr>
          <p:cNvSpPr/>
          <p:nvPr/>
        </p:nvSpPr>
        <p:spPr>
          <a:xfrm rot="5400000">
            <a:off x="7066751" y="2761668"/>
            <a:ext cx="62196" cy="971648"/>
          </a:xfrm>
          <a:prstGeom prst="downArrow">
            <a:avLst>
              <a:gd name="adj1" fmla="val 10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pic>
        <p:nvPicPr>
          <p:cNvPr id="35" name="Picture 3" descr="E:\나\컴퓨터 전체\CNSL 공장사진\KakaoTalk_20160220_163301312.jpg">
            <a:extLst>
              <a:ext uri="{FF2B5EF4-FFF2-40B4-BE49-F238E27FC236}">
                <a16:creationId xmlns:a16="http://schemas.microsoft.com/office/drawing/2014/main" id="{786C8C8A-34CB-4FE8-91FD-40C6D9C38E16}"/>
              </a:ext>
            </a:extLst>
          </p:cNvPr>
          <p:cNvPicPr>
            <a:picLocks noChangeAspect="1" noChangeArrowheads="1"/>
          </p:cNvPicPr>
          <p:nvPr/>
        </p:nvPicPr>
        <p:blipFill>
          <a:blip r:embed="rId11" cstate="print"/>
          <a:srcRect/>
          <a:stretch>
            <a:fillRect/>
          </a:stretch>
        </p:blipFill>
        <p:spPr bwMode="auto">
          <a:xfrm>
            <a:off x="6017750" y="3589616"/>
            <a:ext cx="1247537" cy="745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extBox 35">
            <a:extLst>
              <a:ext uri="{FF2B5EF4-FFF2-40B4-BE49-F238E27FC236}">
                <a16:creationId xmlns:a16="http://schemas.microsoft.com/office/drawing/2014/main" id="{C44D900D-EFF1-4BE0-8174-411FE04793FA}"/>
              </a:ext>
            </a:extLst>
          </p:cNvPr>
          <p:cNvSpPr txBox="1"/>
          <p:nvPr/>
        </p:nvSpPr>
        <p:spPr>
          <a:xfrm>
            <a:off x="6374777" y="4137922"/>
            <a:ext cx="1295674" cy="392415"/>
          </a:xfrm>
          <a:prstGeom prst="rect">
            <a:avLst/>
          </a:prstGeom>
          <a:noFill/>
        </p:spPr>
        <p:txBody>
          <a:bodyPr wrap="square" rtlCol="0">
            <a:spAutoFit/>
          </a:bodyPr>
          <a:lstStyle/>
          <a:p>
            <a:pPr>
              <a:lnSpc>
                <a:spcPct val="100000"/>
              </a:lnSpc>
            </a:pPr>
            <a:r>
              <a:rPr lang="en-US" altLang="ko-KR" sz="105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CNS</a:t>
            </a:r>
            <a:endParaRPr lang="en-US" altLang="ko-KR" sz="11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00000"/>
              </a:lnSpc>
            </a:pPr>
            <a:endParaRPr lang="ko-KR" altLang="en-US" sz="900" b="1" dirty="0">
              <a:solidFill>
                <a:srgbClr val="FFFFFF"/>
              </a:solidFill>
              <a:effectLst>
                <a:outerShdw blurRad="38100" dist="38100" dir="2700000" algn="tl">
                  <a:srgbClr val="000000">
                    <a:alpha val="43137"/>
                  </a:srgbClr>
                </a:outerShdw>
              </a:effectLst>
              <a:latin typeface="+mn-ea"/>
            </a:endParaRPr>
          </a:p>
        </p:txBody>
      </p:sp>
      <p:pic>
        <p:nvPicPr>
          <p:cNvPr id="37" name="_x221145408" descr="EMB00000290224c">
            <a:extLst>
              <a:ext uri="{FF2B5EF4-FFF2-40B4-BE49-F238E27FC236}">
                <a16:creationId xmlns:a16="http://schemas.microsoft.com/office/drawing/2014/main" id="{31903891-12B7-404C-9580-688A73CF3204}"/>
              </a:ext>
            </a:extLst>
          </p:cNvPr>
          <p:cNvPicPr>
            <a:picLocks noChangeAspect="1" noChangeArrowheads="1"/>
          </p:cNvPicPr>
          <p:nvPr/>
        </p:nvPicPr>
        <p:blipFill>
          <a:blip r:embed="rId12" cstate="print"/>
          <a:srcRect t="7706" b="49912"/>
          <a:stretch>
            <a:fillRect/>
          </a:stretch>
        </p:blipFill>
        <p:spPr bwMode="auto">
          <a:xfrm>
            <a:off x="9330221" y="5890043"/>
            <a:ext cx="1230890" cy="715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 name="TextBox 37">
            <a:extLst>
              <a:ext uri="{FF2B5EF4-FFF2-40B4-BE49-F238E27FC236}">
                <a16:creationId xmlns:a16="http://schemas.microsoft.com/office/drawing/2014/main" id="{494B9DB5-1EBB-434C-8480-330CB9206F56}"/>
              </a:ext>
            </a:extLst>
          </p:cNvPr>
          <p:cNvSpPr txBox="1"/>
          <p:nvPr/>
        </p:nvSpPr>
        <p:spPr>
          <a:xfrm>
            <a:off x="9555843" y="6328306"/>
            <a:ext cx="1086554" cy="276999"/>
          </a:xfrm>
          <a:prstGeom prst="rect">
            <a:avLst/>
          </a:prstGeom>
          <a:noFill/>
        </p:spPr>
        <p:txBody>
          <a:bodyPr wrap="square" rtlCol="0">
            <a:spAutoFit/>
          </a:bodyPr>
          <a:lstStyle/>
          <a:p>
            <a:r>
              <a:rPr lang="en-US" altLang="ko-KR"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Desalting</a:t>
            </a:r>
            <a:endParaRPr lang="ko-KR" alt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9" name="_x127112448" descr="EMB000002902255">
            <a:extLst>
              <a:ext uri="{FF2B5EF4-FFF2-40B4-BE49-F238E27FC236}">
                <a16:creationId xmlns:a16="http://schemas.microsoft.com/office/drawing/2014/main" id="{521ABC79-F646-4856-AE59-0ADF21527BC0}"/>
              </a:ext>
            </a:extLst>
          </p:cNvPr>
          <p:cNvPicPr>
            <a:picLocks noChangeAspect="1" noChangeArrowheads="1"/>
          </p:cNvPicPr>
          <p:nvPr/>
        </p:nvPicPr>
        <p:blipFill>
          <a:blip r:embed="rId13" cstate="print"/>
          <a:srcRect r="4549" b="62440"/>
          <a:stretch>
            <a:fillRect/>
          </a:stretch>
        </p:blipFill>
        <p:spPr bwMode="auto">
          <a:xfrm>
            <a:off x="9321090" y="5153717"/>
            <a:ext cx="1230753" cy="684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 name="TextBox 39">
            <a:extLst>
              <a:ext uri="{FF2B5EF4-FFF2-40B4-BE49-F238E27FC236}">
                <a16:creationId xmlns:a16="http://schemas.microsoft.com/office/drawing/2014/main" id="{2260CD9B-3CC2-4D46-94EE-A29D359B9EFA}"/>
              </a:ext>
            </a:extLst>
          </p:cNvPr>
          <p:cNvSpPr txBox="1"/>
          <p:nvPr/>
        </p:nvSpPr>
        <p:spPr>
          <a:xfrm>
            <a:off x="9445315" y="5588417"/>
            <a:ext cx="1134821" cy="276999"/>
          </a:xfrm>
          <a:prstGeom prst="rect">
            <a:avLst/>
          </a:prstGeom>
          <a:noFill/>
        </p:spPr>
        <p:txBody>
          <a:bodyPr wrap="square" rtlCol="0">
            <a:spAutoFit/>
          </a:bodyPr>
          <a:lstStyle/>
          <a:p>
            <a:r>
              <a:rPr lang="en-US" altLang="ko-KR" sz="1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Dehydration</a:t>
            </a:r>
            <a:endParaRPr lang="ko-KR" altLang="en-US" sz="1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FCAA75E2-71D9-458B-AAEF-E8944E69C2CA}"/>
              </a:ext>
            </a:extLst>
          </p:cNvPr>
          <p:cNvSpPr txBox="1"/>
          <p:nvPr/>
        </p:nvSpPr>
        <p:spPr>
          <a:xfrm>
            <a:off x="8155626" y="3734706"/>
            <a:ext cx="583053" cy="230832"/>
          </a:xfrm>
          <a:prstGeom prst="rect">
            <a:avLst/>
          </a:prstGeom>
          <a:noFill/>
        </p:spPr>
        <p:txBody>
          <a:bodyPr wrap="square" rtlCol="0">
            <a:spAutoFit/>
          </a:bodyPr>
          <a:lstStyle/>
          <a:p>
            <a:endParaRPr lang="ko-KR" altLang="en-US" sz="900" b="1" dirty="0">
              <a:solidFill>
                <a:srgbClr val="FFFFFF"/>
              </a:solidFill>
              <a:latin typeface="+mn-ea"/>
            </a:endParaRPr>
          </a:p>
        </p:txBody>
      </p:sp>
      <p:sp>
        <p:nvSpPr>
          <p:cNvPr id="42" name="아래쪽 화살표 91">
            <a:extLst>
              <a:ext uri="{FF2B5EF4-FFF2-40B4-BE49-F238E27FC236}">
                <a16:creationId xmlns:a16="http://schemas.microsoft.com/office/drawing/2014/main" id="{C1F6212E-C0F7-4100-9586-129029106BD3}"/>
              </a:ext>
            </a:extLst>
          </p:cNvPr>
          <p:cNvSpPr/>
          <p:nvPr/>
        </p:nvSpPr>
        <p:spPr>
          <a:xfrm flipH="1">
            <a:off x="6276873" y="5028526"/>
            <a:ext cx="697989" cy="195016"/>
          </a:xfrm>
          <a:prstGeom prst="downArrow">
            <a:avLst>
              <a:gd name="adj1" fmla="val 3627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mn-ea"/>
            </a:endParaRPr>
          </a:p>
        </p:txBody>
      </p:sp>
      <p:sp>
        <p:nvSpPr>
          <p:cNvPr id="43" name="오른쪽 중괄호 41">
            <a:extLst>
              <a:ext uri="{FF2B5EF4-FFF2-40B4-BE49-F238E27FC236}">
                <a16:creationId xmlns:a16="http://schemas.microsoft.com/office/drawing/2014/main" id="{5A6F1C8F-249F-42AC-9364-9D5298BC29B1}"/>
              </a:ext>
            </a:extLst>
          </p:cNvPr>
          <p:cNvSpPr/>
          <p:nvPr/>
        </p:nvSpPr>
        <p:spPr bwMode="auto">
          <a:xfrm>
            <a:off x="7315882" y="3589210"/>
            <a:ext cx="144016" cy="1512168"/>
          </a:xfrm>
          <a:prstGeom prst="rightBrace">
            <a:avLst>
              <a:gd name="adj1" fmla="val 92990"/>
              <a:gd name="adj2" fmla="val 51512"/>
            </a:avLst>
          </a:prstGeom>
          <a:noFill/>
          <a:ln w="9525" algn="ctr">
            <a:solidFill>
              <a:sysClr val="windowText" lastClr="000000"/>
            </a:solidFill>
            <a:round/>
            <a:headEnd/>
            <a:tailEnd type="none" w="med" len="med"/>
          </a:ln>
          <a:effectLst/>
        </p:spPr>
        <p:txBody>
          <a:bodyPr rtlCol="0" anchor="ctr"/>
          <a:lstStyle/>
          <a:p>
            <a:pPr algn="ctr"/>
            <a:endParaRPr lang="ko-KR" altLang="en-US">
              <a:latin typeface="+mn-ea"/>
            </a:endParaRPr>
          </a:p>
        </p:txBody>
      </p:sp>
      <p:sp>
        <p:nvSpPr>
          <p:cNvPr id="44" name="오른쪽 중괄호 42">
            <a:extLst>
              <a:ext uri="{FF2B5EF4-FFF2-40B4-BE49-F238E27FC236}">
                <a16:creationId xmlns:a16="http://schemas.microsoft.com/office/drawing/2014/main" id="{401FBC98-0D48-4C3E-A498-3595CFECA874}"/>
              </a:ext>
            </a:extLst>
          </p:cNvPr>
          <p:cNvSpPr/>
          <p:nvPr/>
        </p:nvSpPr>
        <p:spPr bwMode="auto">
          <a:xfrm>
            <a:off x="7315882" y="5101378"/>
            <a:ext cx="144016" cy="1512168"/>
          </a:xfrm>
          <a:prstGeom prst="rightBrace">
            <a:avLst>
              <a:gd name="adj1" fmla="val 92990"/>
              <a:gd name="adj2" fmla="val 51512"/>
            </a:avLst>
          </a:prstGeom>
          <a:noFill/>
          <a:ln w="9525" algn="ctr">
            <a:solidFill>
              <a:sysClr val="windowText" lastClr="000000"/>
            </a:solidFill>
            <a:round/>
            <a:headEnd/>
            <a:tailEnd type="none" w="med" len="med"/>
          </a:ln>
          <a:effectLst/>
        </p:spPr>
        <p:txBody>
          <a:bodyPr rtlCol="0" anchor="ctr"/>
          <a:lstStyle/>
          <a:p>
            <a:pPr algn="ctr"/>
            <a:endParaRPr lang="ko-KR" altLang="en-US">
              <a:latin typeface="+mn-ea"/>
            </a:endParaRPr>
          </a:p>
        </p:txBody>
      </p:sp>
      <p:sp>
        <p:nvSpPr>
          <p:cNvPr id="45" name="TextBox 44">
            <a:extLst>
              <a:ext uri="{FF2B5EF4-FFF2-40B4-BE49-F238E27FC236}">
                <a16:creationId xmlns:a16="http://schemas.microsoft.com/office/drawing/2014/main" id="{A2974C78-12F6-4D01-ADD0-212720657F22}"/>
              </a:ext>
            </a:extLst>
          </p:cNvPr>
          <p:cNvSpPr txBox="1"/>
          <p:nvPr/>
        </p:nvSpPr>
        <p:spPr bwMode="auto">
          <a:xfrm>
            <a:off x="7440978" y="4211782"/>
            <a:ext cx="714648" cy="338554"/>
          </a:xfrm>
          <a:prstGeom prst="rect">
            <a:avLst/>
          </a:prstGeom>
          <a:noFill/>
          <a:ln w="9525">
            <a:noFill/>
            <a:miter lim="800000"/>
            <a:headEnd/>
            <a:tailEnd/>
          </a:ln>
        </p:spPr>
        <p:txBody>
          <a:bodyPr wrap="square" rtlCol="0" anchor="ctr">
            <a:spAutoFit/>
          </a:bodyPr>
          <a:lstStyle/>
          <a:p>
            <a:r>
              <a:rPr lang="en-US" altLang="ko-KR" sz="1600" dirty="0">
                <a:latin typeface="Times New Roman" panose="02020603050405020304" pitchFamily="18" charset="0"/>
                <a:cs typeface="Times New Roman" panose="02020603050405020304" pitchFamily="18" charset="0"/>
              </a:rPr>
              <a:t>0th</a:t>
            </a:r>
            <a:endParaRPr lang="ko-KR" altLang="en-US" sz="16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7324B432-9BCE-40ED-80AC-A0695825924F}"/>
              </a:ext>
            </a:extLst>
          </p:cNvPr>
          <p:cNvSpPr txBox="1"/>
          <p:nvPr/>
        </p:nvSpPr>
        <p:spPr bwMode="auto">
          <a:xfrm>
            <a:off x="7424179" y="5688185"/>
            <a:ext cx="714647" cy="338554"/>
          </a:xfrm>
          <a:prstGeom prst="rect">
            <a:avLst/>
          </a:prstGeom>
          <a:noFill/>
          <a:ln w="9525">
            <a:noFill/>
            <a:miter lim="800000"/>
            <a:headEnd/>
            <a:tailEnd/>
          </a:ln>
        </p:spPr>
        <p:txBody>
          <a:bodyPr wrap="square" rtlCol="0" anchor="ctr">
            <a:spAutoFit/>
          </a:bodyPr>
          <a:lstStyle/>
          <a:p>
            <a:r>
              <a:rPr lang="en-US" altLang="ko-KR" sz="1600" dirty="0">
                <a:latin typeface="Times New Roman" panose="02020603050405020304" pitchFamily="18" charset="0"/>
                <a:cs typeface="Times New Roman" panose="02020603050405020304" pitchFamily="18" charset="0"/>
              </a:rPr>
              <a:t>1st</a:t>
            </a:r>
            <a:endParaRPr lang="ko-KR" altLang="en-US" sz="1600" dirty="0">
              <a:latin typeface="Times New Roman" panose="02020603050405020304" pitchFamily="18" charset="0"/>
              <a:cs typeface="Times New Roman" panose="02020603050405020304" pitchFamily="18" charset="0"/>
            </a:endParaRPr>
          </a:p>
        </p:txBody>
      </p:sp>
      <p:sp>
        <p:nvSpPr>
          <p:cNvPr id="48" name="오른쪽 중괄호 46">
            <a:extLst>
              <a:ext uri="{FF2B5EF4-FFF2-40B4-BE49-F238E27FC236}">
                <a16:creationId xmlns:a16="http://schemas.microsoft.com/office/drawing/2014/main" id="{EBACE5AA-6576-487D-9ADE-DBAE3BC16828}"/>
              </a:ext>
            </a:extLst>
          </p:cNvPr>
          <p:cNvSpPr/>
          <p:nvPr/>
        </p:nvSpPr>
        <p:spPr bwMode="auto">
          <a:xfrm>
            <a:off x="10661422" y="5120042"/>
            <a:ext cx="144016" cy="1512168"/>
          </a:xfrm>
          <a:prstGeom prst="rightBrace">
            <a:avLst>
              <a:gd name="adj1" fmla="val 92990"/>
              <a:gd name="adj2" fmla="val 51512"/>
            </a:avLst>
          </a:prstGeom>
          <a:noFill/>
          <a:ln w="9525" algn="ctr">
            <a:solidFill>
              <a:sysClr val="windowText" lastClr="000000"/>
            </a:solidFill>
            <a:round/>
            <a:headEnd/>
            <a:tailEnd type="none" w="med" len="med"/>
          </a:ln>
          <a:effectLst/>
        </p:spPr>
        <p:txBody>
          <a:bodyPr rtlCol="0" anchor="ctr"/>
          <a:lstStyle/>
          <a:p>
            <a:pPr algn="ctr"/>
            <a:endParaRPr lang="ko-KR" altLang="en-US">
              <a:latin typeface="+mn-ea"/>
            </a:endParaRPr>
          </a:p>
        </p:txBody>
      </p:sp>
      <p:sp>
        <p:nvSpPr>
          <p:cNvPr id="53" name="TextBox 52">
            <a:extLst>
              <a:ext uri="{FF2B5EF4-FFF2-40B4-BE49-F238E27FC236}">
                <a16:creationId xmlns:a16="http://schemas.microsoft.com/office/drawing/2014/main" id="{027DA631-BCD4-4932-89AC-114801A1D98E}"/>
              </a:ext>
            </a:extLst>
          </p:cNvPr>
          <p:cNvSpPr txBox="1"/>
          <p:nvPr/>
        </p:nvSpPr>
        <p:spPr bwMode="auto">
          <a:xfrm>
            <a:off x="2296689" y="1738808"/>
            <a:ext cx="8425340" cy="261610"/>
          </a:xfrm>
          <a:prstGeom prst="rect">
            <a:avLst/>
          </a:prstGeom>
          <a:noFill/>
          <a:ln w="9525">
            <a:noFill/>
            <a:miter lim="800000"/>
            <a:headEnd/>
            <a:tailEnd/>
          </a:ln>
        </p:spPr>
        <p:txBody>
          <a:bodyPr wrap="square" rtlCol="0" anchor="ctr">
            <a:spAutoFit/>
          </a:bodyPr>
          <a:lstStyle/>
          <a:p>
            <a:r>
              <a:rPr lang="vi-VN" altLang="ko-KR" sz="1100" b="1" dirty="0">
                <a:solidFill>
                  <a:prstClr val="black"/>
                </a:solidFill>
                <a:latin typeface="Times New Roman" panose="02020603050405020304" pitchFamily="18" charset="0"/>
                <a:cs typeface="Times New Roman" panose="02020603050405020304" pitchFamily="18" charset="0"/>
              </a:rPr>
              <a:t>CNSL</a:t>
            </a:r>
            <a:r>
              <a:rPr lang="ko-KR" altLang="en-US" sz="1100" b="1" dirty="0">
                <a:solidFill>
                  <a:prstClr val="black"/>
                </a:solidFill>
                <a:latin typeface="Times New Roman" panose="02020603050405020304" pitchFamily="18" charset="0"/>
                <a:cs typeface="Times New Roman" panose="02020603050405020304" pitchFamily="18" charset="0"/>
              </a:rPr>
              <a:t> </a:t>
            </a:r>
            <a:r>
              <a:rPr lang="en-US" altLang="ko-KR" sz="1100" b="1" dirty="0">
                <a:solidFill>
                  <a:prstClr val="black"/>
                </a:solidFill>
                <a:latin typeface="Times New Roman" panose="02020603050405020304" pitchFamily="18" charset="0"/>
                <a:cs typeface="Times New Roman" panose="02020603050405020304" pitchFamily="18" charset="0"/>
              </a:rPr>
              <a:t>is subjected to extraction</a:t>
            </a:r>
            <a:r>
              <a:rPr lang="ko-KR" altLang="en-US" sz="1100" b="1" dirty="0">
                <a:solidFill>
                  <a:prstClr val="black"/>
                </a:solidFill>
                <a:latin typeface="Times New Roman" panose="02020603050405020304" pitchFamily="18" charset="0"/>
                <a:cs typeface="Times New Roman" panose="02020603050405020304" pitchFamily="18" charset="0"/>
              </a:rPr>
              <a:t> </a:t>
            </a:r>
            <a:r>
              <a:rPr lang="vi-VN" altLang="ko-KR" sz="1100" b="1" dirty="0">
                <a:solidFill>
                  <a:prstClr val="black"/>
                </a:solidFill>
                <a:latin typeface="Times New Roman" panose="02020603050405020304" pitchFamily="18" charset="0"/>
                <a:cs typeface="Times New Roman" panose="02020603050405020304" pitchFamily="18" charset="0"/>
              </a:rPr>
              <a:t>(</a:t>
            </a:r>
            <a:r>
              <a:rPr lang="en-US" altLang="ko-KR" sz="1100" b="1" dirty="0">
                <a:solidFill>
                  <a:prstClr val="black"/>
                </a:solidFill>
                <a:latin typeface="Times New Roman" panose="02020603050405020304" pitchFamily="18" charset="0"/>
                <a:cs typeface="Times New Roman" panose="02020603050405020304" pitchFamily="18" charset="0"/>
              </a:rPr>
              <a:t>0th</a:t>
            </a:r>
            <a:r>
              <a:rPr lang="vi-VN" altLang="ko-KR" sz="1100" b="1" dirty="0">
                <a:solidFill>
                  <a:prstClr val="black"/>
                </a:solidFill>
                <a:latin typeface="Times New Roman" panose="02020603050405020304" pitchFamily="18" charset="0"/>
                <a:cs typeface="Times New Roman" panose="02020603050405020304" pitchFamily="18" charset="0"/>
              </a:rPr>
              <a:t>) – </a:t>
            </a:r>
            <a:r>
              <a:rPr lang="en-US" altLang="ko-KR" sz="1100" b="1" dirty="0">
                <a:solidFill>
                  <a:prstClr val="black"/>
                </a:solidFill>
                <a:latin typeface="Times New Roman" panose="02020603050405020304" pitchFamily="18" charset="0"/>
                <a:cs typeface="Times New Roman" panose="02020603050405020304" pitchFamily="18" charset="0"/>
              </a:rPr>
              <a:t>COOKING </a:t>
            </a:r>
            <a:r>
              <a:rPr lang="vi-VN" altLang="ko-KR" sz="1100" b="1" dirty="0">
                <a:solidFill>
                  <a:prstClr val="black"/>
                </a:solidFill>
                <a:latin typeface="Times New Roman" panose="02020603050405020304" pitchFamily="18" charset="0"/>
                <a:cs typeface="Times New Roman" panose="02020603050405020304" pitchFamily="18" charset="0"/>
              </a:rPr>
              <a:t>(1</a:t>
            </a:r>
            <a:r>
              <a:rPr lang="en-US" altLang="ko-KR" sz="1100" b="1" dirty="0" err="1">
                <a:solidFill>
                  <a:prstClr val="black"/>
                </a:solidFill>
                <a:latin typeface="Times New Roman" panose="02020603050405020304" pitchFamily="18" charset="0"/>
                <a:cs typeface="Times New Roman" panose="02020603050405020304" pitchFamily="18" charset="0"/>
              </a:rPr>
              <a:t>st</a:t>
            </a:r>
            <a:r>
              <a:rPr lang="vi-VN" altLang="ko-KR" sz="1100" b="1" dirty="0">
                <a:solidFill>
                  <a:prstClr val="black"/>
                </a:solidFill>
                <a:latin typeface="Times New Roman" panose="02020603050405020304" pitchFamily="18" charset="0"/>
                <a:cs typeface="Times New Roman" panose="02020603050405020304" pitchFamily="18" charset="0"/>
              </a:rPr>
              <a:t>) – </a:t>
            </a:r>
            <a:r>
              <a:rPr lang="en-US" altLang="ko-KR" sz="1100" b="1" dirty="0">
                <a:solidFill>
                  <a:prstClr val="black"/>
                </a:solidFill>
                <a:latin typeface="Times New Roman" panose="02020603050405020304" pitchFamily="18" charset="0"/>
                <a:cs typeface="Times New Roman" panose="02020603050405020304" pitchFamily="18" charset="0"/>
              </a:rPr>
              <a:t>Desalting and Dehydration</a:t>
            </a:r>
            <a:r>
              <a:rPr lang="ko-KR" altLang="en-US" sz="1100" b="1" dirty="0">
                <a:solidFill>
                  <a:prstClr val="black"/>
                </a:solidFill>
                <a:latin typeface="Times New Roman" panose="02020603050405020304" pitchFamily="18" charset="0"/>
                <a:cs typeface="Times New Roman" panose="02020603050405020304" pitchFamily="18" charset="0"/>
              </a:rPr>
              <a:t> </a:t>
            </a:r>
            <a:r>
              <a:rPr lang="vi-VN" altLang="ko-KR" sz="1100" b="1" dirty="0">
                <a:solidFill>
                  <a:prstClr val="black"/>
                </a:solidFill>
                <a:latin typeface="Times New Roman" panose="02020603050405020304" pitchFamily="18" charset="0"/>
                <a:cs typeface="Times New Roman" panose="02020603050405020304" pitchFamily="18" charset="0"/>
              </a:rPr>
              <a:t>(2</a:t>
            </a:r>
            <a:r>
              <a:rPr lang="en-US" altLang="ko-KR" sz="1100" b="1" dirty="0" err="1">
                <a:solidFill>
                  <a:prstClr val="black"/>
                </a:solidFill>
                <a:latin typeface="Times New Roman" panose="02020603050405020304" pitchFamily="18" charset="0"/>
                <a:cs typeface="Times New Roman" panose="02020603050405020304" pitchFamily="18" charset="0"/>
              </a:rPr>
              <a:t>nd</a:t>
            </a:r>
            <a:r>
              <a:rPr lang="vi-VN" altLang="ko-KR" sz="1100" b="1" dirty="0">
                <a:solidFill>
                  <a:prstClr val="black"/>
                </a:solidFill>
                <a:latin typeface="Times New Roman" panose="02020603050405020304" pitchFamily="18" charset="0"/>
                <a:cs typeface="Times New Roman" panose="02020603050405020304" pitchFamily="18" charset="0"/>
              </a:rPr>
              <a:t>)</a:t>
            </a:r>
            <a:r>
              <a:rPr lang="en-US" altLang="ko-KR" sz="1100" b="1" dirty="0">
                <a:solidFill>
                  <a:prstClr val="black"/>
                </a:solidFill>
                <a:latin typeface="Times New Roman" panose="02020603050405020304" pitchFamily="18" charset="0"/>
                <a:cs typeface="Times New Roman" panose="02020603050405020304" pitchFamily="18" charset="0"/>
              </a:rPr>
              <a:t> Process</a:t>
            </a:r>
            <a:endParaRPr lang="ko-KR" altLang="en-US" sz="1100" b="1" dirty="0">
              <a:solidFill>
                <a:prstClr val="black"/>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973F828B-8417-46C8-8593-AF87254AB941}"/>
              </a:ext>
            </a:extLst>
          </p:cNvPr>
          <p:cNvSpPr txBox="1"/>
          <p:nvPr/>
        </p:nvSpPr>
        <p:spPr bwMode="auto">
          <a:xfrm>
            <a:off x="10753837" y="5733204"/>
            <a:ext cx="714647" cy="338554"/>
          </a:xfrm>
          <a:prstGeom prst="rect">
            <a:avLst/>
          </a:prstGeom>
          <a:noFill/>
          <a:ln w="9525">
            <a:noFill/>
            <a:miter lim="800000"/>
            <a:headEnd/>
            <a:tailEnd/>
          </a:ln>
        </p:spPr>
        <p:txBody>
          <a:bodyPr wrap="square" rtlCol="0" anchor="ctr">
            <a:spAutoFit/>
          </a:bodyPr>
          <a:lstStyle/>
          <a:p>
            <a:r>
              <a:rPr lang="en-US" altLang="ko-KR" sz="1600" dirty="0">
                <a:latin typeface="Times New Roman" panose="02020603050405020304" pitchFamily="18" charset="0"/>
                <a:cs typeface="Times New Roman" panose="02020603050405020304" pitchFamily="18" charset="0"/>
              </a:rPr>
              <a:t>2nd</a:t>
            </a:r>
            <a:endParaRPr lang="ko-KR" altLang="en-US" sz="1600" dirty="0">
              <a:latin typeface="Times New Roman" panose="02020603050405020304" pitchFamily="18" charset="0"/>
              <a:cs typeface="Times New Roman" panose="02020603050405020304" pitchFamily="18" charset="0"/>
            </a:endParaRPr>
          </a:p>
        </p:txBody>
      </p:sp>
      <p:sp>
        <p:nvSpPr>
          <p:cNvPr id="56" name="Content Placeholder 2">
            <a:extLst>
              <a:ext uri="{FF2B5EF4-FFF2-40B4-BE49-F238E27FC236}">
                <a16:creationId xmlns:a16="http://schemas.microsoft.com/office/drawing/2014/main" id="{CA0B4CBB-CE2A-4A99-B7B7-5BD2AA51CA3A}"/>
              </a:ext>
            </a:extLst>
          </p:cNvPr>
          <p:cNvSpPr txBox="1">
            <a:spLocks/>
          </p:cNvSpPr>
          <p:nvPr/>
        </p:nvSpPr>
        <p:spPr>
          <a:xfrm>
            <a:off x="1162435" y="1237738"/>
            <a:ext cx="6097318" cy="6947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ko-KR" b="1" dirty="0">
                <a:latin typeface="Times New Roman" panose="02020603050405020304" pitchFamily="18" charset="0"/>
                <a:cs typeface="Times New Roman" panose="02020603050405020304" pitchFamily="18" charset="0"/>
              </a:rPr>
              <a:t>Product Description </a:t>
            </a:r>
            <a:r>
              <a:rPr lang="ko-KR" altLang="en-US" b="1"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 Cashew Nut Shell Liquid(CNSL)</a:t>
            </a:r>
            <a:endParaRPr lang="en-US" b="1" dirty="0">
              <a:latin typeface="Times New Roman" panose="02020603050405020304" pitchFamily="18" charset="0"/>
              <a:cs typeface="Times New Roman" panose="02020603050405020304" pitchFamily="18" charset="0"/>
            </a:endParaRPr>
          </a:p>
        </p:txBody>
      </p:sp>
      <p:pic>
        <p:nvPicPr>
          <p:cNvPr id="57" name="그림 11">
            <a:extLst>
              <a:ext uri="{FF2B5EF4-FFF2-40B4-BE49-F238E27FC236}">
                <a16:creationId xmlns:a16="http://schemas.microsoft.com/office/drawing/2014/main" id="{DF3F8CE1-EDA3-431B-98F9-FFDB4126F534}"/>
              </a:ext>
            </a:extLst>
          </p:cNvPr>
          <p:cNvPicPr>
            <a:picLocks noChangeAspect="1"/>
          </p:cNvPicPr>
          <p:nvPr/>
        </p:nvPicPr>
        <p:blipFill>
          <a:blip r:embed="rId14"/>
          <a:stretch>
            <a:fillRect/>
          </a:stretch>
        </p:blipFill>
        <p:spPr>
          <a:xfrm>
            <a:off x="9478157" y="3152603"/>
            <a:ext cx="1136946" cy="1136946"/>
          </a:xfrm>
          <a:prstGeom prst="rect">
            <a:avLst/>
          </a:prstGeom>
        </p:spPr>
      </p:pic>
      <p:cxnSp>
        <p:nvCxnSpPr>
          <p:cNvPr id="58" name="Straight Arrow Connector 57">
            <a:extLst>
              <a:ext uri="{FF2B5EF4-FFF2-40B4-BE49-F238E27FC236}">
                <a16:creationId xmlns:a16="http://schemas.microsoft.com/office/drawing/2014/main" id="{1EBE0E61-FF64-4EA9-9460-9C3C335DCF6F}"/>
              </a:ext>
            </a:extLst>
          </p:cNvPr>
          <p:cNvCxnSpPr>
            <a:cxnSpLocks/>
          </p:cNvCxnSpPr>
          <p:nvPr/>
        </p:nvCxnSpPr>
        <p:spPr>
          <a:xfrm>
            <a:off x="8031372" y="6006966"/>
            <a:ext cx="8114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FA43197D-7E1E-4ABD-8658-6484EA9267D8}"/>
              </a:ext>
            </a:extLst>
          </p:cNvPr>
          <p:cNvCxnSpPr>
            <a:cxnSpLocks/>
          </p:cNvCxnSpPr>
          <p:nvPr/>
        </p:nvCxnSpPr>
        <p:spPr>
          <a:xfrm flipV="1">
            <a:off x="10036860" y="4398262"/>
            <a:ext cx="0" cy="5341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1" name="TextBox 60">
            <a:extLst>
              <a:ext uri="{FF2B5EF4-FFF2-40B4-BE49-F238E27FC236}">
                <a16:creationId xmlns:a16="http://schemas.microsoft.com/office/drawing/2014/main" id="{C52A3301-8056-4945-8088-57BFD45CC787}"/>
              </a:ext>
            </a:extLst>
          </p:cNvPr>
          <p:cNvSpPr txBox="1"/>
          <p:nvPr/>
        </p:nvSpPr>
        <p:spPr>
          <a:xfrm>
            <a:off x="10662939" y="3642458"/>
            <a:ext cx="896444" cy="261610"/>
          </a:xfrm>
          <a:prstGeom prst="rect">
            <a:avLst/>
          </a:prstGeom>
        </p:spPr>
        <p:txBody>
          <a:bodyPr wrap="square">
            <a:spAutoFit/>
          </a:bodyPr>
          <a:lstStyle/>
          <a:p>
            <a:r>
              <a:rPr kumimoji="1" lang="en-US" altLang="ko-KR" sz="1100" dirty="0">
                <a:latin typeface="Times New Roman" panose="02020603050405020304" pitchFamily="18" charset="0"/>
                <a:cs typeface="Times New Roman" panose="02020603050405020304" pitchFamily="18" charset="0"/>
              </a:rPr>
              <a:t>Buyer</a:t>
            </a:r>
            <a:endParaRPr kumimoji="1" lang="ko-KR" altLang="en-US" sz="11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CB1F376E-851A-D80D-0814-11B1B603E90A}"/>
              </a:ext>
            </a:extLst>
          </p:cNvPr>
          <p:cNvSpPr txBox="1">
            <a:spLocks/>
          </p:cNvSpPr>
          <p:nvPr/>
        </p:nvSpPr>
        <p:spPr>
          <a:xfrm>
            <a:off x="1262635" y="663215"/>
            <a:ext cx="5591377" cy="8758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394B51"/>
                </a:solidFill>
                <a:latin typeface="Times New Roman" panose="02020603050405020304" pitchFamily="18" charset="0"/>
                <a:cs typeface="Times New Roman" panose="02020603050405020304" pitchFamily="18" charset="0"/>
              </a:rPr>
              <a:t>I</a:t>
            </a:r>
            <a:r>
              <a:rPr lang="en-US" altLang="ko-KR" sz="2800" b="1" dirty="0">
                <a:solidFill>
                  <a:srgbClr val="394B51"/>
                </a:solidFill>
                <a:latin typeface="Times New Roman" panose="02020603050405020304" pitchFamily="18" charset="0"/>
                <a:cs typeface="Times New Roman" panose="02020603050405020304" pitchFamily="18" charset="0"/>
              </a:rPr>
              <a:t>II</a:t>
            </a:r>
            <a:r>
              <a:rPr lang="en-US" sz="2800" b="1" dirty="0">
                <a:solidFill>
                  <a:srgbClr val="394B51"/>
                </a:solidFill>
                <a:latin typeface="Times New Roman" panose="02020603050405020304" pitchFamily="18" charset="0"/>
                <a:cs typeface="Times New Roman" panose="02020603050405020304" pitchFamily="18" charset="0"/>
              </a:rPr>
              <a:t>. Key Products and Services</a:t>
            </a:r>
            <a:endParaRPr lang="en-US" sz="2800" dirty="0">
              <a:latin typeface="Times New Roman" panose="02020603050405020304" pitchFamily="18" charset="0"/>
              <a:cs typeface="Times New Roman" panose="02020603050405020304" pitchFamily="18" charset="0"/>
            </a:endParaRPr>
          </a:p>
        </p:txBody>
      </p:sp>
      <p:sp>
        <p:nvSpPr>
          <p:cNvPr id="60" name="Title 1">
            <a:extLst>
              <a:ext uri="{FF2B5EF4-FFF2-40B4-BE49-F238E27FC236}">
                <a16:creationId xmlns:a16="http://schemas.microsoft.com/office/drawing/2014/main" id="{51FBEBB9-B9D7-4EE0-819E-FE0C4EB5C906}"/>
              </a:ext>
            </a:extLst>
          </p:cNvPr>
          <p:cNvSpPr txBox="1">
            <a:spLocks/>
          </p:cNvSpPr>
          <p:nvPr/>
        </p:nvSpPr>
        <p:spPr>
          <a:xfrm>
            <a:off x="745456" y="39543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1800" b="1" dirty="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2025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BUSINESS</a:t>
            </a:r>
            <a:r>
              <a:rPr lang="ko-KR" altLang="en-US"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altLang="ko-KR"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PROFILE</a:t>
            </a:r>
            <a:endParaRPr lang="en-US" u="sng" dirty="0">
              <a:solidFill>
                <a:srgbClr val="0070C0"/>
              </a:solidFill>
            </a:endParaRPr>
          </a:p>
        </p:txBody>
      </p:sp>
      <p:pic>
        <p:nvPicPr>
          <p:cNvPr id="62" name="그림 33" descr="텍스트, 폰트, 그래픽, 로고이(가) 표시된 사진&#10;&#10;자동 생성된 설명">
            <a:extLst>
              <a:ext uri="{FF2B5EF4-FFF2-40B4-BE49-F238E27FC236}">
                <a16:creationId xmlns:a16="http://schemas.microsoft.com/office/drawing/2014/main" id="{A9AA9C09-11C8-425D-9888-23B9F1C5C5C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241" b="89241" l="6577" r="93845">
                        <a14:foregroundMark x1="10624" y1="49241" x2="10624" y2="49241"/>
                        <a14:foregroundMark x1="9359" y1="44414" x2="9359" y2="44414"/>
                        <a14:foregroundMark x1="8769" y1="46345" x2="8769" y2="46345"/>
                        <a14:foregroundMark x1="8769" y1="48276" x2="8769" y2="48276"/>
                        <a14:foregroundMark x1="9106" y1="40414" x2="8769" y2="47448"/>
                        <a14:foregroundMark x1="9106" y1="37241" x2="13069" y2="51310"/>
                        <a14:foregroundMark x1="12395" y1="44828" x2="12395" y2="44828"/>
                        <a14:foregroundMark x1="12395" y1="44828" x2="12395" y2="44828"/>
                        <a14:foregroundMark x1="11383" y1="44276" x2="12732" y2="48552"/>
                        <a14:foregroundMark x1="9781" y1="45379" x2="7420" y2="51310"/>
                        <a14:foregroundMark x1="6745" y1="43724" x2="8769" y2="53931"/>
                        <a14:foregroundMark x1="12395" y1="53379" x2="12395" y2="53379"/>
                        <a14:foregroundMark x1="49325" y1="51862" x2="49325" y2="51862"/>
                        <a14:foregroundMark x1="49325" y1="44828" x2="49325" y2="44828"/>
                        <a14:foregroundMark x1="54890" y1="43172" x2="54890" y2="43172"/>
                        <a14:foregroundMark x1="64503" y1="44828" x2="64503" y2="44828"/>
                        <a14:foregroundMark x1="32799" y1="72276" x2="32799" y2="72276"/>
                        <a14:foregroundMark x1="32125" y1="70621" x2="32125" y2="70621"/>
                        <a14:foregroundMark x1="32125" y1="71172" x2="32125" y2="74483"/>
                        <a14:foregroundMark x1="36425" y1="71724" x2="36425" y2="71724"/>
                        <a14:foregroundMark x1="36425" y1="71724" x2="36425" y2="71724"/>
                        <a14:foregroundMark x1="36425" y1="71724" x2="36425" y2="71724"/>
                        <a14:foregroundMark x1="36425" y1="71724" x2="36425" y2="71724"/>
                        <a14:foregroundMark x1="36425" y1="71724" x2="33811" y2="71724"/>
                        <a14:foregroundMark x1="12395" y1="44828" x2="12395" y2="48552"/>
                        <a14:foregroundMark x1="47302" y1="75034" x2="47302" y2="75034"/>
                        <a14:foregroundMark x1="47302" y1="75034" x2="48651" y2="77103"/>
                        <a14:foregroundMark x1="50927" y1="77103" x2="54890" y2="75034"/>
                        <a14:foregroundMark x1="54890" y1="72276" x2="54553" y2="68000"/>
                        <a14:foregroundMark x1="60877" y1="69103" x2="60877" y2="72828"/>
                        <a14:foregroundMark x1="69730" y1="67448" x2="70067" y2="70621"/>
                        <a14:foregroundMark x1="70067" y1="74483" x2="70405" y2="78207"/>
                        <a14:foregroundMark x1="76644" y1="70621" x2="76644" y2="73931"/>
                        <a14:foregroundMark x1="80944" y1="68552" x2="80607" y2="73931"/>
                        <a14:foregroundMark x1="90219" y1="69103" x2="89882" y2="72828"/>
                        <a14:foregroundMark x1="93845" y1="77103" x2="93845" y2="77103"/>
                        <a14:foregroundMark x1="35160" y1="66897" x2="35160" y2="66897"/>
                        <a14:foregroundMark x1="9106" y1="36138" x2="9444" y2="39448"/>
                        <a14:foregroundMark x1="12057" y1="55034" x2="12057" y2="55034"/>
                        <a14:foregroundMark x1="12395" y1="53931" x2="12395" y2="53931"/>
                        <a14:backgroundMark x1="35160" y1="68552" x2="35160" y2="68552"/>
                      </a14:backgroundRemoval>
                    </a14:imgEffect>
                  </a14:imgLayer>
                </a14:imgProps>
              </a:ext>
              <a:ext uri="{28A0092B-C50C-407E-A947-70E740481C1C}">
                <a14:useLocalDpi xmlns:a14="http://schemas.microsoft.com/office/drawing/2010/main" val="0"/>
              </a:ext>
            </a:extLst>
          </a:blip>
          <a:stretch>
            <a:fillRect/>
          </a:stretch>
        </p:blipFill>
        <p:spPr>
          <a:xfrm>
            <a:off x="0" y="-40166"/>
            <a:ext cx="1453917" cy="888777"/>
          </a:xfrm>
          <a:prstGeom prst="rect">
            <a:avLst/>
          </a:prstGeom>
        </p:spPr>
      </p:pic>
    </p:spTree>
    <p:extLst>
      <p:ext uri="{BB962C8B-B14F-4D97-AF65-F5344CB8AC3E}">
        <p14:creationId xmlns:p14="http://schemas.microsoft.com/office/powerpoint/2010/main" val="385666446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8385</TotalTime>
  <Words>2623</Words>
  <Application>Microsoft Office PowerPoint</Application>
  <PresentationFormat>Widescreen</PresentationFormat>
  <Paragraphs>434</Paragraphs>
  <Slides>20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굴림</vt:lpstr>
      <vt:lpstr>HY중고딕</vt:lpstr>
      <vt:lpstr>맑은 고딕</vt:lpstr>
      <vt:lpstr>나눔스퀘어</vt:lpstr>
      <vt:lpstr>나눔스퀘어 ExtraBold</vt:lpstr>
      <vt:lpstr>Arial</vt:lpstr>
      <vt:lpstr>Century Gothic</vt:lpstr>
      <vt:lpstr>Ink Free</vt:lpstr>
      <vt:lpstr>Tahoma</vt:lpstr>
      <vt:lpstr>Times New Roman</vt:lpstr>
      <vt:lpstr>Wingdings</vt:lpstr>
      <vt:lpstr>Wingdings 3</vt:lpstr>
      <vt:lpstr>Wisp</vt:lpstr>
      <vt:lpstr>   2025 BUSINESS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KẾ HOẠCH SẢN XUẤT KINH DOANH VÀ ĐẦU TƯ PHÁT TRIỂN NĂM 2024</dc:title>
  <dc:creator>pc</dc:creator>
  <cp:lastModifiedBy>admin</cp:lastModifiedBy>
  <cp:revision>93</cp:revision>
  <cp:lastPrinted>2025-02-22T04:24:43Z</cp:lastPrinted>
  <dcterms:created xsi:type="dcterms:W3CDTF">2024-03-21T07:00:43Z</dcterms:created>
  <dcterms:modified xsi:type="dcterms:W3CDTF">2025-03-21T08:55:00Z</dcterms:modified>
</cp:coreProperties>
</file>