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"/>
  </p:notesMasterIdLst>
  <p:sldIdLst>
    <p:sldId id="256" r:id="rId2"/>
    <p:sldId id="257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9" r:id="rId15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RIEARTH GLOBAL" initials="NG" lastIdx="1" clrIdx="0">
    <p:extLst>
      <p:ext uri="{19B8F6BF-5375-455C-9EA6-DF929625EA0E}">
        <p15:presenceInfo xmlns:p15="http://schemas.microsoft.com/office/powerpoint/2012/main" userId="5f8dbc700efec5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97" autoAdjust="0"/>
    <p:restoredTop sz="96400"/>
  </p:normalViewPr>
  <p:slideViewPr>
    <p:cSldViewPr>
      <p:cViewPr varScale="1">
        <p:scale>
          <a:sx n="74" d="100"/>
          <a:sy n="74" d="100"/>
        </p:scale>
        <p:origin x="1882" y="283"/>
      </p:cViewPr>
      <p:guideLst>
        <p:guide orient="horz" pos="215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URIEARTH GLOBAL" userId="5f8dbc700efec57f" providerId="LiveId" clId="{696E9FE3-25E3-41B1-AA21-FFAC639F8218}"/>
    <pc:docChg chg="undo custSel addSld delSld modSld">
      <pc:chgData name="NURIEARTH GLOBAL" userId="5f8dbc700efec57f" providerId="LiveId" clId="{696E9FE3-25E3-41B1-AA21-FFAC639F8218}" dt="2024-11-25T01:10:37.036" v="2188"/>
      <pc:docMkLst>
        <pc:docMk/>
      </pc:docMkLst>
      <pc:sldChg chg="modSp mod">
        <pc:chgData name="NURIEARTH GLOBAL" userId="5f8dbc700efec57f" providerId="LiveId" clId="{696E9FE3-25E3-41B1-AA21-FFAC639F8218}" dt="2024-11-25T01:10:26.774" v="2180" actId="14100"/>
        <pc:sldMkLst>
          <pc:docMk/>
          <pc:sldMk cId="2381851106" sldId="257"/>
        </pc:sldMkLst>
        <pc:spChg chg="mod">
          <ac:chgData name="NURIEARTH GLOBAL" userId="5f8dbc700efec57f" providerId="LiveId" clId="{696E9FE3-25E3-41B1-AA21-FFAC639F8218}" dt="2024-11-25T01:09:48.046" v="2145" actId="14100"/>
          <ac:spMkLst>
            <pc:docMk/>
            <pc:sldMk cId="2381851106" sldId="257"/>
            <ac:spMk id="11" creationId="{2EF65ED3-3B60-4A3B-EFB5-274B5BF743F3}"/>
          </ac:spMkLst>
        </pc:spChg>
        <pc:picChg chg="mod">
          <ac:chgData name="NURIEARTH GLOBAL" userId="5f8dbc700efec57f" providerId="LiveId" clId="{696E9FE3-25E3-41B1-AA21-FFAC639F8218}" dt="2024-11-25T01:10:26.774" v="2180" actId="14100"/>
          <ac:picMkLst>
            <pc:docMk/>
            <pc:sldMk cId="2381851106" sldId="257"/>
            <ac:picMk id="10" creationId="{7BC95DA4-6FD4-C873-F184-77277CDFE5AA}"/>
          </ac:picMkLst>
        </pc:picChg>
      </pc:sldChg>
      <pc:sldChg chg="modSp mod">
        <pc:chgData name="NURIEARTH GLOBAL" userId="5f8dbc700efec57f" providerId="LiveId" clId="{696E9FE3-25E3-41B1-AA21-FFAC639F8218}" dt="2024-11-25T01:10:22.244" v="2179" actId="1076"/>
        <pc:sldMkLst>
          <pc:docMk/>
          <pc:sldMk cId="3802564570" sldId="277"/>
        </pc:sldMkLst>
        <pc:spChg chg="mod">
          <ac:chgData name="NURIEARTH GLOBAL" userId="5f8dbc700efec57f" providerId="LiveId" clId="{696E9FE3-25E3-41B1-AA21-FFAC639F8218}" dt="2024-11-25T01:10:15.014" v="2175" actId="20577"/>
          <ac:spMkLst>
            <pc:docMk/>
            <pc:sldMk cId="3802564570" sldId="277"/>
            <ac:spMk id="11" creationId="{AF990884-F26F-A965-0724-F53F0FA6D3A3}"/>
          </ac:spMkLst>
        </pc:spChg>
        <pc:picChg chg="mod">
          <ac:chgData name="NURIEARTH GLOBAL" userId="5f8dbc700efec57f" providerId="LiveId" clId="{696E9FE3-25E3-41B1-AA21-FFAC639F8218}" dt="2024-11-25T01:10:22.244" v="2179" actId="1076"/>
          <ac:picMkLst>
            <pc:docMk/>
            <pc:sldMk cId="3802564570" sldId="277"/>
            <ac:picMk id="4" creationId="{9170E50E-CCFC-F7AA-1B3E-9449486C29E1}"/>
          </ac:picMkLst>
        </pc:picChg>
      </pc:sldChg>
      <pc:sldChg chg="modSp mod">
        <pc:chgData name="NURIEARTH GLOBAL" userId="5f8dbc700efec57f" providerId="LiveId" clId="{696E9FE3-25E3-41B1-AA21-FFAC639F8218}" dt="2024-11-25T01:10:37.036" v="2188"/>
        <pc:sldMkLst>
          <pc:docMk/>
          <pc:sldMk cId="3970949272" sldId="278"/>
        </pc:sldMkLst>
        <pc:spChg chg="mod">
          <ac:chgData name="NURIEARTH GLOBAL" userId="5f8dbc700efec57f" providerId="LiveId" clId="{696E9FE3-25E3-41B1-AA21-FFAC639F8218}" dt="2024-11-25T01:10:37.036" v="2188"/>
          <ac:spMkLst>
            <pc:docMk/>
            <pc:sldMk cId="3970949272" sldId="278"/>
            <ac:spMk id="11" creationId="{F1987D52-2964-0FAF-9821-33A9AF69772D}"/>
          </ac:spMkLst>
        </pc:spChg>
      </pc:sldChg>
      <pc:sldChg chg="modSp mod">
        <pc:chgData name="NURIEARTH GLOBAL" userId="5f8dbc700efec57f" providerId="LiveId" clId="{696E9FE3-25E3-41B1-AA21-FFAC639F8218}" dt="2024-11-25T00:53:42.565" v="430" actId="1076"/>
        <pc:sldMkLst>
          <pc:docMk/>
          <pc:sldMk cId="4276276242" sldId="279"/>
        </pc:sldMkLst>
        <pc:spChg chg="mod">
          <ac:chgData name="NURIEARTH GLOBAL" userId="5f8dbc700efec57f" providerId="LiveId" clId="{696E9FE3-25E3-41B1-AA21-FFAC639F8218}" dt="2024-11-25T00:53:42.565" v="430" actId="1076"/>
          <ac:spMkLst>
            <pc:docMk/>
            <pc:sldMk cId="4276276242" sldId="279"/>
            <ac:spMk id="11" creationId="{0E6B0825-B65A-2266-BB01-12CC3EB8020D}"/>
          </ac:spMkLst>
        </pc:spChg>
      </pc:sldChg>
      <pc:sldChg chg="modSp mod">
        <pc:chgData name="NURIEARTH GLOBAL" userId="5f8dbc700efec57f" providerId="LiveId" clId="{696E9FE3-25E3-41B1-AA21-FFAC639F8218}" dt="2024-11-25T00:53:07.764" v="409" actId="1076"/>
        <pc:sldMkLst>
          <pc:docMk/>
          <pc:sldMk cId="101636188" sldId="280"/>
        </pc:sldMkLst>
        <pc:spChg chg="mod">
          <ac:chgData name="NURIEARTH GLOBAL" userId="5f8dbc700efec57f" providerId="LiveId" clId="{696E9FE3-25E3-41B1-AA21-FFAC639F8218}" dt="2024-11-25T00:53:07.764" v="409" actId="1076"/>
          <ac:spMkLst>
            <pc:docMk/>
            <pc:sldMk cId="101636188" sldId="280"/>
            <ac:spMk id="11" creationId="{00516FB8-3EC6-6630-4C4B-3124F0E2F0BB}"/>
          </ac:spMkLst>
        </pc:spChg>
      </pc:sldChg>
      <pc:sldChg chg="modSp mod">
        <pc:chgData name="NURIEARTH GLOBAL" userId="5f8dbc700efec57f" providerId="LiveId" clId="{696E9FE3-25E3-41B1-AA21-FFAC639F8218}" dt="2024-11-25T00:11:27.043" v="371" actId="1076"/>
        <pc:sldMkLst>
          <pc:docMk/>
          <pc:sldMk cId="1887053683" sldId="281"/>
        </pc:sldMkLst>
        <pc:spChg chg="mod">
          <ac:chgData name="NURIEARTH GLOBAL" userId="5f8dbc700efec57f" providerId="LiveId" clId="{696E9FE3-25E3-41B1-AA21-FFAC639F8218}" dt="2024-11-25T00:11:27.043" v="371" actId="1076"/>
          <ac:spMkLst>
            <pc:docMk/>
            <pc:sldMk cId="1887053683" sldId="281"/>
            <ac:spMk id="11" creationId="{E06932E6-EA8C-82DC-F4F8-8A76F911F4F7}"/>
          </ac:spMkLst>
        </pc:spChg>
      </pc:sldChg>
      <pc:sldChg chg="modSp mod">
        <pc:chgData name="NURIEARTH GLOBAL" userId="5f8dbc700efec57f" providerId="LiveId" clId="{696E9FE3-25E3-41B1-AA21-FFAC639F8218}" dt="2024-11-25T00:10:28.527" v="341" actId="1076"/>
        <pc:sldMkLst>
          <pc:docMk/>
          <pc:sldMk cId="3751186461" sldId="282"/>
        </pc:sldMkLst>
        <pc:spChg chg="mod">
          <ac:chgData name="NURIEARTH GLOBAL" userId="5f8dbc700efec57f" providerId="LiveId" clId="{696E9FE3-25E3-41B1-AA21-FFAC639F8218}" dt="2024-11-25T00:10:28.527" v="341" actId="1076"/>
          <ac:spMkLst>
            <pc:docMk/>
            <pc:sldMk cId="3751186461" sldId="282"/>
            <ac:spMk id="11" creationId="{3CBDF417-B640-2C0D-5707-C4881CBB84A7}"/>
          </ac:spMkLst>
        </pc:spChg>
      </pc:sldChg>
      <pc:sldChg chg="modSp mod">
        <pc:chgData name="NURIEARTH GLOBAL" userId="5f8dbc700efec57f" providerId="LiveId" clId="{696E9FE3-25E3-41B1-AA21-FFAC639F8218}" dt="2024-11-25T00:10:00.587" v="301" actId="1076"/>
        <pc:sldMkLst>
          <pc:docMk/>
          <pc:sldMk cId="3893562411" sldId="283"/>
        </pc:sldMkLst>
        <pc:spChg chg="mod">
          <ac:chgData name="NURIEARTH GLOBAL" userId="5f8dbc700efec57f" providerId="LiveId" clId="{696E9FE3-25E3-41B1-AA21-FFAC639F8218}" dt="2024-11-25T00:10:00.587" v="301" actId="1076"/>
          <ac:spMkLst>
            <pc:docMk/>
            <pc:sldMk cId="3893562411" sldId="283"/>
            <ac:spMk id="22" creationId="{555CC53D-19D1-2A63-319E-0849A529EBFB}"/>
          </ac:spMkLst>
        </pc:spChg>
      </pc:sldChg>
      <pc:sldChg chg="modSp mod">
        <pc:chgData name="NURIEARTH GLOBAL" userId="5f8dbc700efec57f" providerId="LiveId" clId="{696E9FE3-25E3-41B1-AA21-FFAC639F8218}" dt="2024-11-25T00:09:06.344" v="281" actId="1076"/>
        <pc:sldMkLst>
          <pc:docMk/>
          <pc:sldMk cId="3383097051" sldId="284"/>
        </pc:sldMkLst>
        <pc:spChg chg="mod">
          <ac:chgData name="NURIEARTH GLOBAL" userId="5f8dbc700efec57f" providerId="LiveId" clId="{696E9FE3-25E3-41B1-AA21-FFAC639F8218}" dt="2024-11-25T00:07:44.756" v="230" actId="1076"/>
          <ac:spMkLst>
            <pc:docMk/>
            <pc:sldMk cId="3383097051" sldId="284"/>
            <ac:spMk id="11" creationId="{5F98A0D4-1F72-BDC5-4215-7DEF3C6D33BE}"/>
          </ac:spMkLst>
        </pc:spChg>
        <pc:spChg chg="mod">
          <ac:chgData name="NURIEARTH GLOBAL" userId="5f8dbc700efec57f" providerId="LiveId" clId="{696E9FE3-25E3-41B1-AA21-FFAC639F8218}" dt="2024-11-25T00:08:11.972" v="244" actId="20577"/>
          <ac:spMkLst>
            <pc:docMk/>
            <pc:sldMk cId="3383097051" sldId="284"/>
            <ac:spMk id="12" creationId="{33C24AD6-621C-AC3E-EC04-B838A8E2E9EB}"/>
          </ac:spMkLst>
        </pc:spChg>
        <pc:spChg chg="mod">
          <ac:chgData name="NURIEARTH GLOBAL" userId="5f8dbc700efec57f" providerId="LiveId" clId="{696E9FE3-25E3-41B1-AA21-FFAC639F8218}" dt="2024-11-25T00:08:37.420" v="256" actId="20577"/>
          <ac:spMkLst>
            <pc:docMk/>
            <pc:sldMk cId="3383097051" sldId="284"/>
            <ac:spMk id="14" creationId="{05C7793B-E69E-DB50-0EBF-10DCC9BC1E45}"/>
          </ac:spMkLst>
        </pc:spChg>
        <pc:spChg chg="mod">
          <ac:chgData name="NURIEARTH GLOBAL" userId="5f8dbc700efec57f" providerId="LiveId" clId="{696E9FE3-25E3-41B1-AA21-FFAC639F8218}" dt="2024-11-25T00:08:47.795" v="263" actId="20577"/>
          <ac:spMkLst>
            <pc:docMk/>
            <pc:sldMk cId="3383097051" sldId="284"/>
            <ac:spMk id="15" creationId="{B52EB62C-2688-A8FD-5D19-3CEAC431F89E}"/>
          </ac:spMkLst>
        </pc:spChg>
        <pc:spChg chg="mod">
          <ac:chgData name="NURIEARTH GLOBAL" userId="5f8dbc700efec57f" providerId="LiveId" clId="{696E9FE3-25E3-41B1-AA21-FFAC639F8218}" dt="2024-11-25T00:09:06.344" v="281" actId="1076"/>
          <ac:spMkLst>
            <pc:docMk/>
            <pc:sldMk cId="3383097051" sldId="284"/>
            <ac:spMk id="16" creationId="{2B75CAA3-397A-3C9D-3027-F6FA386CBD11}"/>
          </ac:spMkLst>
        </pc:spChg>
      </pc:sldChg>
      <pc:sldChg chg="modSp mod">
        <pc:chgData name="NURIEARTH GLOBAL" userId="5f8dbc700efec57f" providerId="LiveId" clId="{696E9FE3-25E3-41B1-AA21-FFAC639F8218}" dt="2024-11-25T00:06:15.412" v="184" actId="20577"/>
        <pc:sldMkLst>
          <pc:docMk/>
          <pc:sldMk cId="3319102602" sldId="285"/>
        </pc:sldMkLst>
        <pc:spChg chg="mod">
          <ac:chgData name="NURIEARTH GLOBAL" userId="5f8dbc700efec57f" providerId="LiveId" clId="{696E9FE3-25E3-41B1-AA21-FFAC639F8218}" dt="2024-11-25T00:06:15.412" v="184" actId="20577"/>
          <ac:spMkLst>
            <pc:docMk/>
            <pc:sldMk cId="3319102602" sldId="285"/>
            <ac:spMk id="24" creationId="{4FEDE430-6A81-617A-B42C-197002D67457}"/>
          </ac:spMkLst>
        </pc:spChg>
      </pc:sldChg>
      <pc:sldChg chg="new add del">
        <pc:chgData name="NURIEARTH GLOBAL" userId="5f8dbc700efec57f" providerId="LiveId" clId="{696E9FE3-25E3-41B1-AA21-FFAC639F8218}" dt="2024-11-25T00:57:21.744" v="799" actId="680"/>
        <pc:sldMkLst>
          <pc:docMk/>
          <pc:sldMk cId="2062606799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332"/>
          </a:xfrm>
          <a:prstGeom prst="rect">
            <a:avLst/>
          </a:prstGeom>
        </p:spPr>
        <p:txBody>
          <a:bodyPr vert="horz" lIns="93296" tIns="46649" rIns="93296" bIns="46649"/>
          <a:lstStyle>
            <a:lvl1pPr algn="l">
              <a:defRPr sz="13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6332"/>
          </a:xfrm>
          <a:prstGeom prst="rect">
            <a:avLst/>
          </a:prstGeom>
        </p:spPr>
        <p:txBody>
          <a:bodyPr vert="horz" lIns="93296" tIns="46649" rIns="93296" bIns="46649"/>
          <a:lstStyle>
            <a:lvl1pPr algn="r">
              <a:defRPr sz="1300"/>
            </a:lvl1pPr>
          </a:lstStyle>
          <a:p>
            <a:pPr lvl="0">
              <a:defRPr/>
            </a:pPr>
            <a:fld id="{1EE1689A-FADD-40DB-AAA6-7DABEBB7C355}" type="datetime1">
              <a:rPr lang="ko-KR" altLang="en-US"/>
              <a:pPr lvl="0">
                <a:defRPr/>
              </a:pPr>
              <a:t>2025-03-06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6" tIns="46649" rIns="93296" bIns="46649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3296" tIns="46649" rIns="93296" bIns="46649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3296" tIns="46649" rIns="93296" bIns="46649" anchor="b"/>
          <a:lstStyle>
            <a:lvl1pPr algn="l">
              <a:defRPr sz="13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7" y="9428588"/>
            <a:ext cx="2945659" cy="496332"/>
          </a:xfrm>
          <a:prstGeom prst="rect">
            <a:avLst/>
          </a:prstGeom>
        </p:spPr>
        <p:txBody>
          <a:bodyPr vert="horz" lIns="93296" tIns="46649" rIns="93296" bIns="46649" anchor="b"/>
          <a:lstStyle>
            <a:lvl1pPr algn="r">
              <a:defRPr sz="1300"/>
            </a:lvl1pPr>
          </a:lstStyle>
          <a:p>
            <a:pPr lvl="0">
              <a:defRPr/>
            </a:pPr>
            <a:fld id="{B0BF07C1-DF0C-475F-8EC9-AF2C6F427ED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729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521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46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402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475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90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5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903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57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896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58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0616-D219-4B28-9BE9-009ECEEBD211}" type="datetimeFigureOut">
              <a:rPr lang="ko-KR" altLang="en-US" smtClean="0"/>
              <a:pPr/>
              <a:t>2025-03-06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197E3-9785-4C26-A383-2AE8C77AA4D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528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pload.wikimedia.org/wikipedia/commons/1/1a/CU_BI_%282017%29.sv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hyperlink" Target="http://www.nuriearthglobalusa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uriearthglobal.com/" TargetMode="External"/><Relationship Id="rId5" Type="http://schemas.openxmlformats.org/officeDocument/2006/relationships/hyperlink" Target="mailto:webmaster@nuriearthglobal.com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5481EBD-C784-C51E-3DC7-F7C8BCF96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28" y="-9490"/>
            <a:ext cx="6021143" cy="686748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0CE4900-0F61-4779-6DE2-207090C3D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11" y="-9492"/>
            <a:ext cx="2088232" cy="68674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F272791-7DD5-11EA-EDED-FF90EA7C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960" y="-9489"/>
            <a:ext cx="1669950" cy="6867489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FE7071A-3769-A4B9-A31F-101A3F6C704F}"/>
              </a:ext>
            </a:extLst>
          </p:cNvPr>
          <p:cNvSpPr/>
          <p:nvPr/>
        </p:nvSpPr>
        <p:spPr>
          <a:xfrm>
            <a:off x="107504" y="188640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30FFB-2869-DF20-7045-77F260941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23D8E88F-1F3E-61E4-34DE-4AF109EB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EE58F09-3B24-D121-B89A-12DA863D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F98A0D4-1F72-BDC5-4215-7DEF3C6D33BE}"/>
              </a:ext>
            </a:extLst>
          </p:cNvPr>
          <p:cNvSpPr/>
          <p:nvPr/>
        </p:nvSpPr>
        <p:spPr>
          <a:xfrm>
            <a:off x="-324544" y="1118106"/>
            <a:ext cx="97930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８</a:t>
            </a:r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. Export and intended export countries</a:t>
            </a:r>
            <a:endParaRPr lang="ko-KR" altLang="en-US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0C5DD-A84C-23DB-D412-9535DD70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251520" y="2018030"/>
            <a:ext cx="1800200" cy="978922"/>
          </a:xfrm>
          <a:prstGeom prst="rect">
            <a:avLst/>
          </a:prstGeom>
          <a:noFill/>
          <a:ln w="9525">
            <a:noFill/>
            <a:miter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B2904E-B7BB-8DE9-D859-DF67D3A92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230265" y="3140968"/>
            <a:ext cx="1796008" cy="978922"/>
          </a:xfrm>
          <a:prstGeom prst="rect">
            <a:avLst/>
          </a:prstGeom>
          <a:noFill/>
          <a:ln w="9525">
            <a:noFill/>
            <a:miter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06A4F24-CF39-3B65-F9BC-49C79C074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220282" y="4293096"/>
            <a:ext cx="1800200" cy="97892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CA0B283-EF3A-CA2A-AD16-62ACDA893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220282" y="5458213"/>
            <a:ext cx="1811782" cy="978922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33C24AD6-621C-AC3E-EC04-B838A8E2E9EB}"/>
              </a:ext>
            </a:extLst>
          </p:cNvPr>
          <p:cNvSpPr/>
          <p:nvPr/>
        </p:nvSpPr>
        <p:spPr>
          <a:xfrm>
            <a:off x="2208911" y="2348880"/>
            <a:ext cx="18002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Kazakhstan</a:t>
            </a:r>
            <a:endParaRPr lang="en-US" altLang="ko-K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5C7793B-E69E-DB50-0EBF-10DCC9BC1E45}"/>
              </a:ext>
            </a:extLst>
          </p:cNvPr>
          <p:cNvSpPr/>
          <p:nvPr/>
        </p:nvSpPr>
        <p:spPr>
          <a:xfrm>
            <a:off x="2100899" y="3429000"/>
            <a:ext cx="20162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Kyrgyzstan</a:t>
            </a:r>
            <a:endParaRPr lang="en-US" altLang="ko-K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B52EB62C-2688-A8FD-5D19-3CEAC431F89E}"/>
              </a:ext>
            </a:extLst>
          </p:cNvPr>
          <p:cNvSpPr/>
          <p:nvPr/>
        </p:nvSpPr>
        <p:spPr>
          <a:xfrm>
            <a:off x="2208912" y="4509120"/>
            <a:ext cx="18002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Japan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B75CAA3-397A-3C9D-3027-F6FA386CBD11}"/>
              </a:ext>
            </a:extLst>
          </p:cNvPr>
          <p:cNvSpPr/>
          <p:nvPr/>
        </p:nvSpPr>
        <p:spPr>
          <a:xfrm>
            <a:off x="2153920" y="5589240"/>
            <a:ext cx="18002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Nigeria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707908C-4D54-E11D-387B-62834A73F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4445958" y="1893251"/>
            <a:ext cx="1695285" cy="211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그림 17" descr="ng1.jpg">
            <a:extLst>
              <a:ext uri="{FF2B5EF4-FFF2-40B4-BE49-F238E27FC236}">
                <a16:creationId xmlns:a16="http://schemas.microsoft.com/office/drawing/2014/main" id="{85B18FDC-88A5-1E6C-D84C-DA00BEDF30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tretch>
            <a:fillRect/>
          </a:stretch>
        </p:blipFill>
        <p:spPr>
          <a:xfrm>
            <a:off x="6433325" y="1893251"/>
            <a:ext cx="2208478" cy="211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E4D8A09-B842-2F83-541B-7D51BD030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8510" y="4366827"/>
            <a:ext cx="1611601" cy="2014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45025CA-E7CA-B398-5E4E-9864245FF7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9815" y="4353206"/>
            <a:ext cx="2059713" cy="1985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13F15E5C-ABB1-F265-A1D8-67B93F24EE3F}"/>
              </a:ext>
            </a:extLst>
          </p:cNvPr>
          <p:cNvSpPr/>
          <p:nvPr/>
        </p:nvSpPr>
        <p:spPr>
          <a:xfrm>
            <a:off x="6715576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28EEE-CEAE-4111-30CD-0FB3066A0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00C70F33-D637-7574-157A-827766BEF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F6B7489-24C0-C4C5-5363-A9F4B764D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A110529-78F2-D0C8-BEDF-85379CF2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096" y="1484784"/>
            <a:ext cx="2083996" cy="137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중국수출용캔200.jpg">
            <a:extLst>
              <a:ext uri="{FF2B5EF4-FFF2-40B4-BE49-F238E27FC236}">
                <a16:creationId xmlns:a16="http://schemas.microsoft.com/office/drawing/2014/main" id="{A8E70B1F-3D75-F2C2-B7A5-D7C87149B9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095" y="3127698"/>
            <a:ext cx="2089131" cy="1597445"/>
          </a:xfrm>
          <a:prstGeom prst="rect">
            <a:avLst/>
          </a:prstGeom>
        </p:spPr>
      </p:pic>
      <p:pic>
        <p:nvPicPr>
          <p:cNvPr id="19" name="Picture 2" descr="N:\. Personal_folder\파이어진\홍보자료\중국 온라인.jpg">
            <a:extLst>
              <a:ext uri="{FF2B5EF4-FFF2-40B4-BE49-F238E27FC236}">
                <a16:creationId xmlns:a16="http://schemas.microsoft.com/office/drawing/2014/main" id="{698D6B74-FEC2-2AA8-8321-0045238C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484784"/>
            <a:ext cx="1728192" cy="3393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85FE6CC-569A-F65E-9DAC-BB5A78AAB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1484785"/>
            <a:ext cx="2415694" cy="3456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4FEDE430-6A81-617A-B42C-197002D67457}"/>
              </a:ext>
            </a:extLst>
          </p:cNvPr>
          <p:cNvSpPr/>
          <p:nvPr/>
        </p:nvSpPr>
        <p:spPr>
          <a:xfrm>
            <a:off x="323528" y="5229200"/>
            <a:ext cx="8013245" cy="1304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b="1" dirty="0">
                <a:latin typeface="+mn-ea"/>
              </a:rPr>
              <a:t>Requested for Chinese approval letter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b="1" dirty="0">
                <a:latin typeface="+mn-ea"/>
              </a:rPr>
              <a:t>Entering Chinese online market malls</a:t>
            </a:r>
            <a:r>
              <a:rPr lang="ko-KR" altLang="en-US" b="1" dirty="0">
                <a:latin typeface="+mn-ea"/>
              </a:rPr>
              <a:t> </a:t>
            </a:r>
            <a:endParaRPr lang="en-US" altLang="ko-KR" b="1" dirty="0">
              <a:latin typeface="+mn-ea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ko-KR" b="1" dirty="0">
                <a:latin typeface="+mn-ea"/>
              </a:rPr>
              <a:t>Ingredient and design localization consultation completed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E543E130-3262-43E7-75C8-B46F96E4C563}"/>
              </a:ext>
            </a:extLst>
          </p:cNvPr>
          <p:cNvSpPr/>
          <p:nvPr/>
        </p:nvSpPr>
        <p:spPr>
          <a:xfrm>
            <a:off x="6715576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02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E91F7-5B4D-F0A6-6FA8-CFB55EF9E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82087B2B-78BE-F50A-37DF-AAF370CE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EE36EF4-4EC2-183D-C41A-9E1395074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A0F53EE2-B4BD-3092-3D43-47D2360141C8}"/>
              </a:ext>
            </a:extLst>
          </p:cNvPr>
          <p:cNvSpPr/>
          <p:nvPr/>
        </p:nvSpPr>
        <p:spPr>
          <a:xfrm>
            <a:off x="1007604" y="1494379"/>
            <a:ext cx="71287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９</a:t>
            </a:r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. Domestic Market In KOREA</a:t>
            </a:r>
            <a:endParaRPr lang="ko-KR" altLang="en-US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E8729B13-28C7-5B8A-1A91-6521B9D4B702}"/>
              </a:ext>
            </a:extLst>
          </p:cNvPr>
          <p:cNvSpPr txBox="1"/>
          <p:nvPr/>
        </p:nvSpPr>
        <p:spPr>
          <a:xfrm>
            <a:off x="3707528" y="3505970"/>
            <a:ext cx="45368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300" b="1" i="0" u="none" strike="noStrike" kern="1200" cap="none" spc="0" normalizeH="0" baseline="0" dirty="0">
                <a:latin typeface="+mj-ea"/>
                <a:ea typeface="+mj-ea"/>
                <a:cs typeface="맑은 고딕"/>
              </a:rPr>
              <a:t>- </a:t>
            </a:r>
            <a:r>
              <a:rPr lang="en-US" altLang="ko-KR" sz="2300" b="1" dirty="0">
                <a:latin typeface="+mj-ea"/>
                <a:ea typeface="+mj-ea"/>
                <a:cs typeface="맑은 고딕"/>
              </a:rPr>
              <a:t>1</a:t>
            </a:r>
            <a:r>
              <a:rPr kumimoji="0" lang="en-US" altLang="ko-KR" sz="2300" b="1" i="0" u="none" strike="noStrike" kern="1200" cap="none" spc="0" normalizeH="0" baseline="0" dirty="0">
                <a:latin typeface="+mj-ea"/>
                <a:ea typeface="+mj-ea"/>
                <a:cs typeface="맑은 고딕"/>
              </a:rPr>
              <a:t>4,923</a:t>
            </a:r>
            <a:r>
              <a:rPr lang="en-US" altLang="ko-KR" sz="2300" b="1" dirty="0">
                <a:latin typeface="+mj-ea"/>
                <a:ea typeface="+mj-ea"/>
                <a:cs typeface="맑은 고딕"/>
              </a:rPr>
              <a:t> stores by the end of 2022</a:t>
            </a:r>
            <a:endParaRPr kumimoji="0" lang="en-US" altLang="ko-KR" sz="2300" b="1" i="0" u="none" strike="noStrike" kern="1200" cap="none" spc="0" normalizeH="0" baseline="0" dirty="0">
              <a:latin typeface="+mj-ea"/>
              <a:ea typeface="+mj-ea"/>
              <a:cs typeface="맑은 고딕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950EAB82-1A5E-035D-923D-CDBAC65E6905}"/>
              </a:ext>
            </a:extLst>
          </p:cNvPr>
          <p:cNvSpPr txBox="1"/>
          <p:nvPr/>
        </p:nvSpPr>
        <p:spPr>
          <a:xfrm>
            <a:off x="3707528" y="4306189"/>
            <a:ext cx="417684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300" b="1" i="0" u="none" strike="noStrike" kern="1200" cap="none" spc="0" normalizeH="0" baseline="0" dirty="0">
                <a:latin typeface="+mj-ea"/>
                <a:ea typeface="+mj-ea"/>
                <a:cs typeface="맑은 고딕"/>
              </a:rPr>
              <a:t>- </a:t>
            </a:r>
            <a:r>
              <a:rPr lang="en-US" altLang="ko-KR" sz="2300" b="1" dirty="0">
                <a:latin typeface="+mj-ea"/>
                <a:ea typeface="+mj-ea"/>
                <a:cs typeface="맑은 고딕"/>
              </a:rPr>
              <a:t>Released on June 14. 2023</a:t>
            </a:r>
            <a:endParaRPr kumimoji="0" lang="ko-KR" altLang="en-US" sz="2300" b="1" i="0" u="none" strike="noStrike" kern="1200" cap="none" spc="0" normalizeH="0" baseline="0" dirty="0">
              <a:latin typeface="+mj-ea"/>
              <a:ea typeface="+mj-ea"/>
              <a:cs typeface="맑은 고딕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FEE34C60-2C0A-C2AD-6445-68E762BE0391}"/>
              </a:ext>
            </a:extLst>
          </p:cNvPr>
          <p:cNvSpPr txBox="1"/>
          <p:nvPr/>
        </p:nvSpPr>
        <p:spPr>
          <a:xfrm>
            <a:off x="3707904" y="2740742"/>
            <a:ext cx="46085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200" b="1" i="0" u="none" strike="noStrike" kern="1200" cap="none" spc="0" normalizeH="0" baseline="0" dirty="0">
                <a:latin typeface="+mj-ea"/>
                <a:ea typeface="+mj-ea"/>
                <a:cs typeface="맑은 고딕"/>
              </a:rPr>
              <a:t>- </a:t>
            </a:r>
            <a:r>
              <a:rPr lang="en-US" altLang="ko-KR" sz="2200" b="1" dirty="0">
                <a:latin typeface="+mj-ea"/>
                <a:ea typeface="+mj-ea"/>
                <a:cs typeface="맑은 고딕"/>
              </a:rPr>
              <a:t>The largest number of stores in Korea</a:t>
            </a:r>
            <a:endParaRPr kumimoji="0" lang="en-US" altLang="ko-KR" sz="2200" b="1" i="0" u="none" strike="noStrike" kern="1200" cap="none" spc="0" normalizeH="0" baseline="0" dirty="0">
              <a:latin typeface="+mj-ea"/>
              <a:ea typeface="+mj-ea"/>
              <a:cs typeface="맑은 고딕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54770A1C-55C5-B58D-F78A-BF2111204544}"/>
              </a:ext>
            </a:extLst>
          </p:cNvPr>
          <p:cNvSpPr/>
          <p:nvPr/>
        </p:nvSpPr>
        <p:spPr>
          <a:xfrm>
            <a:off x="6715576" y="205533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3" name="Picture 5">
            <a:hlinkClick r:id="rId6"/>
            <a:extLst>
              <a:ext uri="{FF2B5EF4-FFF2-40B4-BE49-F238E27FC236}">
                <a16:creationId xmlns:a16="http://schemas.microsoft.com/office/drawing/2014/main" id="{6E5D417B-676A-C362-1F1F-CCCDF84A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3066218" cy="207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932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F332F-8E3E-C25C-F712-7A311ECB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188E0A58-BE94-E22C-384D-41BDA164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6EC26E4-65F2-AE50-B698-7D7C2499A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F1BDAFD-A339-C70A-A698-D484609C6ACB}"/>
              </a:ext>
            </a:extLst>
          </p:cNvPr>
          <p:cNvSpPr/>
          <p:nvPr/>
        </p:nvSpPr>
        <p:spPr>
          <a:xfrm>
            <a:off x="1871699" y="1175192"/>
            <a:ext cx="5400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10. Product Dimension</a:t>
            </a:r>
            <a:endParaRPr lang="ko-KR" altLang="en-US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541EF799-8616-AE1B-742B-0D04D7C82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633288"/>
              </p:ext>
            </p:extLst>
          </p:nvPr>
        </p:nvGraphicFramePr>
        <p:xfrm>
          <a:off x="391189" y="2348880"/>
          <a:ext cx="8361621" cy="340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9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3944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Product </a:t>
                      </a:r>
                    </a:p>
                    <a:p>
                      <a:pPr algn="ctr" latinLnBrk="1"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dimension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Product weight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Carton </a:t>
                      </a:r>
                    </a:p>
                    <a:p>
                      <a:pPr algn="ctr" latinLnBrk="1"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dimension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</a:rPr>
                        <a:t>Carton</a:t>
                      </a:r>
                    </a:p>
                    <a:p>
                      <a:pPr algn="ctr" latinLnBrk="1">
                        <a:defRPr/>
                      </a:pPr>
                      <a:r>
                        <a:rPr lang="en-US" altLang="ko-KR" sz="1600" baseline="0" dirty="0">
                          <a:solidFill>
                            <a:schemeClr val="tx1"/>
                          </a:solidFill>
                        </a:rPr>
                        <a:t>Weight</a:t>
                      </a:r>
                      <a:endParaRPr lang="ko-KR" altLang="en-US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1Pallet</a:t>
                      </a:r>
                    </a:p>
                    <a:p>
                      <a:pPr algn="ctr" latinLnBrk="1">
                        <a:defRPr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</a:rPr>
                        <a:t>(120 Cartons)</a:t>
                      </a:r>
                      <a:endParaRPr lang="ko-KR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  <a:alpha val="8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809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50*133mm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275g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400" b="1" kern="100" dirty="0">
                          <a:effectLst/>
                        </a:rPr>
                        <a:t> </a:t>
                      </a: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00" dirty="0">
                          <a:effectLst/>
                        </a:rPr>
                        <a:t>(30 PCS)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kern="100" dirty="0">
                          <a:effectLst/>
                        </a:rPr>
                        <a:t>325*265*135mm</a:t>
                      </a:r>
                    </a:p>
                    <a:p>
                      <a:pPr algn="ctr" latinLnBrk="1">
                        <a:defRPr/>
                      </a:pP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8.5 Kg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(3,600 PCS)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shape1026">
            <a:extLst>
              <a:ext uri="{FF2B5EF4-FFF2-40B4-BE49-F238E27FC236}">
                <a16:creationId xmlns:a16="http://schemas.microsoft.com/office/drawing/2014/main" id="{9F0D7A83-E6CF-3BF8-D70E-CB451FF96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563887" y="3444992"/>
            <a:ext cx="1841311" cy="1280152"/>
          </a:xfrm>
          <a:prstGeom prst="rect">
            <a:avLst/>
          </a:prstGeom>
          <a:noFill/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4EB0C252-4BBF-C4E1-F2DE-13F334E5E0FB}"/>
              </a:ext>
            </a:extLst>
          </p:cNvPr>
          <p:cNvSpPr/>
          <p:nvPr/>
        </p:nvSpPr>
        <p:spPr>
          <a:xfrm>
            <a:off x="6715576" y="203878"/>
            <a:ext cx="1728192" cy="416810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D39D404-3B50-78B9-2AB0-2EB54BDD83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8042" y="3090636"/>
            <a:ext cx="1245014" cy="197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C9F017D-3A79-9F26-A209-EAAC85206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05" y="3315682"/>
            <a:ext cx="613349" cy="162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BEA526-603A-90D0-AB03-028AE1B60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9CDB56FC-76F6-22A6-F3F1-C0704583E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A7FE7D6-5522-6C0C-A5E0-7A56B05D4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2F497-4657-CB0F-7B0C-74D9DB0F2F12}"/>
              </a:ext>
            </a:extLst>
          </p:cNvPr>
          <p:cNvSpPr txBox="1"/>
          <p:nvPr/>
        </p:nvSpPr>
        <p:spPr>
          <a:xfrm>
            <a:off x="6444208" y="2745557"/>
            <a:ext cx="2671893" cy="2121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+mj-ea"/>
                <a:ea typeface="+mj-ea"/>
                <a:cs typeface="Nanum Gothic Bold"/>
                <a:sym typeface="Nanum Gothic Bold"/>
              </a:rPr>
              <a:t>Nuriearth Global USA</a:t>
            </a: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endParaRPr lang="en-US" altLang="ko-KR" sz="1200" dirty="0">
              <a:latin typeface="+mj-ea"/>
              <a:ea typeface="+mj-ea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lang="en-US" altLang="ko-KR" sz="1200" dirty="0">
                <a:latin typeface="+mj-ea"/>
                <a:ea typeface="+mj-ea"/>
                <a:cs typeface="Arial"/>
              </a:rPr>
              <a:t>TEL</a:t>
            </a:r>
            <a:r>
              <a:rPr lang="en-US" altLang="ko-KR" sz="1200" spc="-35" dirty="0">
                <a:latin typeface="+mj-ea"/>
                <a:ea typeface="+mj-ea"/>
                <a:cs typeface="Arial"/>
              </a:rPr>
              <a:t> </a:t>
            </a:r>
            <a:r>
              <a:rPr lang="en-US" altLang="ko-KR" sz="1200" dirty="0">
                <a:latin typeface="+mj-ea"/>
                <a:ea typeface="+mj-ea"/>
                <a:cs typeface="Arial"/>
              </a:rPr>
              <a:t>:</a:t>
            </a:r>
            <a:r>
              <a:rPr lang="en-US" altLang="ko-KR" sz="1200" spc="-40" dirty="0">
                <a:latin typeface="+mj-ea"/>
                <a:ea typeface="+mj-ea"/>
                <a:cs typeface="Arial"/>
              </a:rPr>
              <a:t> 714-469-0480</a:t>
            </a:r>
            <a:endParaRPr lang="en-US" altLang="ko-KR" sz="1200" spc="-5" dirty="0">
              <a:latin typeface="+mj-ea"/>
              <a:ea typeface="+mj-ea"/>
              <a:cs typeface="Arial"/>
            </a:endParaRPr>
          </a:p>
          <a:p>
            <a:pPr marL="12700" algn="ctr">
              <a:lnSpc>
                <a:spcPct val="100000"/>
              </a:lnSpc>
            </a:pPr>
            <a:endParaRPr lang="en-US" altLang="ko-KR" sz="1200" dirty="0">
              <a:latin typeface="+mj-ea"/>
              <a:ea typeface="+mj-ea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lang="en-US" altLang="ko-KR" sz="1200" spc="-5" dirty="0">
                <a:latin typeface="+mj-ea"/>
                <a:ea typeface="+mj-ea"/>
                <a:cs typeface="Arial"/>
              </a:rPr>
              <a:t>E-MAIL</a:t>
            </a:r>
          </a:p>
          <a:p>
            <a:pPr marL="12700" marR="5080" algn="ctr">
              <a:lnSpc>
                <a:spcPct val="100000"/>
              </a:lnSpc>
            </a:pPr>
            <a:r>
              <a:rPr lang="en-US" altLang="ko-KR" sz="1200" u="sng" spc="-5" dirty="0">
                <a:uFill>
                  <a:solidFill>
                    <a:srgbClr val="000000"/>
                  </a:solidFill>
                </a:uFill>
                <a:latin typeface="+mj-ea"/>
                <a:ea typeface="+mj-e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john.son@nuriearthglobalusa.com </a:t>
            </a:r>
            <a:endParaRPr lang="en-US" altLang="ko-KR" sz="1200" u="sng" spc="-5" dirty="0">
              <a:uFill>
                <a:solidFill>
                  <a:srgbClr val="000000"/>
                </a:solidFill>
              </a:uFill>
              <a:latin typeface="+mj-ea"/>
              <a:ea typeface="+mj-ea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endParaRPr lang="en-US" altLang="ko-KR" sz="1200" spc="-295" dirty="0">
              <a:latin typeface="+mj-ea"/>
              <a:ea typeface="+mj-ea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lang="en-US" altLang="ko-KR" sz="1200" u="sng" spc="-5" dirty="0">
                <a:uFill>
                  <a:solidFill>
                    <a:srgbClr val="000000"/>
                  </a:solidFill>
                </a:uFill>
                <a:latin typeface="+mj-ea"/>
                <a:ea typeface="+mj-e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ko-KR" sz="1200" u="sng" spc="-5" dirty="0">
                <a:uFill>
                  <a:solidFill>
                    <a:srgbClr val="000000"/>
                  </a:solidFill>
                </a:uFill>
                <a:latin typeface="+mj-ea"/>
                <a:ea typeface="+mj-e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http://www.nuriearthglobalusa.com</a:t>
            </a:r>
            <a:endParaRPr lang="en-US" altLang="ko-KR" sz="1200" u="sng" spc="-5" dirty="0">
              <a:uFill>
                <a:solidFill>
                  <a:srgbClr val="000000"/>
                </a:solidFill>
              </a:uFill>
              <a:latin typeface="+mj-ea"/>
              <a:ea typeface="+mj-ea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lang="en-US" altLang="ko-KR" sz="1200" u="sng" spc="-5" dirty="0">
                <a:uFill>
                  <a:solidFill>
                    <a:srgbClr val="000000"/>
                  </a:solidFill>
                </a:uFill>
                <a:latin typeface="+mj-ea"/>
                <a:ea typeface="+mj-ea"/>
                <a:cs typeface="Arial"/>
              </a:rPr>
              <a:t>http://www.fireginusa.com</a:t>
            </a:r>
            <a:endParaRPr lang="en-US" altLang="ko-KR" sz="1200" dirty="0">
              <a:latin typeface="+mj-ea"/>
              <a:ea typeface="+mj-ea"/>
              <a:cs typeface="Arial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0B40D837-78DB-0288-E5C4-5B9329CE0997}"/>
              </a:ext>
            </a:extLst>
          </p:cNvPr>
          <p:cNvSpPr/>
          <p:nvPr/>
        </p:nvSpPr>
        <p:spPr>
          <a:xfrm>
            <a:off x="6715576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17B9BF1B-6576-FB1A-5857-7666D2F7441D}"/>
              </a:ext>
            </a:extLst>
          </p:cNvPr>
          <p:cNvSpPr txBox="1"/>
          <p:nvPr/>
        </p:nvSpPr>
        <p:spPr>
          <a:xfrm>
            <a:off x="228688" y="2717423"/>
            <a:ext cx="8950325" cy="720069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lang="en-US" sz="4000" b="1" spc="10" dirty="0">
                <a:solidFill>
                  <a:srgbClr val="495965"/>
                </a:solidFill>
                <a:latin typeface="맑은 고딕"/>
                <a:cs typeface="맑은 고딕"/>
              </a:rPr>
              <a:t>THANK YOU</a:t>
            </a:r>
            <a:endParaRPr sz="5000" dirty="0">
              <a:solidFill>
                <a:srgbClr val="495965"/>
              </a:solidFill>
              <a:latin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29994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C0A3DCB-72E1-29D6-058B-8C1D27A48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F65ED3-3B60-4A3B-EFB5-274B5BF743F3}"/>
              </a:ext>
            </a:extLst>
          </p:cNvPr>
          <p:cNvSpPr/>
          <p:nvPr/>
        </p:nvSpPr>
        <p:spPr>
          <a:xfrm>
            <a:off x="503548" y="1268760"/>
            <a:ext cx="8388932" cy="55446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 algn="ctr">
              <a:buAutoNum type="arabicPeriod"/>
            </a:pPr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algun Gothic Semilight" panose="020B0502040204020203" pitchFamily="50" charset="-127"/>
              </a:rPr>
              <a:t>What is stealth ginseng?</a:t>
            </a:r>
          </a:p>
          <a:p>
            <a:pPr marL="457200" indent="-457200" algn="ctr">
              <a:buAutoNum type="arabicPeriod"/>
            </a:pPr>
            <a:endParaRPr lang="en-US" altLang="ko-KR" sz="1500" dirty="0">
              <a:ln w="0"/>
              <a:cs typeface="Malgun Gothic Semilight" panose="020B0502040204020203" pitchFamily="50" charset="-127"/>
            </a:endParaRPr>
          </a:p>
          <a:p>
            <a:pPr algn="ctr"/>
            <a:r>
              <a:rPr lang="en-US" altLang="ko-KR" sz="2200" b="1" dirty="0"/>
              <a:t>FIREGIN’s unique recipe that neutralizes the unique aroma and bitterness of red ginseng</a:t>
            </a:r>
            <a:endParaRPr lang="en-US" altLang="ko-KR" sz="2200" dirty="0">
              <a:ln w="0"/>
              <a:cs typeface="Malgun Gothic Semilight" panose="020B0502040204020203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ea typeface="함초롬바탕"/>
              </a:rPr>
              <a:t>• 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Main features</a:t>
            </a:r>
            <a:endParaRPr lang="ko-KR" altLang="en-US" b="1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ea typeface="함초롬바탕"/>
              </a:rPr>
              <a:t>     • Use of domestic red ginseng with high saponin content</a:t>
            </a:r>
            <a:endParaRPr lang="ko-KR" altLang="en-US" sz="1800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ea typeface="함초롬바탕"/>
              </a:rPr>
              <a:t>     • Gently improves the unique aroma and taste of red ginseng</a:t>
            </a:r>
            <a:endParaRPr lang="ko-KR" altLang="en-US" sz="1800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ea typeface="함초롬바탕"/>
              </a:rPr>
              <a:t>• 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Efficacy</a:t>
            </a:r>
            <a:endParaRPr lang="ko-KR" altLang="en-US" b="1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ea typeface="함초롬바탕"/>
              </a:rPr>
              <a:t>     • Boost immunity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ea typeface="함초롬바탕"/>
              </a:rPr>
              <a:t>     • Antioxidan</a:t>
            </a:r>
            <a:r>
              <a:rPr lang="en-US" altLang="ko-KR" kern="0" dirty="0">
                <a:solidFill>
                  <a:srgbClr val="000000"/>
                </a:solidFill>
                <a:ea typeface="함초롬바탕"/>
              </a:rPr>
              <a:t>t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ea typeface="함초롬바탕"/>
              </a:rPr>
              <a:t> effect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ea typeface="함초롬바탕"/>
              </a:rPr>
              <a:t>     • Improve blood circulation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ea typeface="함초롬바탕"/>
              </a:rPr>
              <a:t>• Feature</a:t>
            </a:r>
            <a:endParaRPr lang="ko-KR" altLang="en-US" sz="1800" b="1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ea typeface="함초롬바탕"/>
              </a:rPr>
              <a:t>     • High red ginseng concentrate content </a:t>
            </a:r>
            <a:r>
              <a:rPr lang="en-US" altLang="ko-KR" sz="1800" kern="0" spc="0" dirty="0">
                <a:solidFill>
                  <a:srgbClr val="FF0000"/>
                </a:solidFill>
                <a:effectLst/>
                <a:ea typeface="함초롬바탕"/>
              </a:rPr>
              <a:t>(200mg)</a:t>
            </a:r>
            <a:endParaRPr lang="ko-KR" altLang="en-US" sz="1800" kern="0" spc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BC95DA4-6FD4-C873-F184-77277CDFE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4046533"/>
            <a:ext cx="2848906" cy="2693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92BAAD60-5C66-5421-93AD-9B3F34BBCBF6}"/>
              </a:ext>
            </a:extLst>
          </p:cNvPr>
          <p:cNvSpPr/>
          <p:nvPr/>
        </p:nvSpPr>
        <p:spPr>
          <a:xfrm>
            <a:off x="6712899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5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B14C4-4564-084A-0365-908CC7268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97A575D4-91FC-2BDF-44A3-FEFA311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110DB39-F540-8682-F991-A24755987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AF990884-F26F-A965-0724-F53F0FA6D3A3}"/>
              </a:ext>
            </a:extLst>
          </p:cNvPr>
          <p:cNvSpPr/>
          <p:nvPr/>
        </p:nvSpPr>
        <p:spPr>
          <a:xfrm>
            <a:off x="323528" y="1294286"/>
            <a:ext cx="8640960" cy="53933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2. What is guarana?</a:t>
            </a:r>
          </a:p>
          <a:p>
            <a:pPr algn="ctr"/>
            <a:endParaRPr lang="en-US" altLang="ko-KR" sz="2200" dirty="0">
              <a:ln w="0"/>
              <a:latin typeface="+mj-ea"/>
              <a:ea typeface="+mj-ea"/>
            </a:endParaRPr>
          </a:p>
          <a:p>
            <a:pPr algn="ctr"/>
            <a:r>
              <a:rPr lang="en-US" altLang="ko-KR" sz="2000" b="1" dirty="0">
                <a:solidFill>
                  <a:srgbClr val="202122"/>
                </a:solidFill>
                <a:ea typeface="+mj-ea"/>
              </a:rPr>
              <a:t>A plant that grows in the Amazon primeval forest, it boasts excellent efficacy, so much so that is called the ginseng of Brazil</a:t>
            </a:r>
          </a:p>
          <a:p>
            <a:pPr algn="ctr"/>
            <a:endParaRPr lang="en-US" altLang="ko-KR" sz="2000" b="1" i="0" dirty="0">
              <a:solidFill>
                <a:srgbClr val="202122"/>
              </a:solidFill>
              <a:effectLst/>
              <a:ea typeface="+mj-ea"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• Main features</a:t>
            </a:r>
            <a:endParaRPr lang="ko-KR" altLang="en-US" b="1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Contains high concentration of caffeine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  (more than twice that of coffee beans)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Effective as a natural energy supplement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• Efficacy</a:t>
            </a:r>
            <a:endParaRPr lang="ko-KR" altLang="en-US" b="1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Recovery from fatigue and boosting energy     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dirty="0">
                <a:solidFill>
                  <a:srgbClr val="000000"/>
                </a:solidFill>
                <a:ea typeface="함초롬바탕"/>
              </a:rPr>
              <a:t>     </a:t>
            </a: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• Stress relief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</a:t>
            </a:r>
            <a:r>
              <a:rPr lang="en-US" altLang="ko-KR" kern="0" dirty="0">
                <a:solidFill>
                  <a:srgbClr val="000000"/>
                </a:solidFill>
                <a:ea typeface="함초롬바탕"/>
              </a:rPr>
              <a:t>Improves concentration and blood circulation</a:t>
            </a:r>
            <a:endParaRPr lang="ko-KR" altLang="en-US" kern="0" spc="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170E50E-CCFC-F7AA-1B3E-9449486C2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284984"/>
            <a:ext cx="3566920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490357FF-7D9B-2289-1697-CFEDB6F178F2}"/>
              </a:ext>
            </a:extLst>
          </p:cNvPr>
          <p:cNvSpPr/>
          <p:nvPr/>
        </p:nvSpPr>
        <p:spPr>
          <a:xfrm>
            <a:off x="6715576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022032-F2BD-263D-0A3E-4C9C43935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9134570F-583F-84C7-13B7-1B1841DE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96CD482-3630-081D-A022-137A2F86E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1987D52-2964-0FAF-9821-33A9AF69772D}"/>
              </a:ext>
            </a:extLst>
          </p:cNvPr>
          <p:cNvSpPr/>
          <p:nvPr/>
        </p:nvSpPr>
        <p:spPr>
          <a:xfrm>
            <a:off x="689434" y="1241530"/>
            <a:ext cx="7915013" cy="53256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Point of differentiation</a:t>
            </a:r>
          </a:p>
          <a:p>
            <a:pPr algn="ctr"/>
            <a:endParaRPr lang="en-US" altLang="ko-KR" sz="2000" b="1" dirty="0">
              <a:ln w="0"/>
              <a:latin typeface="+mn-ea"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• Visual Impact</a:t>
            </a:r>
            <a:endParaRPr lang="ko-KR" altLang="en-US" b="1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Simple and clear logo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Strong and memorable character design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• Premium Product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Much higher red ginseng extract compared to other brands</a:t>
            </a:r>
            <a:endParaRPr lang="ko-KR" altLang="en-US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Contains Vitamin C and Taurine</a:t>
            </a:r>
            <a:endParaRPr lang="en-US" altLang="ko-KR" kern="0" dirty="0">
              <a:solidFill>
                <a:srgbClr val="000000"/>
              </a:solidFill>
              <a:ea typeface="함초롬바탕"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• Natural sweetener</a:t>
            </a:r>
            <a:endParaRPr lang="ko-KR" altLang="en-US" b="1" kern="0" spc="0" dirty="0">
              <a:solidFill>
                <a:srgbClr val="000000"/>
              </a:solidFill>
              <a:effectLst/>
            </a:endParaRP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Specifications added honey and pear concentrate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b="1" kern="0" spc="0" dirty="0">
                <a:solidFill>
                  <a:srgbClr val="000000"/>
                </a:solidFill>
                <a:effectLst/>
                <a:ea typeface="함초롬바탕"/>
              </a:rPr>
              <a:t>• </a:t>
            </a:r>
            <a:r>
              <a:rPr lang="en-US" altLang="ko-KR" b="1" kern="0" dirty="0">
                <a:solidFill>
                  <a:srgbClr val="000000"/>
                </a:solidFill>
                <a:ea typeface="함초롬바탕"/>
              </a:rPr>
              <a:t>Refreshing feeling</a:t>
            </a:r>
          </a:p>
          <a:p>
            <a:pPr marL="0" marR="0" indent="0" algn="just" fontAlgn="base" latinLnBrk="1">
              <a:lnSpc>
                <a:spcPct val="160000"/>
              </a:lnSpc>
            </a:pPr>
            <a:r>
              <a:rPr lang="en-US" altLang="ko-KR" kern="0" spc="0" dirty="0">
                <a:solidFill>
                  <a:srgbClr val="000000"/>
                </a:solidFill>
                <a:effectLst/>
                <a:ea typeface="함초롬바탕"/>
              </a:rPr>
              <a:t>     • Provides a refreshing feeling with carbonation</a:t>
            </a:r>
            <a:endParaRPr lang="en-US" altLang="ko-KR" dirty="0">
              <a:ln w="0"/>
              <a:latin typeface="+mn-ea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21319F07-EE76-3742-BBBE-A1E2B27A4409}"/>
              </a:ext>
            </a:extLst>
          </p:cNvPr>
          <p:cNvSpPr/>
          <p:nvPr/>
        </p:nvSpPr>
        <p:spPr>
          <a:xfrm>
            <a:off x="6715576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4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F95344-6D8F-0A70-98AB-3590493D5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2E22D929-D688-74CA-F4EB-0AC70C52E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CD81783-363E-E675-CF02-7630C3D16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E6B0825-B65A-2266-BB01-12CC3EB8020D}"/>
              </a:ext>
            </a:extLst>
          </p:cNvPr>
          <p:cNvSpPr/>
          <p:nvPr/>
        </p:nvSpPr>
        <p:spPr>
          <a:xfrm>
            <a:off x="2949217" y="1275927"/>
            <a:ext cx="32455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4. Ingredients</a:t>
            </a:r>
            <a:endParaRPr lang="ko-KR" altLang="en-US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1A508F9-C05B-9BA9-1B6F-6E3EB7B01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810" y="2564904"/>
            <a:ext cx="3029654" cy="28396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1DB17B2-E1C8-07BC-388F-F45A3A667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65" y="2276872"/>
            <a:ext cx="2557751" cy="3716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0E22E917-31C7-1B5A-A60F-02E2B85EDAD2}"/>
              </a:ext>
            </a:extLst>
          </p:cNvPr>
          <p:cNvSpPr/>
          <p:nvPr/>
        </p:nvSpPr>
        <p:spPr>
          <a:xfrm>
            <a:off x="6715576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6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9C5E90-FA31-FF17-4D1D-6A7D468ED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20CDD21E-9A64-8CDE-3377-1D8D1D7A9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0516FB8-3EC6-6630-4C4B-3124F0E2F0BB}"/>
              </a:ext>
            </a:extLst>
          </p:cNvPr>
          <p:cNvSpPr/>
          <p:nvPr/>
        </p:nvSpPr>
        <p:spPr>
          <a:xfrm>
            <a:off x="-10668" y="1232490"/>
            <a:ext cx="9145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5. Stability and Certification HACCP, FDA</a:t>
            </a:r>
            <a:endParaRPr lang="ko-KR" altLang="en-US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그림 3" descr="haccp 인증서-인삼홍삼음료(영문)_1.jpg">
            <a:extLst>
              <a:ext uri="{FF2B5EF4-FFF2-40B4-BE49-F238E27FC236}">
                <a16:creationId xmlns:a16="http://schemas.microsoft.com/office/drawing/2014/main" id="{C656316F-8524-0E3D-2ED1-BA74FDFFE16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2076158"/>
            <a:ext cx="2761687" cy="3906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그림 5" descr="상일FDA(No.16018)서류.jpg">
            <a:extLst>
              <a:ext uri="{FF2B5EF4-FFF2-40B4-BE49-F238E27FC236}">
                <a16:creationId xmlns:a16="http://schemas.microsoft.com/office/drawing/2014/main" id="{CFB2E88C-703F-F770-547A-9C0A07A8F05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076158"/>
            <a:ext cx="3162215" cy="39060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C8AF7E0D-4E7D-5787-4CAD-9A911A60B603}"/>
              </a:ext>
            </a:extLst>
          </p:cNvPr>
          <p:cNvSpPr/>
          <p:nvPr/>
        </p:nvSpPr>
        <p:spPr>
          <a:xfrm>
            <a:off x="6715794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2D84E7-C5BC-F056-AAEB-66D9C025F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3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F194E-6C4E-5D11-34B5-6A8944DA2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DA74C842-2018-DB74-971B-7D1FCBAA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C76B770-8B39-C38A-B48A-F03EFD32B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E06932E6-EA8C-82DC-F4F8-8A76F911F4F7}"/>
              </a:ext>
            </a:extLst>
          </p:cNvPr>
          <p:cNvSpPr/>
          <p:nvPr/>
        </p:nvSpPr>
        <p:spPr>
          <a:xfrm>
            <a:off x="971597" y="1124744"/>
            <a:ext cx="72007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6. Manufacturing Process Sheet</a:t>
            </a:r>
            <a:endParaRPr lang="ko-KR" altLang="en-US" sz="36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097C4A0-278D-14E4-12A9-6FD88E13D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71" y="1916832"/>
            <a:ext cx="2885253" cy="45472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24171193-638C-D91E-9562-E83B82B6DA34}"/>
              </a:ext>
            </a:extLst>
          </p:cNvPr>
          <p:cNvSpPr/>
          <p:nvPr/>
        </p:nvSpPr>
        <p:spPr>
          <a:xfrm>
            <a:off x="6715576" y="202426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75232-42DF-EDDC-08AE-111421843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77211E47-3D6C-7007-C245-D3136A85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84B7C2B-8923-5C12-6389-6A363786B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3CBDF417-B640-2C0D-5707-C4881CBB84A7}"/>
              </a:ext>
            </a:extLst>
          </p:cNvPr>
          <p:cNvSpPr/>
          <p:nvPr/>
        </p:nvSpPr>
        <p:spPr>
          <a:xfrm>
            <a:off x="2186720" y="1137268"/>
            <a:ext cx="47705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7. Official Sponsorship</a:t>
            </a:r>
            <a:r>
              <a:rPr lang="ko-KR" altLang="en-US" sz="36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SDGothicNeoB00" panose="02000503000000000000" pitchFamily="2" charset="-127"/>
                <a:ea typeface="AppleSDGothicNeoB00" panose="02000503000000000000" pitchFamily="2" charset="-127"/>
              </a:rPr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86D4FE6-BE6A-8960-24FF-6F083B3DD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245" y="2573694"/>
            <a:ext cx="663905" cy="553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FABFB36-9392-E640-53FA-5BA672FC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473" y="2573695"/>
            <a:ext cx="4197442" cy="553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A7DA70E-AC51-B158-92BA-87E873A5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3560" y="2511705"/>
            <a:ext cx="576064" cy="6967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63F7EC0-BBC2-2E35-6190-2C5566BC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2511705"/>
            <a:ext cx="2575624" cy="677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_x326736200" descr="EMB000037b81336">
            <a:extLst>
              <a:ext uri="{FF2B5EF4-FFF2-40B4-BE49-F238E27FC236}">
                <a16:creationId xmlns:a16="http://schemas.microsoft.com/office/drawing/2014/main" id="{1EA4A554-4796-0DE3-BF80-94CDC3C61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1961" r="8401"/>
          <a:stretch>
            <a:fillRect/>
          </a:stretch>
        </p:blipFill>
        <p:spPr bwMode="auto">
          <a:xfrm>
            <a:off x="694006" y="3639864"/>
            <a:ext cx="3681808" cy="2086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그림 13" descr="Screenshot_20220418-205847_NAVER.jpg">
            <a:extLst>
              <a:ext uri="{FF2B5EF4-FFF2-40B4-BE49-F238E27FC236}">
                <a16:creationId xmlns:a16="http://schemas.microsoft.com/office/drawing/2014/main" id="{B1F816DB-92A3-386B-542E-644ABADE7DF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50338" y="3774293"/>
            <a:ext cx="3440546" cy="1947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3F8F76C6-D214-58D3-41BB-7094963A974F}"/>
              </a:ext>
            </a:extLst>
          </p:cNvPr>
          <p:cNvSpPr/>
          <p:nvPr/>
        </p:nvSpPr>
        <p:spPr>
          <a:xfrm>
            <a:off x="6715576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8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92DCA8-3561-EDCC-B896-C32109108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DD181E0D-315E-AEF7-773E-1A3797060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C430"/>
              </a:clrFrom>
              <a:clrTo>
                <a:srgbClr val="FBC4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68" y="44624"/>
            <a:ext cx="690580" cy="72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D5D6A1D-CEE8-479E-2A15-B81F4746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30" y="203878"/>
            <a:ext cx="2304480" cy="8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9EEB83D-978F-C6B2-5217-5D91E6AB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13" y="1430897"/>
            <a:ext cx="2671491" cy="5183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CB3B939-7F5F-39A9-7849-0345EB3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473" y="2127069"/>
            <a:ext cx="2671491" cy="1500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5B61EF1-109A-4403-D301-BD747778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473" y="4108419"/>
            <a:ext cx="2710845" cy="544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69DC375B-DFF7-ABC4-8A01-C649249B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797152"/>
            <a:ext cx="1439015" cy="175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78957BC-E4B8-0345-AA90-59B927D2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95238" y="2674312"/>
            <a:ext cx="1983279" cy="1625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D4A6EC20-CEC6-D33B-B43D-5D7120C3C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1340768"/>
            <a:ext cx="2385748" cy="1183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9D42794-3DF9-8099-E8CF-E1CF50C2C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5936" y="4725144"/>
            <a:ext cx="4567435" cy="1832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E6938AA-EB5B-01C2-6551-C1D83147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80086" y="2877205"/>
            <a:ext cx="2385747" cy="1417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555CC53D-19D1-2A63-319E-0849A529EBFB}"/>
              </a:ext>
            </a:extLst>
          </p:cNvPr>
          <p:cNvSpPr/>
          <p:nvPr/>
        </p:nvSpPr>
        <p:spPr>
          <a:xfrm>
            <a:off x="6516216" y="1671080"/>
            <a:ext cx="24914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sponsorship</a:t>
            </a:r>
            <a:endParaRPr lang="en-US" altLang="ko-KR" sz="28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ppleSDGothicNeoB00" panose="02000503000000000000" pitchFamily="2" charset="-127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A405C060-0CE4-4E94-C0F0-AF731EF4F52B}"/>
              </a:ext>
            </a:extLst>
          </p:cNvPr>
          <p:cNvSpPr/>
          <p:nvPr/>
        </p:nvSpPr>
        <p:spPr>
          <a:xfrm>
            <a:off x="6716238" y="203878"/>
            <a:ext cx="1728192" cy="432048"/>
          </a:xfrm>
          <a:custGeom>
            <a:avLst/>
            <a:gdLst/>
            <a:ahLst/>
            <a:cxnLst/>
            <a:rect l="l" t="t" r="r" b="b"/>
            <a:pathLst>
              <a:path w="2989369" h="816374">
                <a:moveTo>
                  <a:pt x="0" y="0"/>
                </a:moveTo>
                <a:lnTo>
                  <a:pt x="2989369" y="0"/>
                </a:lnTo>
                <a:lnTo>
                  <a:pt x="2989369" y="816374"/>
                </a:lnTo>
                <a:lnTo>
                  <a:pt x="0" y="816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2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355</Words>
  <Application>Microsoft Office PowerPoint</Application>
  <PresentationFormat>On-screen Show (4:3)</PresentationFormat>
  <Paragraphs>118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AppleSDGothicNeoB00</vt:lpstr>
      <vt:lpstr>맑은 고딕</vt:lpstr>
      <vt:lpstr>Malgun Gothic Semilight</vt:lpstr>
      <vt:lpstr>함초롬바탕</vt:lpstr>
      <vt:lpstr>Arial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송출센타</dc:creator>
  <cp:lastModifiedBy>John Son</cp:lastModifiedBy>
  <cp:revision>373</cp:revision>
  <dcterms:created xsi:type="dcterms:W3CDTF">2018-04-19T10:52:43Z</dcterms:created>
  <dcterms:modified xsi:type="dcterms:W3CDTF">2025-03-06T20:27:27Z</dcterms:modified>
  <cp:version>1000.0000.01</cp:version>
</cp:coreProperties>
</file>