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Lst>
  <p:notesMasterIdLst>
    <p:notesMasterId r:id="rId21"/>
  </p:notesMasterIdLst>
  <p:sldIdLst>
    <p:sldId id="285" r:id="rId5"/>
    <p:sldId id="257" r:id="rId6"/>
    <p:sldId id="258" r:id="rId7"/>
    <p:sldId id="373" r:id="rId8"/>
    <p:sldId id="378" r:id="rId9"/>
    <p:sldId id="342" r:id="rId10"/>
    <p:sldId id="345" r:id="rId11"/>
    <p:sldId id="359" r:id="rId12"/>
    <p:sldId id="365" r:id="rId13"/>
    <p:sldId id="371" r:id="rId14"/>
    <p:sldId id="377" r:id="rId15"/>
    <p:sldId id="370" r:id="rId16"/>
    <p:sldId id="374" r:id="rId17"/>
    <p:sldId id="375" r:id="rId18"/>
    <p:sldId id="376" r:id="rId19"/>
    <p:sldId id="269" r:id="rId20"/>
  </p:sldIdLst>
  <p:sldSz cx="9144000" cy="5143500" type="screen16x9"/>
  <p:notesSz cx="6798945" cy="9929495"/>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9C9C9C"/>
    <a:srgbClr val="FFFFFF"/>
    <a:srgbClr val="646464"/>
    <a:srgbClr val="3E3C3C"/>
    <a:srgbClr val="4D4D4D"/>
    <a:srgbClr val="4D4949"/>
    <a:srgbClr val="FF8800"/>
    <a:srgbClr val="95422B"/>
    <a:srgbClr val="AF2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91754" autoAdjust="0"/>
  </p:normalViewPr>
  <p:slideViewPr>
    <p:cSldViewPr showGuides="1">
      <p:cViewPr varScale="1">
        <p:scale>
          <a:sx n="138" d="100"/>
          <a:sy n="138" d="100"/>
        </p:scale>
        <p:origin x="85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gs" Target="tags/tag7.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D6EBE95-F179-4DB8-A081-64C405D289C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8D00EA9C-6CE5-4361-87C2-0C0D5D0577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5F9F6FD-45DF-40FE-BB96-3D4382797883}"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046058F-1C32-46C5-AC7A-637413465CB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41DD715-1C06-4240-80F9-36702EBAF857}"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4940D75-D80E-4869-A419-1822FA44A17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C7C5370-2D31-457F-875C-D4E808E8EA42}"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046058F-1C32-46C5-AC7A-637413465CB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34D25DF-5630-4C42-AB9C-B0EB25C30FE9}"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43C727B-A336-4FA3-B369-0DF776E5B6A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0EA7383-305B-471B-8194-691846BFE0F9}"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C5BF025-27A2-460D-9F6C-0280D0218E5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07C3398-12D1-4966-9970-8BCF5356DDEF}"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D6C4877-A7DD-469D-9947-A2EB6C6801A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2"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2"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67B3E7CC-1125-4C8D-807A-EDBE0648ECD9}" type="datetime1">
              <a:rPr lang="zh-CN" altLang="en-US" smtClean="0"/>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726E0B6-9DDC-46EB-9A5B-ACA79A25657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3E88150-7415-461F-A814-CF6D6AB8A199}"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43C727B-A336-4FA3-B369-0DF776E5B6A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501C1DA-7063-4FEF-A11A-00DBE29877F1}" type="datetime1">
              <a:rPr lang="zh-CN" altLang="en-US" smtClean="0"/>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30727A2-B4F6-4EFE-9766-095836394F1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B1BEBBF-05A2-4767-A8CA-A367364F1FA5}" type="datetime1">
              <a:rPr lang="zh-CN" altLang="en-US" smtClean="0"/>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6262F21-CD1C-47DE-B6E6-7C6BBAEEEF7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451" y="204791"/>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8"/>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9C4B76E-3A2C-495B-A26A-463EF40DAD28}"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2ADDDD5-B4D6-4B57-A119-4AEE7DA54A8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1"/>
            <a:ext cx="5486400" cy="425054"/>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6"/>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00AEE32-3496-418D-95F6-5390816C97A7}"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49506C6-A71E-4E1F-9BE4-6028250968F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FF6E4D7-64E4-497A-AB86-71D4412933FC}"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4940D75-D80E-4869-A419-1822FA44A17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7A289F3-3D8E-40B0-A587-8FBC254CD0EB}"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DFBF202-2FE7-4DAA-80D6-F61607968305}"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C5BF025-27A2-460D-9F6C-0280D0218E5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568DC87-DA8D-4750-85B1-7AE82511D429}"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1004789-A939-4D9E-AE2A-A5A5C6902E4C}"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AD78548-2E98-48A2-9DCA-2115BD0876F1}"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1"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14D7878-A606-4958-99FE-D35C099136FF}"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4C11EC-2835-4981-B7F3-CE3DA423702B}"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036BEA-FF77-436C-BA6C-CC95D46BE125}"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DDD3D44-4E53-4CB5-88E7-F42250D511F5}"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02CFE3A-DB0D-434C-9953-C31677AB9D99}"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41D30B-2B7B-48DA-A0DA-0E190A85FC16}"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8097DA6-D84A-4C5E-8819-A26C4E1FB933}"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287DC4B0-F915-4AAC-AB7B-D7C09B4998D3}"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D6C4877-A7DD-469D-9947-A2EB6C6801A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仅标题">
    <p:spTree>
      <p:nvGrpSpPr>
        <p:cNvPr id="1" name=""/>
        <p:cNvGrpSpPr/>
        <p:nvPr/>
      </p:nvGrpSpPr>
      <p:grpSpPr>
        <a:xfrm>
          <a:off x="0" y="0"/>
          <a:ext cx="0" cy="0"/>
          <a:chOff x="0" y="0"/>
          <a:chExt cx="0" cy="0"/>
        </a:xfrm>
      </p:grpSpPr>
      <p:sp>
        <p:nvSpPr>
          <p:cNvPr id="7" name="Text Box 4"/>
          <p:cNvSpPr txBox="1">
            <a:spLocks noChangeArrowheads="1"/>
          </p:cNvSpPr>
          <p:nvPr userDrawn="1"/>
        </p:nvSpPr>
        <p:spPr bwMode="auto">
          <a:xfrm>
            <a:off x="2845254" y="288133"/>
            <a:ext cx="3451907" cy="3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9" tIns="34289" rIns="68579" bIns="34289">
            <a:spAutoFit/>
          </a:bodyPr>
          <a:lstStyle/>
          <a:p>
            <a:pPr algn="ctr" defTabSz="685800" fontAlgn="base">
              <a:spcBef>
                <a:spcPct val="0"/>
              </a:spcBef>
              <a:spcAft>
                <a:spcPct val="0"/>
              </a:spcAft>
              <a:buFont typeface="Arial" panose="020B0604020202020204" pitchFamily="34" charset="0"/>
              <a:buNone/>
            </a:pPr>
            <a:r>
              <a:rPr lang="en-US" altLang="zh-CN" sz="1600" b="1" dirty="0">
                <a:solidFill>
                  <a:prstClr val="black">
                    <a:lumMod val="75000"/>
                  </a:prstClr>
                </a:solidFill>
                <a:latin typeface="微软雅黑" panose="020B0503020204020204" pitchFamily="34" charset="-122"/>
              </a:rPr>
              <a:t>WRITE YOUR GREAT TITLE HERE</a:t>
            </a:r>
            <a:endParaRPr lang="en-US" altLang="zh-CN" sz="1600" b="1" dirty="0">
              <a:solidFill>
                <a:prstClr val="black">
                  <a:lumMod val="75000"/>
                </a:prstClr>
              </a:solidFill>
              <a:latin typeface="微软雅黑" panose="020B0503020204020204" pitchFamily="34" charset="-122"/>
            </a:endParaRPr>
          </a:p>
        </p:txBody>
      </p:sp>
      <p:sp>
        <p:nvSpPr>
          <p:cNvPr id="8" name="Text Box 5"/>
          <p:cNvSpPr txBox="1">
            <a:spLocks noChangeArrowheads="1"/>
          </p:cNvSpPr>
          <p:nvPr userDrawn="1"/>
        </p:nvSpPr>
        <p:spPr bwMode="auto">
          <a:xfrm>
            <a:off x="3507697" y="578646"/>
            <a:ext cx="2127023" cy="19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9" tIns="34289" rIns="68579" bIns="34289">
            <a:spAutoFit/>
          </a:bodyPr>
          <a:lstStyle/>
          <a:p>
            <a:pPr algn="ctr" defTabSz="685800" fontAlgn="base">
              <a:spcBef>
                <a:spcPct val="0"/>
              </a:spcBef>
              <a:spcAft>
                <a:spcPct val="0"/>
              </a:spcAft>
              <a:buFont typeface="Arial" panose="020B0604020202020204" pitchFamily="34" charset="0"/>
              <a:buNone/>
            </a:pPr>
            <a:r>
              <a:rPr lang="en-US" altLang="zh-CN" sz="800" dirty="0">
                <a:solidFill>
                  <a:prstClr val="black">
                    <a:lumMod val="75000"/>
                  </a:prstClr>
                </a:solidFill>
                <a:latin typeface="微软雅黑" panose="020B0503020204020204" pitchFamily="34" charset="-122"/>
              </a:rPr>
              <a:t>This is a good space for a short subtitle</a:t>
            </a:r>
            <a:endParaRPr lang="en-US" altLang="zh-CN" sz="800" dirty="0">
              <a:solidFill>
                <a:prstClr val="black">
                  <a:lumMod val="7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1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1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81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8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81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81000">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showMasterSp="0">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485132" y="0"/>
            <a:ext cx="4658868" cy="5143498"/>
          </a:xfrm>
          <a:prstGeom prst="rect">
            <a:avLst/>
          </a:prstGeom>
        </p:spPr>
      </p:pic>
      <p:pic>
        <p:nvPicPr>
          <p:cNvPr id="17" name="bg object 17"/>
          <p:cNvPicPr/>
          <p:nvPr/>
        </p:nvPicPr>
        <p:blipFill>
          <a:blip r:embed="rId3" cstate="print"/>
          <a:stretch>
            <a:fillRect/>
          </a:stretch>
        </p:blipFill>
        <p:spPr>
          <a:xfrm>
            <a:off x="205740" y="147828"/>
            <a:ext cx="758951" cy="755903"/>
          </a:xfrm>
          <a:prstGeom prst="rect">
            <a:avLst/>
          </a:prstGeom>
        </p:spPr>
      </p:pic>
      <p:sp>
        <p:nvSpPr>
          <p:cNvPr id="2" name="Holder 2"/>
          <p:cNvSpPr>
            <a:spLocks noGrp="1"/>
          </p:cNvSpPr>
          <p:nvPr>
            <p:ph type="ctrTitle"/>
          </p:nvPr>
        </p:nvSpPr>
        <p:spPr>
          <a:xfrm>
            <a:off x="1258950" y="1662176"/>
            <a:ext cx="6626098" cy="93980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900" b="0" i="0">
                <a:solidFill>
                  <a:srgbClr val="878787"/>
                </a:solidFill>
                <a:latin typeface="Arial MT"/>
                <a:cs typeface="Arial MT"/>
              </a:defRPr>
            </a:lvl1pPr>
          </a:lstStyle>
          <a:p>
            <a:pPr marL="38100">
              <a:lnSpc>
                <a:spcPct val="100000"/>
              </a:lnSpc>
              <a:spcBef>
                <a:spcPts val="15"/>
              </a:spcBef>
            </a:pPr>
            <a:fld id="{81D60167-4931-47E6-BA6A-407CBD079E47}" type="slidenum">
              <a:rPr spc="-5" dirty="0"/>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2"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2"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61A60E01-952A-4A69-890E-827CA426DEFC}" type="datetime1">
              <a:rPr lang="zh-CN" altLang="en-US" smtClean="0"/>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726E0B6-9DDC-46EB-9A5B-ACA79A25657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317C1023-D357-4E05-9807-B2447005DD0B}" type="datetime1">
              <a:rPr lang="zh-CN" altLang="en-US" smtClean="0"/>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30727A2-B4F6-4EFE-9766-095836394F1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1053114B-21F6-4AF9-B5B0-BAE701E282B3}" type="datetime1">
              <a:rPr lang="zh-CN" altLang="en-US" smtClean="0"/>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6262F21-CD1C-47DE-B6E6-7C6BBAEEEF7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452" y="204792"/>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8"/>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DF40AB2-DBF7-40D8-84C8-5AD812045D99}"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2ADDDD5-B4D6-4B57-A119-4AEE7DA54A8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1"/>
            <a:ext cx="5486400" cy="425054"/>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7"/>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87C5C9BA-FF56-4141-AD49-643E17FCB276}"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49506C6-A71E-4E1F-9BE4-6028250968F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4" Type="http://schemas.openxmlformats.org/officeDocument/2006/relationships/theme" Target="../theme/theme3.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273844"/>
            <a:ext cx="7886700" cy="994172"/>
          </a:xfrm>
          <a:prstGeom prst="rect">
            <a:avLst/>
          </a:prstGeom>
          <a:noFill/>
          <a:ln w="9525">
            <a:noFill/>
            <a:miter lim="800000"/>
          </a:ln>
        </p:spPr>
        <p:txBody>
          <a:bodyPr vert="horz" wrap="square" lIns="68574" tIns="34289" rIns="68574" bIns="34289" numCol="1" anchor="ctr" anchorCtr="0" compatLnSpc="1"/>
          <a:lstStyle/>
          <a:p>
            <a:pPr lvl="0"/>
            <a:r>
              <a:rPr lang="zh-CN"/>
              <a:t>单击此处编辑母版标题样式</a:t>
            </a:r>
            <a:endParaRPr lang="zh-CN"/>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w="9525">
            <a:noFill/>
            <a:miter lim="800000"/>
          </a:ln>
        </p:spPr>
        <p:txBody>
          <a:bodyPr vert="horz" wrap="square" lIns="68574" tIns="34289" rIns="68574" bIns="34289"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日期占位符 3"/>
          <p:cNvSpPr>
            <a:spLocks noGrp="1" noChangeArrowheads="1"/>
          </p:cNvSpPr>
          <p:nvPr>
            <p:ph type="dt" sz="half" idx="2"/>
          </p:nvPr>
        </p:nvSpPr>
        <p:spPr bwMode="auto">
          <a:xfrm>
            <a:off x="628650" y="4767264"/>
            <a:ext cx="2057400" cy="273844"/>
          </a:xfrm>
          <a:prstGeom prst="rect">
            <a:avLst/>
          </a:prstGeom>
          <a:noFill/>
          <a:ln>
            <a:noFill/>
          </a:ln>
        </p:spPr>
        <p:txBody>
          <a:bodyPr vert="horz" wrap="square" lIns="68574" tIns="34289" rIns="68574" bIns="34289" numCol="1" anchor="ctr" anchorCtr="0" compatLnSpc="1"/>
          <a:lstStyle>
            <a:lvl1pPr eaLnBrk="1" hangingPunct="1">
              <a:defRPr sz="900">
                <a:solidFill>
                  <a:srgbClr val="898989"/>
                </a:solidFill>
              </a:defRPr>
            </a:lvl1pPr>
          </a:lstStyle>
          <a:p>
            <a:pPr fontAlgn="base">
              <a:spcBef>
                <a:spcPct val="0"/>
              </a:spcBef>
              <a:spcAft>
                <a:spcPct val="0"/>
              </a:spcAft>
              <a:buFont typeface="Arial" panose="020B0604020202020204" pitchFamily="34" charset="0"/>
              <a:buNone/>
              <a:defRPr/>
            </a:pPr>
            <a:fld id="{B01ACC12-D5EB-4784-96CB-F2A48C648AA2}" type="datetime1">
              <a:rPr lang="zh-CN" altLang="en-US" smtClean="0"/>
            </a:fld>
            <a:endParaRPr lang="zh-CN" altLang="en-US"/>
          </a:p>
        </p:txBody>
      </p:sp>
      <p:sp>
        <p:nvSpPr>
          <p:cNvPr id="1029" name="页脚占位符 4"/>
          <p:cNvSpPr>
            <a:spLocks noGrp="1" noChangeArrowheads="1"/>
          </p:cNvSpPr>
          <p:nvPr>
            <p:ph type="ftr" sz="quarter" idx="3"/>
          </p:nvPr>
        </p:nvSpPr>
        <p:spPr bwMode="auto">
          <a:xfrm>
            <a:off x="3028950" y="4767264"/>
            <a:ext cx="3086100" cy="273844"/>
          </a:xfrm>
          <a:prstGeom prst="rect">
            <a:avLst/>
          </a:prstGeom>
          <a:noFill/>
          <a:ln>
            <a:noFill/>
          </a:ln>
        </p:spPr>
        <p:txBody>
          <a:bodyPr vert="horz" wrap="square" lIns="68574" tIns="34289" rIns="68574" bIns="34289" numCol="1" anchor="ctr" anchorCtr="0" compatLnSpc="1"/>
          <a:lstStyle>
            <a:lvl1pPr algn="ctr" eaLnBrk="1" hangingPunct="1">
              <a:defRPr sz="900">
                <a:solidFill>
                  <a:srgbClr val="898989"/>
                </a:solidFill>
              </a:defRPr>
            </a:lvl1pPr>
          </a:lstStyle>
          <a:p>
            <a:pPr fontAlgn="base">
              <a:spcBef>
                <a:spcPct val="0"/>
              </a:spcBef>
              <a:spcAft>
                <a:spcPct val="0"/>
              </a:spcAft>
              <a:buFont typeface="Arial" panose="020B0604020202020204" pitchFamily="34" charset="0"/>
              <a:buNone/>
              <a:defRPr/>
            </a:pPr>
            <a:endParaRPr lang="zh-CN" altLang="en-US"/>
          </a:p>
        </p:txBody>
      </p:sp>
      <p:sp>
        <p:nvSpPr>
          <p:cNvPr id="1030" name="灯片编号占位符 5"/>
          <p:cNvSpPr>
            <a:spLocks noGrp="1" noChangeArrowheads="1"/>
          </p:cNvSpPr>
          <p:nvPr>
            <p:ph type="sldNum" sz="quarter" idx="4"/>
          </p:nvPr>
        </p:nvSpPr>
        <p:spPr bwMode="auto">
          <a:xfrm>
            <a:off x="6457950" y="4767264"/>
            <a:ext cx="2057400" cy="273844"/>
          </a:xfrm>
          <a:prstGeom prst="rect">
            <a:avLst/>
          </a:prstGeom>
          <a:noFill/>
          <a:ln>
            <a:noFill/>
          </a:ln>
        </p:spPr>
        <p:txBody>
          <a:bodyPr vert="horz" wrap="square" lIns="68574" tIns="34289" rIns="68574" bIns="34289" numCol="1" anchor="ctr" anchorCtr="0" compatLnSpc="1"/>
          <a:lstStyle>
            <a:lvl1pPr algn="r" eaLnBrk="1" hangingPunct="1">
              <a:defRPr sz="900">
                <a:solidFill>
                  <a:srgbClr val="898989"/>
                </a:solidFill>
              </a:defRPr>
            </a:lvl1pPr>
          </a:lstStyle>
          <a:p>
            <a:pPr fontAlgn="base">
              <a:spcBef>
                <a:spcPct val="0"/>
              </a:spcBef>
              <a:spcAft>
                <a:spcPct val="0"/>
              </a:spcAft>
              <a:buFont typeface="Arial" panose="020B0604020202020204" pitchFamily="34" charset="0"/>
              <a:buNone/>
              <a:defRPr/>
            </a:pPr>
            <a:fld id="{590B147B-2EDC-42A0-971F-2D6D6846C33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hf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273844"/>
            <a:ext cx="7886700" cy="994172"/>
          </a:xfrm>
          <a:prstGeom prst="rect">
            <a:avLst/>
          </a:prstGeom>
          <a:noFill/>
          <a:ln w="9525">
            <a:noFill/>
            <a:miter lim="800000"/>
          </a:ln>
        </p:spPr>
        <p:txBody>
          <a:bodyPr vert="horz" wrap="square" lIns="68576" tIns="34289" rIns="68576" bIns="34289" numCol="1" anchor="ctr" anchorCtr="0" compatLnSpc="1"/>
          <a:lstStyle/>
          <a:p>
            <a:pPr lvl="0"/>
            <a:r>
              <a:rPr lang="zh-CN"/>
              <a:t>单击此处编辑母版标题样式</a:t>
            </a:r>
            <a:endParaRPr lang="zh-CN"/>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w="9525">
            <a:noFill/>
            <a:miter lim="800000"/>
          </a:ln>
        </p:spPr>
        <p:txBody>
          <a:bodyPr vert="horz" wrap="square" lIns="68576" tIns="34289" rIns="68576" bIns="34289"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日期占位符 3"/>
          <p:cNvSpPr>
            <a:spLocks noGrp="1" noChangeArrowheads="1"/>
          </p:cNvSpPr>
          <p:nvPr>
            <p:ph type="dt" sz="half" idx="2"/>
          </p:nvPr>
        </p:nvSpPr>
        <p:spPr bwMode="auto">
          <a:xfrm>
            <a:off x="628650" y="4767264"/>
            <a:ext cx="2057400" cy="273844"/>
          </a:xfrm>
          <a:prstGeom prst="rect">
            <a:avLst/>
          </a:prstGeom>
          <a:noFill/>
          <a:ln>
            <a:noFill/>
          </a:ln>
        </p:spPr>
        <p:txBody>
          <a:bodyPr vert="horz" wrap="square" lIns="68576" tIns="34289" rIns="68576" bIns="34289" numCol="1" anchor="ctr" anchorCtr="0" compatLnSpc="1"/>
          <a:lstStyle>
            <a:lvl1pPr eaLnBrk="1" hangingPunct="1">
              <a:defRPr sz="900">
                <a:solidFill>
                  <a:srgbClr val="898989"/>
                </a:solidFill>
              </a:defRPr>
            </a:lvl1pPr>
          </a:lstStyle>
          <a:p>
            <a:pPr defTabSz="914400" fontAlgn="base">
              <a:spcBef>
                <a:spcPct val="0"/>
              </a:spcBef>
              <a:spcAft>
                <a:spcPct val="0"/>
              </a:spcAft>
              <a:defRPr/>
            </a:pPr>
            <a:fld id="{91078A9B-7D8F-46BF-8547-01A4B06449A4}" type="datetime1">
              <a:rPr lang="zh-CN" altLang="en-US" smtClean="0"/>
            </a:fld>
            <a:endParaRPr lang="zh-CN" altLang="en-US"/>
          </a:p>
        </p:txBody>
      </p:sp>
      <p:sp>
        <p:nvSpPr>
          <p:cNvPr id="1029" name="页脚占位符 4"/>
          <p:cNvSpPr>
            <a:spLocks noGrp="1" noChangeArrowheads="1"/>
          </p:cNvSpPr>
          <p:nvPr>
            <p:ph type="ftr" sz="quarter" idx="3"/>
          </p:nvPr>
        </p:nvSpPr>
        <p:spPr bwMode="auto">
          <a:xfrm>
            <a:off x="3028950" y="4767264"/>
            <a:ext cx="3086100" cy="273844"/>
          </a:xfrm>
          <a:prstGeom prst="rect">
            <a:avLst/>
          </a:prstGeom>
          <a:noFill/>
          <a:ln>
            <a:noFill/>
          </a:ln>
        </p:spPr>
        <p:txBody>
          <a:bodyPr vert="horz" wrap="square" lIns="68576" tIns="34289" rIns="68576" bIns="34289" numCol="1" anchor="ctr" anchorCtr="0" compatLnSpc="1"/>
          <a:lstStyle>
            <a:lvl1pPr algn="ctr" eaLnBrk="1" hangingPunct="1">
              <a:defRPr sz="900">
                <a:solidFill>
                  <a:srgbClr val="898989"/>
                </a:solidFill>
              </a:defRPr>
            </a:lvl1pPr>
          </a:lstStyle>
          <a:p>
            <a:pPr defTabSz="914400" fontAlgn="base">
              <a:spcBef>
                <a:spcPct val="0"/>
              </a:spcBef>
              <a:spcAft>
                <a:spcPct val="0"/>
              </a:spcAft>
              <a:defRPr/>
            </a:pPr>
            <a:endParaRPr lang="zh-CN" altLang="en-US"/>
          </a:p>
        </p:txBody>
      </p:sp>
      <p:sp>
        <p:nvSpPr>
          <p:cNvPr id="1030" name="灯片编号占位符 5"/>
          <p:cNvSpPr>
            <a:spLocks noGrp="1" noChangeArrowheads="1"/>
          </p:cNvSpPr>
          <p:nvPr>
            <p:ph type="sldNum" sz="quarter" idx="4"/>
          </p:nvPr>
        </p:nvSpPr>
        <p:spPr bwMode="auto">
          <a:xfrm>
            <a:off x="6457950" y="4767264"/>
            <a:ext cx="2057400" cy="273844"/>
          </a:xfrm>
          <a:prstGeom prst="rect">
            <a:avLst/>
          </a:prstGeom>
          <a:noFill/>
          <a:ln>
            <a:noFill/>
          </a:ln>
        </p:spPr>
        <p:txBody>
          <a:bodyPr vert="horz" wrap="square" lIns="68576" tIns="34289" rIns="68576" bIns="34289" numCol="1" anchor="ctr" anchorCtr="0" compatLnSpc="1"/>
          <a:lstStyle>
            <a:lvl1pPr algn="r" eaLnBrk="1" hangingPunct="1">
              <a:defRPr sz="900">
                <a:solidFill>
                  <a:srgbClr val="898989"/>
                </a:solidFill>
              </a:defRPr>
            </a:lvl1pPr>
          </a:lstStyle>
          <a:p>
            <a:pPr defTabSz="914400" fontAlgn="base">
              <a:spcBef>
                <a:spcPct val="0"/>
              </a:spcBef>
              <a:spcAft>
                <a:spcPct val="0"/>
              </a:spcAft>
              <a:defRPr/>
            </a:pPr>
            <a:fld id="{590B147B-2EDC-42A0-971F-2D6D6846C3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hf hdr="0" ftr="0" dt="0"/>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800"/>
            <a:fld id="{4F8DCA51-65EA-4E7A-91D3-EF1DBE219F94}"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800"/>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35.xml"/><Relationship Id="rId4" Type="http://schemas.openxmlformats.org/officeDocument/2006/relationships/tags" Target="../tags/tag3.xml"/><Relationship Id="rId3" Type="http://schemas.openxmlformats.org/officeDocument/2006/relationships/image" Target="../media/image18.emf"/><Relationship Id="rId2" Type="http://schemas.openxmlformats.org/officeDocument/2006/relationships/oleObject" Target="../embeddings/oleObject2.bin"/><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35.xml"/><Relationship Id="rId4" Type="http://schemas.openxmlformats.org/officeDocument/2006/relationships/tags" Target="../tags/tag4.xml"/><Relationship Id="rId3" Type="http://schemas.openxmlformats.org/officeDocument/2006/relationships/image" Target="../media/image19.emf"/><Relationship Id="rId2" Type="http://schemas.openxmlformats.org/officeDocument/2006/relationships/oleObject" Target="../embeddings/oleObject3.bin"/><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35.xml"/><Relationship Id="rId4" Type="http://schemas.openxmlformats.org/officeDocument/2006/relationships/tags" Target="../tags/tag5.xml"/><Relationship Id="rId3" Type="http://schemas.openxmlformats.org/officeDocument/2006/relationships/image" Target="../media/image20.emf"/><Relationship Id="rId2" Type="http://schemas.openxmlformats.org/officeDocument/2006/relationships/oleObject" Target="../embeddings/oleObject4.bin"/><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35.xml"/><Relationship Id="rId4" Type="http://schemas.openxmlformats.org/officeDocument/2006/relationships/tags" Target="../tags/tag6.xml"/><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35.xml"/><Relationship Id="rId4" Type="http://schemas.openxmlformats.org/officeDocument/2006/relationships/image" Target="../media/image17.emf"/><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flipV="1">
            <a:off x="3817621" y="-182879"/>
            <a:ext cx="5143501" cy="5509262"/>
          </a:xfrm>
          <a:prstGeom prst="rect">
            <a:avLst/>
          </a:prstGeom>
        </p:spPr>
      </p:pic>
      <p:sp>
        <p:nvSpPr>
          <p:cNvPr id="10" name="矩形 9"/>
          <p:cNvSpPr/>
          <p:nvPr/>
        </p:nvSpPr>
        <p:spPr>
          <a:xfrm>
            <a:off x="5275" y="1786485"/>
            <a:ext cx="6280069" cy="2777681"/>
          </a:xfrm>
          <a:prstGeom prst="rect">
            <a:avLst/>
          </a:prstGeom>
        </p:spPr>
        <p:txBody>
          <a:bodyPr wrap="square" lIns="68577" tIns="34289" rIns="68577" bIns="34289">
            <a:spAutoFit/>
          </a:bodyPr>
          <a:lstStyle/>
          <a:p>
            <a:pPr algn="ctr"/>
            <a:r>
              <a:rPr lang="en-US" altLang="zh-CN" sz="4000" dirty="0" err="1">
                <a:solidFill>
                  <a:schemeClr val="tx1">
                    <a:lumMod val="75000"/>
                    <a:lumOff val="25000"/>
                  </a:schemeClr>
                </a:solidFill>
                <a:latin typeface="+mj-lt"/>
                <a:ea typeface="微软雅黑" panose="020B0503020204020204" pitchFamily="34" charset="-122"/>
                <a:cs typeface="Times New Roman" panose="02020603050405020304" pitchFamily="18" charset="0"/>
                <a:sym typeface="微软雅黑" panose="020B0503020204020204" pitchFamily="34" charset="-122"/>
              </a:rPr>
              <a:t>Semaglutide</a:t>
            </a:r>
            <a:r>
              <a:rPr lang="en-US" altLang="zh-CN" sz="4000" dirty="0">
                <a:solidFill>
                  <a:schemeClr val="tx1">
                    <a:lumMod val="75000"/>
                    <a:lumOff val="25000"/>
                  </a:schemeClr>
                </a:solidFill>
                <a:latin typeface="+mj-lt"/>
                <a:ea typeface="微软雅黑" panose="020B0503020204020204" pitchFamily="34" charset="-122"/>
                <a:cs typeface="Times New Roman" panose="02020603050405020304" pitchFamily="18" charset="0"/>
                <a:sym typeface="微软雅黑" panose="020B0503020204020204" pitchFamily="34" charset="-122"/>
              </a:rPr>
              <a:t> API &amp;</a:t>
            </a:r>
            <a:r>
              <a:rPr lang="zh-CN" altLang="en-US" sz="4000" dirty="0">
                <a:solidFill>
                  <a:schemeClr val="tx1">
                    <a:lumMod val="75000"/>
                    <a:lumOff val="25000"/>
                  </a:schemeClr>
                </a:solidFill>
                <a:latin typeface="+mj-lt"/>
                <a:ea typeface="微软雅黑" panose="020B0503020204020204" pitchFamily="34" charset="-122"/>
                <a:cs typeface="Times New Roman" panose="02020603050405020304" pitchFamily="18" charset="0"/>
                <a:sym typeface="微软雅黑" panose="020B0503020204020204" pitchFamily="34" charset="-122"/>
              </a:rPr>
              <a:t> </a:t>
            </a:r>
            <a:r>
              <a:rPr lang="en-US" altLang="zh-CN" sz="4000" dirty="0">
                <a:solidFill>
                  <a:schemeClr val="tx1">
                    <a:lumMod val="75000"/>
                    <a:lumOff val="25000"/>
                  </a:schemeClr>
                </a:solidFill>
                <a:latin typeface="+mj-lt"/>
                <a:ea typeface="微软雅黑" panose="020B0503020204020204" pitchFamily="34" charset="-122"/>
                <a:cs typeface="Times New Roman" panose="02020603050405020304" pitchFamily="18" charset="0"/>
                <a:sym typeface="微软雅黑" panose="020B0503020204020204" pitchFamily="34" charset="-122"/>
              </a:rPr>
              <a:t>Intermediate</a:t>
            </a:r>
            <a:endParaRPr lang="zh-CN" altLang="en-US" sz="4000" dirty="0">
              <a:solidFill>
                <a:schemeClr val="tx1">
                  <a:lumMod val="75000"/>
                  <a:lumOff val="25000"/>
                </a:schemeClr>
              </a:solidFill>
              <a:latin typeface="+mj-lt"/>
              <a:ea typeface="微软雅黑" panose="020B0503020204020204" pitchFamily="34" charset="-122"/>
              <a:cs typeface="Times New Roman" panose="02020603050405020304" pitchFamily="18" charset="0"/>
            </a:endParaRPr>
          </a:p>
          <a:p>
            <a:pPr algn="ctr"/>
            <a:endParaRPr lang="en-US" altLang="zh-CN" sz="2400" dirty="0">
              <a:solidFill>
                <a:schemeClr val="tx1">
                  <a:lumMod val="75000"/>
                  <a:lumOff val="25000"/>
                </a:schemeClr>
              </a:solidFill>
              <a:latin typeface="+mj-lt"/>
              <a:ea typeface="微软雅黑" panose="020B0503020204020204" pitchFamily="34" charset="-122"/>
              <a:cs typeface="Times New Roman" panose="02020603050405020304" pitchFamily="18" charset="0"/>
            </a:endParaRPr>
          </a:p>
          <a:p>
            <a:pPr algn="ctr"/>
            <a:r>
              <a:rPr lang="en-US" altLang="zh-CN" sz="2400" dirty="0">
                <a:solidFill>
                  <a:schemeClr val="tx1">
                    <a:lumMod val="75000"/>
                    <a:lumOff val="25000"/>
                  </a:schemeClr>
                </a:solidFill>
                <a:latin typeface="+mj-lt"/>
                <a:ea typeface="微软雅黑" panose="020B0503020204020204" pitchFamily="34" charset="-122"/>
                <a:cs typeface="Times New Roman" panose="02020603050405020304" pitchFamily="18" charset="0"/>
              </a:rPr>
              <a:t>2024.03</a:t>
            </a:r>
            <a:endParaRPr lang="en-US" altLang="zh-CN" sz="2400" dirty="0">
              <a:solidFill>
                <a:schemeClr val="tx1">
                  <a:lumMod val="75000"/>
                  <a:lumOff val="25000"/>
                </a:schemeClr>
              </a:solidFill>
              <a:latin typeface="+mj-lt"/>
              <a:ea typeface="微软雅黑" panose="020B0503020204020204" pitchFamily="34" charset="-122"/>
              <a:cs typeface="Times New Roman" panose="02020603050405020304" pitchFamily="18" charset="0"/>
            </a:endParaRPr>
          </a:p>
          <a:p>
            <a:pPr algn="ctr"/>
            <a:endParaRPr lang="en-US" altLang="zh-CN" sz="2400" dirty="0">
              <a:solidFill>
                <a:schemeClr val="tx1">
                  <a:lumMod val="75000"/>
                  <a:lumOff val="25000"/>
                </a:schemeClr>
              </a:solidFill>
              <a:latin typeface="+mj-lt"/>
              <a:ea typeface="微软雅黑" panose="020B0503020204020204" pitchFamily="34" charset="-122"/>
              <a:cs typeface="Times New Roman" panose="02020603050405020304" pitchFamily="18" charset="0"/>
            </a:endParaRPr>
          </a:p>
          <a:p>
            <a:pPr algn="ctr"/>
            <a:r>
              <a:rPr lang="en-US" altLang="zh-CN" sz="2400" b="0" i="0" dirty="0" err="1">
                <a:solidFill>
                  <a:srgbClr val="020202"/>
                </a:solidFill>
                <a:effectLst/>
                <a:latin typeface="Arial" panose="020B0604020202020204" pitchFamily="34" charset="0"/>
              </a:rPr>
              <a:t>Hanxin</a:t>
            </a:r>
            <a:r>
              <a:rPr lang="en-US" altLang="zh-CN" sz="2400" b="0" i="0" dirty="0">
                <a:solidFill>
                  <a:srgbClr val="020202"/>
                </a:solidFill>
                <a:effectLst/>
                <a:latin typeface="Arial" panose="020B0604020202020204" pitchFamily="34" charset="0"/>
              </a:rPr>
              <a:t> Pharmaceutical Technology Co., Ltd.</a:t>
            </a:r>
            <a:endParaRPr lang="en-US" altLang="zh-CN" sz="2400" dirty="0">
              <a:solidFill>
                <a:schemeClr val="tx1">
                  <a:lumMod val="75000"/>
                  <a:lumOff val="25000"/>
                </a:schemeClr>
              </a:solidFill>
              <a:latin typeface="+mj-lt"/>
              <a:ea typeface="微软雅黑" panose="020B0503020204020204" pitchFamily="34" charset="-122"/>
              <a:cs typeface="Times New Roman" panose="02020603050405020304" pitchFamily="18" charset="0"/>
            </a:endParaRPr>
          </a:p>
        </p:txBody>
      </p:sp>
      <p:pic>
        <p:nvPicPr>
          <p:cNvPr id="5122" name="Picture 2" descr="C:\Users\fenglingn\Desktop\微信图片_2021110515154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360" y="147105"/>
            <a:ext cx="759287" cy="756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31CE46FB-B593-482D-9758-2B769B06F572}" type="slidenum">
              <a:rPr lang="zh-CN" altLang="en-US" smtClean="0">
                <a:solidFill>
                  <a:prstClr val="black">
                    <a:tint val="75000"/>
                  </a:prstClr>
                </a:solidFill>
                <a:latin typeface="+mj-lt"/>
              </a:rPr>
            </a:fld>
            <a:endParaRPr lang="zh-CN" altLang="en-US">
              <a:solidFill>
                <a:prstClr val="black">
                  <a:tint val="75000"/>
                </a:prst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
        <p:nvSpPr>
          <p:cNvPr id="3" name="矩形 2"/>
          <p:cNvSpPr/>
          <p:nvPr/>
        </p:nvSpPr>
        <p:spPr>
          <a:xfrm>
            <a:off x="321989" y="1"/>
            <a:ext cx="7992888" cy="400110"/>
          </a:xfrm>
          <a:prstGeom prst="rect">
            <a:avLst/>
          </a:prstGeom>
        </p:spPr>
        <p:txBody>
          <a:bodyPr wrap="square">
            <a:spAutoFit/>
          </a:bodyPr>
          <a:lstStyle/>
          <a:p>
            <a:pPr>
              <a:spcBef>
                <a:spcPct val="0"/>
              </a:spcBef>
            </a:pP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4.4.1 Second </a:t>
            </a:r>
            <a:r>
              <a:rPr lang="en-US" altLang="zh-CN" sz="2000" b="1" dirty="0">
                <a:solidFill>
                  <a:schemeClr val="tx1">
                    <a:lumMod val="65000"/>
                    <a:lumOff val="35000"/>
                  </a:schemeClr>
                </a:solidFill>
                <a:ea typeface="+mj-ea"/>
                <a:cs typeface="Times New Roman" panose="02020603050405020304" pitchFamily="18" charset="0"/>
              </a:rPr>
              <a:t>Acylated </a:t>
            </a:r>
            <a:r>
              <a:rPr lang="en-US" altLang="zh-CN" sz="2000" b="1" dirty="0" err="1">
                <a:solidFill>
                  <a:schemeClr val="tx1">
                    <a:lumMod val="65000"/>
                    <a:lumOff val="35000"/>
                  </a:schemeClr>
                </a:solidFill>
                <a:ea typeface="+mj-ea"/>
                <a:cs typeface="Times New Roman" panose="02020603050405020304" pitchFamily="18" charset="0"/>
              </a:rPr>
              <a:t>semaglutide</a:t>
            </a:r>
            <a:r>
              <a:rPr lang="en-US" altLang="zh-CN" sz="2000" b="1" dirty="0">
                <a:solidFill>
                  <a:schemeClr val="tx1">
                    <a:lumMod val="65000"/>
                    <a:lumOff val="35000"/>
                  </a:schemeClr>
                </a:solidFill>
                <a:ea typeface="+mj-ea"/>
                <a:cs typeface="Times New Roman" panose="02020603050405020304" pitchFamily="18" charset="0"/>
              </a:rPr>
              <a:t> precursor </a:t>
            </a:r>
            <a:r>
              <a:rPr lang="zh-CN" altLang="en-US"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N-1</a:t>
            </a:r>
            <a:r>
              <a:rPr lang="zh-CN" altLang="en-US"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70%</a:t>
            </a:r>
            <a:endPar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p:txBody>
      </p:sp>
      <p:sp>
        <p:nvSpPr>
          <p:cNvPr id="4" name="矩形 3"/>
          <p:cNvSpPr/>
          <p:nvPr/>
        </p:nvSpPr>
        <p:spPr>
          <a:xfrm>
            <a:off x="57924" y="2334812"/>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26024" y="-19122"/>
            <a:ext cx="537753" cy="576000"/>
          </a:xfrm>
          <a:prstGeom prst="rect">
            <a:avLst/>
          </a:prstGeom>
        </p:spPr>
      </p:pic>
      <p:sp>
        <p:nvSpPr>
          <p:cNvPr id="6" name="TextBox 5"/>
          <p:cNvSpPr txBox="1"/>
          <p:nvPr/>
        </p:nvSpPr>
        <p:spPr>
          <a:xfrm>
            <a:off x="0" y="699859"/>
            <a:ext cx="5760640" cy="1541897"/>
          </a:xfrm>
          <a:prstGeom prst="rect">
            <a:avLst/>
          </a:prstGeom>
          <a:noFill/>
        </p:spPr>
        <p:txBody>
          <a:bodyPr wrap="square" rtlCol="0">
            <a:spAutoFit/>
          </a:bodyPr>
          <a:lstStyle/>
          <a:p>
            <a:pPr>
              <a:lnSpc>
                <a:spcPts val="3000"/>
              </a:lnSpc>
            </a:pPr>
            <a:r>
              <a:rPr lang="en-US" altLang="zh-CN" b="1" dirty="0"/>
              <a:t>CAS</a:t>
            </a:r>
            <a:r>
              <a:rPr lang="zh-CN" altLang="en-US" dirty="0"/>
              <a:t>：</a:t>
            </a:r>
            <a:r>
              <a:rPr lang="en-US" altLang="zh-CN" dirty="0"/>
              <a:t>N/A</a:t>
            </a:r>
            <a:endParaRPr lang="en-US" altLang="zh-CN" dirty="0"/>
          </a:p>
          <a:p>
            <a:pPr>
              <a:lnSpc>
                <a:spcPts val="3000"/>
              </a:lnSpc>
            </a:pPr>
            <a:r>
              <a:rPr lang="en-US" altLang="zh-CN" b="1" dirty="0"/>
              <a:t>Formula Weight</a:t>
            </a:r>
            <a:r>
              <a:rPr lang="zh-CN" altLang="en-US" dirty="0"/>
              <a:t>：</a:t>
            </a:r>
            <a:r>
              <a:rPr lang="en-US" altLang="zh-CN" dirty="0"/>
              <a:t>4568.30</a:t>
            </a:r>
            <a:endParaRPr lang="en-US" altLang="zh-CN" dirty="0"/>
          </a:p>
          <a:p>
            <a:pPr>
              <a:lnSpc>
                <a:spcPts val="3000"/>
              </a:lnSpc>
            </a:pPr>
            <a:r>
              <a:rPr lang="en-US" altLang="zh-CN" b="1" dirty="0"/>
              <a:t>Purity</a:t>
            </a:r>
            <a:r>
              <a:rPr lang="zh-CN" altLang="en-US" dirty="0"/>
              <a:t>：</a:t>
            </a:r>
            <a:r>
              <a:rPr lang="en-US" altLang="zh-CN" dirty="0"/>
              <a:t>NLT 70%</a:t>
            </a:r>
            <a:endParaRPr lang="en-US" altLang="zh-CN" dirty="0"/>
          </a:p>
          <a:p>
            <a:pPr>
              <a:lnSpc>
                <a:spcPts val="2500"/>
              </a:lnSpc>
            </a:pPr>
            <a:r>
              <a:rPr lang="en-US" altLang="zh-CN" b="1" dirty="0"/>
              <a:t>Quality Standard</a:t>
            </a:r>
            <a:r>
              <a:rPr lang="zh-CN" altLang="en-US" dirty="0"/>
              <a:t>：</a:t>
            </a:r>
            <a:r>
              <a:rPr lang="en-US" altLang="zh-CN" dirty="0"/>
              <a:t>Enterprise Standard</a:t>
            </a:r>
            <a:endParaRPr lang="zh-CN" altLang="en-US" dirty="0"/>
          </a:p>
        </p:txBody>
      </p:sp>
      <p:graphicFrame>
        <p:nvGraphicFramePr>
          <p:cNvPr id="9" name="对象 8"/>
          <p:cNvGraphicFramePr>
            <a:graphicFrameLocks noChangeAspect="1"/>
          </p:cNvGraphicFramePr>
          <p:nvPr/>
        </p:nvGraphicFramePr>
        <p:xfrm>
          <a:off x="107504" y="3003798"/>
          <a:ext cx="3793513" cy="1368152"/>
        </p:xfrm>
        <a:graphic>
          <a:graphicData uri="http://schemas.openxmlformats.org/presentationml/2006/ole">
            <mc:AlternateContent xmlns:mc="http://schemas.openxmlformats.org/markup-compatibility/2006">
              <mc:Choice xmlns:v="urn:schemas-microsoft-com:vml" Requires="v">
                <p:oleObj spid="_x0000_s5202" name="CS ChemDraw Drawing" r:id="rId2" imgW="5899150" imgH="2124075" progId="ChemDraw.Document.6.0">
                  <p:embed/>
                </p:oleObj>
              </mc:Choice>
              <mc:Fallback>
                <p:oleObj name="CS ChemDraw Drawing" r:id="rId2" imgW="5899150" imgH="2124075" progId="ChemDraw.Document.6.0">
                  <p:embed/>
                  <p:pic>
                    <p:nvPicPr>
                      <p:cNvPr id="0" name="图片 5188"/>
                      <p:cNvPicPr/>
                      <p:nvPr/>
                    </p:nvPicPr>
                    <p:blipFill>
                      <a:blip r:embed="rId3"/>
                      <a:stretch>
                        <a:fillRect/>
                      </a:stretch>
                    </p:blipFill>
                    <p:spPr>
                      <a:xfrm>
                        <a:off x="107504" y="3003798"/>
                        <a:ext cx="3793513" cy="1368152"/>
                      </a:xfrm>
                      <a:prstGeom prst="rect">
                        <a:avLst/>
                      </a:prstGeom>
                    </p:spPr>
                  </p:pic>
                </p:oleObj>
              </mc:Fallback>
            </mc:AlternateContent>
          </a:graphicData>
        </a:graphic>
      </p:graphicFrame>
      <p:graphicFrame>
        <p:nvGraphicFramePr>
          <p:cNvPr id="8" name="表格 7"/>
          <p:cNvGraphicFramePr>
            <a:graphicFrameLocks noGrp="1"/>
          </p:cNvGraphicFramePr>
          <p:nvPr>
            <p:custDataLst>
              <p:tags r:id="rId4"/>
            </p:custDataLst>
          </p:nvPr>
        </p:nvGraphicFramePr>
        <p:xfrm>
          <a:off x="4272532" y="522395"/>
          <a:ext cx="4561077" cy="3024335"/>
        </p:xfrm>
        <a:graphic>
          <a:graphicData uri="http://schemas.openxmlformats.org/drawingml/2006/table">
            <a:tbl>
              <a:tblPr firstRow="1" bandRow="1">
                <a:tableStyleId>{5940675A-B579-460E-94D1-54222C63F5DA}</a:tableStyleId>
              </a:tblPr>
              <a:tblGrid>
                <a:gridCol w="340379"/>
                <a:gridCol w="1171789"/>
                <a:gridCol w="1008112"/>
                <a:gridCol w="1080120"/>
                <a:gridCol w="960677"/>
              </a:tblGrid>
              <a:tr h="671666">
                <a:tc>
                  <a:txBody>
                    <a:bodyPr/>
                    <a:lstStyle/>
                    <a:p>
                      <a:pPr algn="ctr" fontAlgn="ctr"/>
                      <a:r>
                        <a:rPr lang="en-US" altLang="zh-CN" sz="1400" u="none" strike="noStrike" dirty="0">
                          <a:effectLst/>
                        </a:rPr>
                        <a:t>#</a:t>
                      </a:r>
                      <a:endParaRPr lang="en-US" altLang="zh-C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Test Item</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sym typeface="+mn-ea"/>
                        </a:rPr>
                        <a:t>Method Reference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400" b="1" spc="-15" dirty="0">
                          <a:latin typeface="+mn-lt"/>
                          <a:cs typeface="Arial" panose="020B0604020202020204"/>
                        </a:rPr>
                        <a:t>A</a:t>
                      </a:r>
                      <a:r>
                        <a:rPr lang="en-US" altLang="zh-CN" sz="1400" b="1" dirty="0">
                          <a:latin typeface="+mn-lt"/>
                          <a:cs typeface="Arial" panose="020B0604020202020204"/>
                        </a:rPr>
                        <a:t>ccept</a:t>
                      </a:r>
                      <a:r>
                        <a:rPr lang="en-US" altLang="zh-CN" sz="1400" b="1" spc="5" dirty="0">
                          <a:latin typeface="+mn-lt"/>
                          <a:cs typeface="Arial" panose="020B0604020202020204"/>
                        </a:rPr>
                        <a:t>a</a:t>
                      </a:r>
                      <a:r>
                        <a:rPr lang="en-US" altLang="zh-CN" sz="1400" b="1" spc="-10" dirty="0">
                          <a:latin typeface="+mn-lt"/>
                          <a:cs typeface="Arial" panose="020B0604020202020204"/>
                        </a:rPr>
                        <a:t>nc</a:t>
                      </a:r>
                      <a:r>
                        <a:rPr lang="en-US" altLang="zh-CN" sz="1400" b="1" dirty="0">
                          <a:latin typeface="+mn-lt"/>
                          <a:cs typeface="Arial" panose="020B0604020202020204"/>
                        </a:rPr>
                        <a:t>e</a:t>
                      </a:r>
                      <a:r>
                        <a:rPr lang="en-US" altLang="zh-CN" sz="1400" b="1" spc="-65" dirty="0">
                          <a:latin typeface="+mn-lt"/>
                          <a:cs typeface="Arial" panose="020B0604020202020204"/>
                        </a:rPr>
                        <a:t> </a:t>
                      </a:r>
                      <a:r>
                        <a:rPr lang="en-US" altLang="zh-CN" sz="1400" b="1" dirty="0">
                          <a:latin typeface="+mn-lt"/>
                          <a:cs typeface="Arial" panose="020B0604020202020204"/>
                        </a:rPr>
                        <a:t>C</a:t>
                      </a:r>
                      <a:r>
                        <a:rPr lang="en-US" altLang="zh-CN" sz="1400" b="1" spc="-5" dirty="0">
                          <a:latin typeface="+mn-lt"/>
                          <a:cs typeface="Arial" panose="020B0604020202020204"/>
                        </a:rPr>
                        <a:t>r</a:t>
                      </a:r>
                      <a:r>
                        <a:rPr lang="en-US" altLang="zh-CN" sz="1400" b="1" dirty="0">
                          <a:latin typeface="+mn-lt"/>
                          <a:cs typeface="Arial" panose="020B0604020202020204"/>
                        </a:rPr>
                        <a:t>iteria</a:t>
                      </a:r>
                      <a:r>
                        <a:rPr lang="en-US" altLang="zh-CN" sz="1400" b="1" dirty="0">
                          <a:solidFill>
                            <a:schemeClr val="tx1"/>
                          </a:solidFill>
                        </a:rPr>
                        <a:t> </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Result</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r>
              <a:tr h="865237">
                <a:tc>
                  <a:txBody>
                    <a:bodyPr/>
                    <a:lstStyle/>
                    <a:p>
                      <a:pPr algn="ctr"/>
                      <a:r>
                        <a:rPr lang="en-US" altLang="zh-CN" sz="1100" dirty="0">
                          <a:latin typeface="+mn-lt"/>
                          <a:cs typeface="Times New Roman" panose="02020603050405020304" pitchFamily="18" charset="0"/>
                        </a:rPr>
                        <a:t>1</a:t>
                      </a:r>
                      <a:endParaRPr lang="zh-CN" altLang="en-US" sz="1100" dirty="0">
                        <a:latin typeface="+mn-lt"/>
                        <a:cs typeface="Times New Roman" panose="02020603050405020304" pitchFamily="18" charset="0"/>
                      </a:endParaRPr>
                    </a:p>
                  </a:txBody>
                  <a:tcPr anchor="ctr"/>
                </a:tc>
                <a:tc>
                  <a:txBody>
                    <a:bodyPr/>
                    <a:lstStyle/>
                    <a:p>
                      <a:pPr marR="50800" algn="r">
                        <a:lnSpc>
                          <a:spcPct val="100000"/>
                        </a:lnSpc>
                        <a:spcBef>
                          <a:spcPts val="340"/>
                        </a:spcBef>
                      </a:pPr>
                      <a:r>
                        <a:rPr lang="en-US" altLang="zh-CN" sz="1100" dirty="0">
                          <a:latin typeface="+mn-lt"/>
                          <a:cs typeface="Arial MT"/>
                        </a:rPr>
                        <a:t>Description</a:t>
                      </a:r>
                      <a:endParaRPr lang="en-US" altLang="zh-CN" sz="1100" dirty="0">
                        <a:latin typeface="+mn-lt"/>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kern="1200" dirty="0">
                          <a:solidFill>
                            <a:schemeClr val="tx1"/>
                          </a:solidFill>
                          <a:latin typeface="+mn-lt"/>
                          <a:ea typeface="+mn-ea"/>
                          <a:cs typeface="+mn-cs"/>
                        </a:rPr>
                        <a:t>Grey white</a:t>
                      </a:r>
                      <a:endParaRPr lang="zh-CN" altLang="en-US" sz="1100" kern="1200" dirty="0">
                        <a:solidFill>
                          <a:schemeClr val="tx1"/>
                        </a:solidFill>
                        <a:latin typeface="+mn-lt"/>
                        <a:ea typeface="+mn-ea"/>
                        <a:cs typeface="+mn-cs"/>
                      </a:endParaRPr>
                    </a:p>
                  </a:txBody>
                  <a:tcPr anchor="ctr"/>
                </a:tc>
                <a:tc>
                  <a:txBody>
                    <a:bodyPr/>
                    <a:lstStyle/>
                    <a:p>
                      <a:pPr algn="ctr"/>
                      <a:r>
                        <a:rPr lang="en-US" altLang="zh-CN" sz="1100" dirty="0">
                          <a:latin typeface="+mn-lt"/>
                          <a:cs typeface="Times New Roman" panose="02020603050405020304" pitchFamily="18" charset="0"/>
                        </a:rPr>
                        <a:t>Grey white</a:t>
                      </a:r>
                      <a:endParaRPr lang="zh-CN" altLang="en-US" sz="1100" dirty="0">
                        <a:latin typeface="+mn-lt"/>
                        <a:cs typeface="Times New Roman" panose="02020603050405020304" pitchFamily="18" charset="0"/>
                      </a:endParaRPr>
                    </a:p>
                  </a:txBody>
                  <a:tcPr anchor="ctr"/>
                </a:tc>
              </a:tr>
              <a:tr h="740886">
                <a:tc>
                  <a:txBody>
                    <a:bodyPr/>
                    <a:lstStyle/>
                    <a:p>
                      <a:pPr algn="ctr"/>
                      <a:r>
                        <a:rPr lang="en-US" altLang="zh-CN" sz="1100" dirty="0">
                          <a:latin typeface="+mn-lt"/>
                          <a:cs typeface="Times New Roman" panose="02020603050405020304" pitchFamily="18" charset="0"/>
                        </a:rPr>
                        <a:t>2</a:t>
                      </a:r>
                      <a:endParaRPr lang="zh-CN" altLang="en-US" sz="1100" dirty="0">
                        <a:latin typeface="+mn-lt"/>
                        <a:cs typeface="Times New Roman" panose="02020603050405020304" pitchFamily="18" charset="0"/>
                      </a:endParaRPr>
                    </a:p>
                  </a:txBody>
                  <a:tcPr anchor="ctr"/>
                </a:tc>
                <a:tc>
                  <a:txBody>
                    <a:bodyPr/>
                    <a:lstStyle/>
                    <a:p>
                      <a:pPr marL="27940" marR="10160" algn="ctr">
                        <a:lnSpc>
                          <a:spcPct val="100000"/>
                        </a:lnSpc>
                      </a:pPr>
                      <a:r>
                        <a:rPr lang="en-US" altLang="zh-CN" sz="1100" kern="1200" dirty="0" err="1">
                          <a:solidFill>
                            <a:schemeClr val="tx1"/>
                          </a:solidFill>
                          <a:latin typeface="+mn-lt"/>
                          <a:ea typeface="+mn-ea"/>
                          <a:cs typeface="Arial MT"/>
                        </a:rPr>
                        <a:t>Chromatogra</a:t>
                      </a:r>
                      <a:r>
                        <a:rPr lang="en-US" altLang="zh-CN" sz="1100" kern="1200" dirty="0">
                          <a:solidFill>
                            <a:schemeClr val="tx1"/>
                          </a:solidFill>
                          <a:latin typeface="+mn-lt"/>
                          <a:ea typeface="+mn-ea"/>
                          <a:cs typeface="Arial MT"/>
                        </a:rPr>
                        <a:t>  </a:t>
                      </a:r>
                      <a:r>
                        <a:rPr lang="en-US" altLang="zh-CN" sz="1100" kern="1200" dirty="0" err="1">
                          <a:solidFill>
                            <a:schemeClr val="tx1"/>
                          </a:solidFill>
                          <a:latin typeface="+mn-lt"/>
                          <a:ea typeface="+mn-ea"/>
                          <a:cs typeface="Arial MT"/>
                        </a:rPr>
                        <a:t>phic</a:t>
                      </a:r>
                      <a:r>
                        <a:rPr lang="en-US" altLang="zh-CN" sz="1100" kern="1200" dirty="0">
                          <a:solidFill>
                            <a:schemeClr val="tx1"/>
                          </a:solidFill>
                          <a:latin typeface="+mn-lt"/>
                          <a:ea typeface="+mn-ea"/>
                          <a:cs typeface="Arial MT"/>
                        </a:rPr>
                        <a:t>  purity</a:t>
                      </a:r>
                      <a:endParaRPr lang="en-US" altLang="zh-CN" sz="1100" kern="1200" dirty="0">
                        <a:solidFill>
                          <a:schemeClr val="tx1"/>
                        </a:solidFill>
                        <a:latin typeface="+mn-lt"/>
                        <a:ea typeface="+mn-ea"/>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NLT70%</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sym typeface="+mn-ea"/>
                        </a:rPr>
                        <a:t>75%</a:t>
                      </a:r>
                      <a:endParaRPr lang="zh-CN" altLang="en-US" sz="1100" dirty="0">
                        <a:latin typeface="+mn-lt"/>
                        <a:cs typeface="Times New Roman" panose="02020603050405020304" pitchFamily="18" charset="0"/>
                      </a:endParaRPr>
                    </a:p>
                  </a:txBody>
                  <a:tcPr anchor="ctr"/>
                </a:tc>
              </a:tr>
              <a:tr h="746546">
                <a:tc>
                  <a:txBody>
                    <a:bodyPr/>
                    <a:lstStyle/>
                    <a:p>
                      <a:pPr algn="ctr"/>
                      <a:r>
                        <a:rPr lang="en-US" altLang="zh-CN" sz="1100" dirty="0">
                          <a:latin typeface="+mn-lt"/>
                          <a:cs typeface="Times New Roman" panose="02020603050405020304" pitchFamily="18" charset="0"/>
                        </a:rPr>
                        <a:t>3</a:t>
                      </a:r>
                      <a:endParaRPr lang="zh-CN" altLang="en-US" sz="1100" dirty="0">
                        <a:latin typeface="+mn-lt"/>
                        <a:cs typeface="Times New Roman" panose="02020603050405020304" pitchFamily="18" charset="0"/>
                      </a:endParaRPr>
                    </a:p>
                  </a:txBody>
                  <a:tcPr anchor="ctr"/>
                </a:tc>
                <a:tc>
                  <a:txBody>
                    <a:bodyPr/>
                    <a:lstStyle/>
                    <a:p>
                      <a:pPr marL="0" algn="ctr" defTabSz="685800" rtl="0" eaLnBrk="1" latinLnBrk="0" hangingPunct="1"/>
                      <a:r>
                        <a:rPr lang="en-US" altLang="zh-CN" sz="1100" kern="1200" dirty="0">
                          <a:solidFill>
                            <a:schemeClr val="tx1"/>
                          </a:solidFill>
                          <a:latin typeface="+mn-lt"/>
                          <a:ea typeface="+mn-ea"/>
                          <a:cs typeface="Times New Roman" panose="02020603050405020304" pitchFamily="18" charset="0"/>
                        </a:rPr>
                        <a:t>Assay</a:t>
                      </a:r>
                      <a:endParaRPr lang="zh-CN" altLang="en-US" sz="1100" kern="1200" dirty="0">
                        <a:solidFill>
                          <a:schemeClr val="tx1"/>
                        </a:solidFill>
                        <a:latin typeface="+mn-lt"/>
                        <a:ea typeface="+mn-ea"/>
                        <a:cs typeface="Times New Roman" panose="02020603050405020304" pitchFamily="18" charset="0"/>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NLT50%</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sym typeface="+mn-ea"/>
                        </a:rPr>
                        <a:t>54%</a:t>
                      </a:r>
                      <a:endParaRPr lang="zh-CN" altLang="en-US" sz="1100" dirty="0">
                        <a:latin typeface="+mn-lt"/>
                        <a:cs typeface="Times New Roman" panose="02020603050405020304" pitchFamily="18" charset="0"/>
                      </a:endParaRPr>
                    </a:p>
                  </a:txBody>
                  <a:tcPr anchor="ctr"/>
                </a:tc>
              </a:tr>
            </a:tbl>
          </a:graphicData>
        </a:graphic>
      </p:graphicFrame>
      <p:sp>
        <p:nvSpPr>
          <p:cNvPr id="7" name="椭圆 6"/>
          <p:cNvSpPr/>
          <p:nvPr/>
        </p:nvSpPr>
        <p:spPr>
          <a:xfrm>
            <a:off x="1475655" y="2931790"/>
            <a:ext cx="707439" cy="288032"/>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87924" y="3579862"/>
            <a:ext cx="5220580" cy="1446550"/>
          </a:xfrm>
          <a:prstGeom prst="rect">
            <a:avLst/>
          </a:prstGeom>
        </p:spPr>
        <p:txBody>
          <a:bodyPr wrap="square">
            <a:spAutoFit/>
          </a:bodyPr>
          <a:lstStyle/>
          <a:p>
            <a:r>
              <a:rPr lang="en-US" altLang="zh-CN" sz="1100" dirty="0">
                <a:sym typeface="微软雅黑" panose="020B0503020204020204" pitchFamily="34" charset="-122"/>
              </a:rPr>
              <a:t>Suitable for: Companies with the capacity for API production and a desire to hold their API registration number</a:t>
            </a:r>
            <a:endParaRPr lang="en-US" altLang="zh-CN" sz="1100" dirty="0">
              <a:sym typeface="微软雅黑" panose="020B0503020204020204" pitchFamily="34" charset="-122"/>
            </a:endParaRPr>
          </a:p>
          <a:p>
            <a:endParaRPr lang="en-US" altLang="zh-CN" sz="1100" dirty="0">
              <a:sym typeface="微软雅黑" panose="020B0503020204020204" pitchFamily="34" charset="-122"/>
            </a:endParaRPr>
          </a:p>
          <a:p>
            <a:r>
              <a:rPr lang="en-US" altLang="zh-CN" sz="1100" dirty="0">
                <a:sym typeface="微软雅黑" panose="020B0503020204020204" pitchFamily="34" charset="-122"/>
              </a:rPr>
              <a:t>Usage Instructions: Hydrolyze to remove protective groups, obtaining N-0.5, and then purify and dry through chromatography</a:t>
            </a:r>
            <a:endParaRPr lang="en-US" altLang="zh-CN" sz="1100" dirty="0">
              <a:sym typeface="微软雅黑" panose="020B0503020204020204" pitchFamily="34" charset="-122"/>
            </a:endParaRPr>
          </a:p>
          <a:p>
            <a:endParaRPr lang="en-US" altLang="zh-CN" sz="1100" dirty="0">
              <a:sym typeface="微软雅黑" panose="020B0503020204020204" pitchFamily="34" charset="-122"/>
            </a:endParaRPr>
          </a:p>
          <a:p>
            <a:r>
              <a:rPr lang="en-US" altLang="zh-CN" sz="1100" dirty="0">
                <a:sym typeface="微软雅黑" panose="020B0503020204020204" pitchFamily="34" charset="-122"/>
              </a:rPr>
              <a:t>Equipment Requirements: Hydrolysis vessel, high-pressure chromatography system, drying equipment (freeze dryer or spray dryer)</a:t>
            </a:r>
            <a:endParaRPr lang="zh-CN" alt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1CE46FB-B593-482D-9758-2B769B06F572}" type="slidenum">
              <a:rPr lang="zh-CN" altLang="en-US" smtClean="0">
                <a:solidFill>
                  <a:prstClr val="black">
                    <a:tint val="75000"/>
                  </a:prstClr>
                </a:solidFill>
                <a:latin typeface="Arial" panose="020B0604020202020204" pitchFamily="34" charset="0"/>
                <a:cs typeface="Arial" panose="020B0604020202020204" pitchFamily="34" charset="0"/>
              </a:rPr>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矩形 2"/>
          <p:cNvSpPr/>
          <p:nvPr/>
        </p:nvSpPr>
        <p:spPr>
          <a:xfrm>
            <a:off x="348152" y="14535"/>
            <a:ext cx="9840471" cy="830997"/>
          </a:xfrm>
          <a:prstGeom prst="rect">
            <a:avLst/>
          </a:prstGeom>
        </p:spPr>
        <p:txBody>
          <a:bodyPr wrap="square">
            <a:spAutoFit/>
          </a:bodyPr>
          <a:lstStyle/>
          <a:p>
            <a:pPr>
              <a:spcBef>
                <a:spcPct val="0"/>
              </a:spcBef>
            </a:pP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4.4.2</a:t>
            </a:r>
            <a:r>
              <a:rPr lang="en-US" altLang="zh-CN" sz="2400" dirty="0">
                <a:latin typeface="Arial" panose="020B0604020202020204" pitchFamily="34" charset="0"/>
                <a:cs typeface="Arial" panose="020B0604020202020204" pitchFamily="34" charset="0"/>
                <a:sym typeface="微软雅黑" panose="020B0503020204020204" pitchFamily="34" charset="-122"/>
              </a:rPr>
              <a:t> </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Acylated </a:t>
            </a:r>
            <a:r>
              <a:rPr lang="en-US" altLang="zh-CN" sz="20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 precursor (N-2 main chain) 80%</a:t>
            </a:r>
            <a:endPar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400" b="1" dirty="0">
              <a:solidFill>
                <a:schemeClr val="tx1">
                  <a:lumMod val="65000"/>
                  <a:lumOff val="35000"/>
                </a:schemeClr>
              </a:solidFill>
              <a:latin typeface="Arial" panose="020B0604020202020204" pitchFamily="34" charset="0"/>
              <a:ea typeface="+mj-ea"/>
              <a:cs typeface="Arial" panose="020B0604020202020204" pitchFamily="34" charset="0"/>
              <a:sym typeface="微软雅黑" panose="020B0503020204020204" pitchFamily="34" charset="-122"/>
            </a:endParaRPr>
          </a:p>
        </p:txBody>
      </p:sp>
      <p:sp>
        <p:nvSpPr>
          <p:cNvPr id="6" name="矩形 5"/>
          <p:cNvSpPr/>
          <p:nvPr/>
        </p:nvSpPr>
        <p:spPr>
          <a:xfrm>
            <a:off x="-14986" y="2252705"/>
            <a:ext cx="4270675" cy="600164"/>
          </a:xfrm>
          <a:prstGeom prst="rect">
            <a:avLst/>
          </a:prstGeom>
        </p:spPr>
        <p:txBody>
          <a:bodyPr wrap="square">
            <a:spAutoFit/>
          </a:bodyPr>
          <a:lstStyle/>
          <a:p>
            <a:r>
              <a:rPr lang="en-US" altLang="zh-CN" sz="1100" dirty="0">
                <a:latin typeface="Arial" panose="020B0604020202020204" pitchFamily="34" charset="0"/>
                <a:cs typeface="Arial" panose="020B0604020202020204" pitchFamily="34" charset="0"/>
              </a:rPr>
              <a:t>Package Specifications: 0.1g, 1g, 10g, 100g, 1kg</a:t>
            </a:r>
            <a:endParaRPr lang="en-US" altLang="zh-CN" sz="1100" dirty="0">
              <a:latin typeface="Arial" panose="020B0604020202020204" pitchFamily="34" charset="0"/>
              <a:cs typeface="Arial" panose="020B0604020202020204" pitchFamily="34" charset="0"/>
            </a:endParaRPr>
          </a:p>
          <a:p>
            <a:r>
              <a:rPr lang="en-US" altLang="zh-CN" sz="1100" dirty="0">
                <a:latin typeface="Arial" panose="020B0604020202020204" pitchFamily="34" charset="0"/>
                <a:cs typeface="Arial" panose="020B0604020202020204" pitchFamily="34" charset="0"/>
              </a:rPr>
              <a:t>Packaging Format: Small quantities in bottles; Large quantities in LDPE + aluminum foil bags</a:t>
            </a:r>
            <a:endParaRPr lang="zh-CN" altLang="en-US" sz="1100"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4139" y="-34710"/>
            <a:ext cx="537753" cy="576000"/>
          </a:xfrm>
          <a:prstGeom prst="rect">
            <a:avLst/>
          </a:prstGeom>
        </p:spPr>
      </p:pic>
      <p:sp>
        <p:nvSpPr>
          <p:cNvPr id="7" name="TextBox 6"/>
          <p:cNvSpPr txBox="1"/>
          <p:nvPr/>
        </p:nvSpPr>
        <p:spPr>
          <a:xfrm>
            <a:off x="-79105" y="620244"/>
            <a:ext cx="8669588" cy="1464953"/>
          </a:xfrm>
          <a:prstGeom prst="rect">
            <a:avLst/>
          </a:prstGeom>
          <a:noFill/>
        </p:spPr>
        <p:txBody>
          <a:bodyPr wrap="square" rtlCol="0">
            <a:spAutoFit/>
          </a:bodyPr>
          <a:lstStyle/>
          <a:p>
            <a:pPr>
              <a:lnSpc>
                <a:spcPts val="2800"/>
              </a:lnSpc>
            </a:pPr>
            <a:r>
              <a:rPr lang="en-US" altLang="zh-CN" b="1" dirty="0">
                <a:cs typeface="Arial" panose="020B0604020202020204" pitchFamily="34" charset="0"/>
              </a:rPr>
              <a:t>CAS</a:t>
            </a:r>
            <a:r>
              <a:rPr lang="zh-CN" altLang="en-US" b="1" dirty="0">
                <a:cs typeface="Arial" panose="020B0604020202020204" pitchFamily="34" charset="0"/>
              </a:rPr>
              <a:t>：</a:t>
            </a:r>
            <a:r>
              <a:rPr lang="en-US" altLang="zh-CN" b="1" dirty="0">
                <a:cs typeface="Arial" panose="020B0604020202020204" pitchFamily="34" charset="0"/>
              </a:rPr>
              <a:t>N/A</a:t>
            </a:r>
            <a:endParaRPr lang="en-US" altLang="zh-CN" b="1" dirty="0">
              <a:cs typeface="Arial" panose="020B0604020202020204" pitchFamily="34" charset="0"/>
            </a:endParaRPr>
          </a:p>
          <a:p>
            <a:pPr>
              <a:lnSpc>
                <a:spcPts val="2800"/>
              </a:lnSpc>
            </a:pPr>
            <a:r>
              <a:rPr lang="en-US" altLang="zh-CN" b="1" dirty="0">
                <a:cs typeface="Arial" panose="020B0604020202020204" pitchFamily="34" charset="0"/>
              </a:rPr>
              <a:t>Formula Weight </a:t>
            </a:r>
            <a:r>
              <a:rPr lang="zh-CN" altLang="en-US" b="1" dirty="0">
                <a:cs typeface="Arial" panose="020B0604020202020204" pitchFamily="34" charset="0"/>
              </a:rPr>
              <a:t>：</a:t>
            </a:r>
            <a:r>
              <a:rPr lang="en-US" altLang="zh-CN" dirty="0">
                <a:cs typeface="Arial" panose="020B0604020202020204" pitchFamily="34" charset="0"/>
              </a:rPr>
              <a:t>4003.61</a:t>
            </a:r>
            <a:endParaRPr lang="en-US" altLang="zh-CN" dirty="0">
              <a:cs typeface="Arial" panose="020B0604020202020204" pitchFamily="34" charset="0"/>
            </a:endParaRPr>
          </a:p>
          <a:p>
            <a:pPr>
              <a:lnSpc>
                <a:spcPts val="2800"/>
              </a:lnSpc>
            </a:pPr>
            <a:r>
              <a:rPr lang="en-US" altLang="zh-CN" b="1" dirty="0">
                <a:cs typeface="Arial" panose="020B0604020202020204" pitchFamily="34" charset="0"/>
              </a:rPr>
              <a:t>Purity</a:t>
            </a:r>
            <a:r>
              <a:rPr lang="zh-CN" altLang="en-US" b="1" dirty="0">
                <a:cs typeface="Arial" panose="020B0604020202020204" pitchFamily="34" charset="0"/>
              </a:rPr>
              <a:t>：</a:t>
            </a:r>
            <a:r>
              <a:rPr lang="en-US" altLang="zh-CN" b="1" dirty="0">
                <a:cs typeface="Arial" panose="020B0604020202020204" pitchFamily="34" charset="0"/>
              </a:rPr>
              <a:t>NLT 80%</a:t>
            </a:r>
            <a:endParaRPr lang="en-US" altLang="zh-CN" b="1" dirty="0">
              <a:cs typeface="Arial" panose="020B0604020202020204" pitchFamily="34" charset="0"/>
            </a:endParaRPr>
          </a:p>
          <a:p>
            <a:pPr>
              <a:lnSpc>
                <a:spcPts val="2500"/>
              </a:lnSpc>
            </a:pPr>
            <a:r>
              <a:rPr lang="en-US" altLang="zh-CN" b="1" dirty="0">
                <a:cs typeface="Arial" panose="020B0604020202020204" pitchFamily="34" charset="0"/>
              </a:rPr>
              <a:t>Quality Standard</a:t>
            </a:r>
            <a:r>
              <a:rPr lang="zh-CN" altLang="en-US" dirty="0">
                <a:cs typeface="Arial" panose="020B0604020202020204" pitchFamily="34" charset="0"/>
              </a:rPr>
              <a:t>：</a:t>
            </a:r>
            <a:r>
              <a:rPr lang="en-US" altLang="zh-CN" dirty="0">
                <a:cs typeface="Arial" panose="020B0604020202020204" pitchFamily="34" charset="0"/>
              </a:rPr>
              <a:t>Enterprise Standard</a:t>
            </a:r>
            <a:endParaRPr lang="zh-CN" altLang="en-US" dirty="0">
              <a:cs typeface="Arial" panose="020B0604020202020204" pitchFamily="34" charset="0"/>
            </a:endParaRPr>
          </a:p>
        </p:txBody>
      </p:sp>
      <p:graphicFrame>
        <p:nvGraphicFramePr>
          <p:cNvPr id="9" name="对象 8"/>
          <p:cNvGraphicFramePr>
            <a:graphicFrameLocks noChangeAspect="1"/>
          </p:cNvGraphicFramePr>
          <p:nvPr/>
        </p:nvGraphicFramePr>
        <p:xfrm>
          <a:off x="41203" y="3003798"/>
          <a:ext cx="3917060" cy="1412711"/>
        </p:xfrm>
        <a:graphic>
          <a:graphicData uri="http://schemas.openxmlformats.org/presentationml/2006/ole">
            <mc:AlternateContent xmlns:mc="http://schemas.openxmlformats.org/markup-compatibility/2006">
              <mc:Choice xmlns:v="urn:schemas-microsoft-com:vml" Requires="v">
                <p:oleObj spid="_x0000_s7180" name="CS ChemDraw Drawing" r:id="rId2" imgW="5899150" imgH="2124075" progId="ChemDraw.Document.6.0">
                  <p:embed/>
                </p:oleObj>
              </mc:Choice>
              <mc:Fallback>
                <p:oleObj name="CS ChemDraw Drawing" r:id="rId2" imgW="5899150" imgH="2124075" progId="ChemDraw.Document.6.0">
                  <p:embed/>
                  <p:pic>
                    <p:nvPicPr>
                      <p:cNvPr id="0" name="对象 8"/>
                      <p:cNvPicPr/>
                      <p:nvPr/>
                    </p:nvPicPr>
                    <p:blipFill>
                      <a:blip r:embed="rId3"/>
                      <a:stretch>
                        <a:fillRect/>
                      </a:stretch>
                    </p:blipFill>
                    <p:spPr>
                      <a:xfrm>
                        <a:off x="41203" y="3003798"/>
                        <a:ext cx="3917060" cy="1412711"/>
                      </a:xfrm>
                      <a:prstGeom prst="rect">
                        <a:avLst/>
                      </a:prstGeom>
                    </p:spPr>
                  </p:pic>
                </p:oleObj>
              </mc:Fallback>
            </mc:AlternateContent>
          </a:graphicData>
        </a:graphic>
      </p:graphicFrame>
      <p:graphicFrame>
        <p:nvGraphicFramePr>
          <p:cNvPr id="8" name="表格 7"/>
          <p:cNvGraphicFramePr>
            <a:graphicFrameLocks noGrp="1"/>
          </p:cNvGraphicFramePr>
          <p:nvPr>
            <p:custDataLst>
              <p:tags r:id="rId4"/>
            </p:custDataLst>
          </p:nvPr>
        </p:nvGraphicFramePr>
        <p:xfrm>
          <a:off x="4175500" y="592857"/>
          <a:ext cx="4788988" cy="2520279"/>
        </p:xfrm>
        <a:graphic>
          <a:graphicData uri="http://schemas.openxmlformats.org/drawingml/2006/table">
            <a:tbl>
              <a:tblPr firstRow="1" bandRow="1">
                <a:tableStyleId>{5940675A-B579-460E-94D1-54222C63F5DA}</a:tableStyleId>
              </a:tblPr>
              <a:tblGrid>
                <a:gridCol w="340379"/>
                <a:gridCol w="1136241"/>
                <a:gridCol w="1080120"/>
                <a:gridCol w="1296144"/>
                <a:gridCol w="936104"/>
              </a:tblGrid>
              <a:tr h="559721">
                <a:tc>
                  <a:txBody>
                    <a:bodyPr/>
                    <a:lstStyle/>
                    <a:p>
                      <a:pPr algn="ctr" fontAlgn="ctr"/>
                      <a:r>
                        <a:rPr lang="en-US" altLang="zh-CN" sz="1400" u="none" strike="noStrike" dirty="0">
                          <a:effectLst/>
                        </a:rPr>
                        <a:t>#</a:t>
                      </a:r>
                      <a:endParaRPr lang="en-US" altLang="zh-C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Test Item</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sym typeface="+mn-ea"/>
                        </a:rPr>
                        <a:t>Method Reference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400" b="1" spc="-15" dirty="0">
                          <a:latin typeface="+mn-lt"/>
                          <a:cs typeface="Arial" panose="020B0604020202020204"/>
                        </a:rPr>
                        <a:t>A</a:t>
                      </a:r>
                      <a:r>
                        <a:rPr lang="en-US" altLang="zh-CN" sz="1400" b="1" dirty="0">
                          <a:latin typeface="+mn-lt"/>
                          <a:cs typeface="Arial" panose="020B0604020202020204"/>
                        </a:rPr>
                        <a:t>ccept</a:t>
                      </a:r>
                      <a:r>
                        <a:rPr lang="en-US" altLang="zh-CN" sz="1400" b="1" spc="5" dirty="0">
                          <a:latin typeface="+mn-lt"/>
                          <a:cs typeface="Arial" panose="020B0604020202020204"/>
                        </a:rPr>
                        <a:t>a</a:t>
                      </a:r>
                      <a:r>
                        <a:rPr lang="en-US" altLang="zh-CN" sz="1400" b="1" spc="-10" dirty="0">
                          <a:latin typeface="+mn-lt"/>
                          <a:cs typeface="Arial" panose="020B0604020202020204"/>
                        </a:rPr>
                        <a:t>nc</a:t>
                      </a:r>
                      <a:r>
                        <a:rPr lang="en-US" altLang="zh-CN" sz="1400" b="1" dirty="0">
                          <a:latin typeface="+mn-lt"/>
                          <a:cs typeface="Arial" panose="020B0604020202020204"/>
                        </a:rPr>
                        <a:t>e</a:t>
                      </a:r>
                      <a:r>
                        <a:rPr lang="en-US" altLang="zh-CN" sz="1400" b="1" spc="-65" dirty="0">
                          <a:latin typeface="+mn-lt"/>
                          <a:cs typeface="Arial" panose="020B0604020202020204"/>
                        </a:rPr>
                        <a:t> </a:t>
                      </a:r>
                      <a:r>
                        <a:rPr lang="en-US" altLang="zh-CN" sz="1400" b="1" dirty="0">
                          <a:latin typeface="+mn-lt"/>
                          <a:cs typeface="Arial" panose="020B0604020202020204"/>
                        </a:rPr>
                        <a:t>C</a:t>
                      </a:r>
                      <a:r>
                        <a:rPr lang="en-US" altLang="zh-CN" sz="1400" b="1" spc="-5" dirty="0">
                          <a:latin typeface="+mn-lt"/>
                          <a:cs typeface="Arial" panose="020B0604020202020204"/>
                        </a:rPr>
                        <a:t>r</a:t>
                      </a:r>
                      <a:r>
                        <a:rPr lang="en-US" altLang="zh-CN" sz="1400" b="1" dirty="0">
                          <a:latin typeface="+mn-lt"/>
                          <a:cs typeface="Arial" panose="020B0604020202020204"/>
                        </a:rPr>
                        <a:t>iteria</a:t>
                      </a:r>
                      <a:r>
                        <a:rPr lang="en-US" altLang="zh-CN" sz="1400" b="1" dirty="0">
                          <a:solidFill>
                            <a:schemeClr val="tx1"/>
                          </a:solidFill>
                        </a:rPr>
                        <a:t> </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Result</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r>
              <a:tr h="721031">
                <a:tc>
                  <a:txBody>
                    <a:bodyPr/>
                    <a:lstStyle/>
                    <a:p>
                      <a:pPr algn="ctr"/>
                      <a:r>
                        <a:rPr lang="en-US" altLang="zh-CN" sz="1100" dirty="0">
                          <a:latin typeface="+mn-lt"/>
                          <a:cs typeface="Times New Roman" panose="02020603050405020304" pitchFamily="18" charset="0"/>
                        </a:rPr>
                        <a:t>1</a:t>
                      </a:r>
                      <a:endParaRPr lang="zh-CN" altLang="en-US" sz="1100" dirty="0">
                        <a:latin typeface="+mn-lt"/>
                        <a:cs typeface="Times New Roman" panose="02020603050405020304" pitchFamily="18" charset="0"/>
                      </a:endParaRPr>
                    </a:p>
                  </a:txBody>
                  <a:tcPr anchor="ctr"/>
                </a:tc>
                <a:tc>
                  <a:txBody>
                    <a:bodyPr/>
                    <a:lstStyle/>
                    <a:p>
                      <a:pPr marR="50800" algn="r">
                        <a:lnSpc>
                          <a:spcPct val="100000"/>
                        </a:lnSpc>
                        <a:spcBef>
                          <a:spcPts val="340"/>
                        </a:spcBef>
                      </a:pPr>
                      <a:r>
                        <a:rPr lang="en-US" altLang="zh-CN" sz="1100" dirty="0">
                          <a:latin typeface="+mn-lt"/>
                          <a:cs typeface="Arial MT"/>
                        </a:rPr>
                        <a:t>Description</a:t>
                      </a:r>
                      <a:endParaRPr lang="en-US" altLang="zh-CN" sz="1100" dirty="0">
                        <a:latin typeface="+mn-lt"/>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kern="1200" dirty="0">
                          <a:solidFill>
                            <a:schemeClr val="tx1"/>
                          </a:solidFill>
                          <a:latin typeface="+mn-lt"/>
                          <a:ea typeface="+mn-ea"/>
                          <a:cs typeface="+mn-cs"/>
                        </a:rPr>
                        <a:t>Grey white</a:t>
                      </a:r>
                      <a:endParaRPr lang="zh-CN" altLang="en-US" sz="1100" kern="1200" dirty="0">
                        <a:solidFill>
                          <a:schemeClr val="tx1"/>
                        </a:solidFill>
                        <a:latin typeface="+mn-lt"/>
                        <a:ea typeface="+mn-ea"/>
                        <a:cs typeface="+mn-cs"/>
                      </a:endParaRPr>
                    </a:p>
                  </a:txBody>
                  <a:tcPr anchor="ctr"/>
                </a:tc>
                <a:tc>
                  <a:txBody>
                    <a:bodyPr/>
                    <a:lstStyle/>
                    <a:p>
                      <a:pPr algn="ctr"/>
                      <a:r>
                        <a:rPr lang="en-US" altLang="zh-CN" sz="1100" dirty="0">
                          <a:latin typeface="+mn-lt"/>
                          <a:cs typeface="Times New Roman" panose="02020603050405020304" pitchFamily="18" charset="0"/>
                        </a:rPr>
                        <a:t>Grey white</a:t>
                      </a:r>
                      <a:endParaRPr lang="zh-CN" altLang="en-US" sz="1100" dirty="0">
                        <a:latin typeface="+mn-lt"/>
                        <a:cs typeface="Times New Roman" panose="02020603050405020304" pitchFamily="18" charset="0"/>
                      </a:endParaRPr>
                    </a:p>
                  </a:txBody>
                  <a:tcPr anchor="ctr"/>
                </a:tc>
              </a:tr>
              <a:tr h="617405">
                <a:tc>
                  <a:txBody>
                    <a:bodyPr/>
                    <a:lstStyle/>
                    <a:p>
                      <a:pPr algn="ctr"/>
                      <a:r>
                        <a:rPr lang="en-US" altLang="zh-CN" sz="1100" dirty="0">
                          <a:latin typeface="+mn-lt"/>
                          <a:cs typeface="Times New Roman" panose="02020603050405020304" pitchFamily="18" charset="0"/>
                        </a:rPr>
                        <a:t>2</a:t>
                      </a:r>
                      <a:endParaRPr lang="zh-CN" altLang="en-US" sz="1100" dirty="0">
                        <a:latin typeface="+mn-lt"/>
                        <a:cs typeface="Times New Roman" panose="02020603050405020304" pitchFamily="18" charset="0"/>
                      </a:endParaRPr>
                    </a:p>
                  </a:txBody>
                  <a:tcPr anchor="ctr"/>
                </a:tc>
                <a:tc>
                  <a:txBody>
                    <a:bodyPr/>
                    <a:lstStyle/>
                    <a:p>
                      <a:pPr marL="27940" marR="10160" algn="ctr">
                        <a:lnSpc>
                          <a:spcPct val="100000"/>
                        </a:lnSpc>
                      </a:pPr>
                      <a:r>
                        <a:rPr lang="en-US" altLang="zh-CN" sz="1100" kern="1200" dirty="0" err="1">
                          <a:solidFill>
                            <a:schemeClr val="tx1"/>
                          </a:solidFill>
                          <a:latin typeface="+mn-lt"/>
                          <a:ea typeface="+mn-ea"/>
                          <a:cs typeface="Arial MT"/>
                        </a:rPr>
                        <a:t>Chromatogra</a:t>
                      </a:r>
                      <a:r>
                        <a:rPr lang="en-US" altLang="zh-CN" sz="1100" kern="1200" dirty="0">
                          <a:solidFill>
                            <a:schemeClr val="tx1"/>
                          </a:solidFill>
                          <a:latin typeface="+mn-lt"/>
                          <a:ea typeface="+mn-ea"/>
                          <a:cs typeface="Arial MT"/>
                        </a:rPr>
                        <a:t>  </a:t>
                      </a:r>
                      <a:r>
                        <a:rPr lang="en-US" altLang="zh-CN" sz="1100" kern="1200" dirty="0" err="1">
                          <a:solidFill>
                            <a:schemeClr val="tx1"/>
                          </a:solidFill>
                          <a:latin typeface="+mn-lt"/>
                          <a:ea typeface="+mn-ea"/>
                          <a:cs typeface="Arial MT"/>
                        </a:rPr>
                        <a:t>phic</a:t>
                      </a:r>
                      <a:r>
                        <a:rPr lang="en-US" altLang="zh-CN" sz="1100" kern="1200" dirty="0">
                          <a:solidFill>
                            <a:schemeClr val="tx1"/>
                          </a:solidFill>
                          <a:latin typeface="+mn-lt"/>
                          <a:ea typeface="+mn-ea"/>
                          <a:cs typeface="Arial MT"/>
                        </a:rPr>
                        <a:t>  purity</a:t>
                      </a:r>
                      <a:endParaRPr lang="en-US" altLang="zh-CN" sz="1100" kern="1200" dirty="0">
                        <a:solidFill>
                          <a:schemeClr val="tx1"/>
                        </a:solidFill>
                        <a:latin typeface="+mn-lt"/>
                        <a:ea typeface="+mn-ea"/>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 80%</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sym typeface="+mn-ea"/>
                        </a:rPr>
                        <a:t>83%</a:t>
                      </a:r>
                      <a:endParaRPr lang="zh-CN" altLang="en-US" sz="1100" dirty="0">
                        <a:latin typeface="+mn-lt"/>
                        <a:cs typeface="Times New Roman" panose="02020603050405020304" pitchFamily="18" charset="0"/>
                      </a:endParaRPr>
                    </a:p>
                  </a:txBody>
                  <a:tcPr anchor="ctr"/>
                </a:tc>
              </a:tr>
              <a:tr h="622122">
                <a:tc>
                  <a:txBody>
                    <a:bodyPr/>
                    <a:lstStyle/>
                    <a:p>
                      <a:pPr algn="ctr"/>
                      <a:r>
                        <a:rPr lang="en-US" altLang="zh-CN" sz="1100" dirty="0">
                          <a:latin typeface="+mn-lt"/>
                          <a:cs typeface="Times New Roman" panose="02020603050405020304" pitchFamily="18" charset="0"/>
                        </a:rPr>
                        <a:t>3</a:t>
                      </a:r>
                      <a:endParaRPr lang="zh-CN" altLang="en-US" sz="1100" dirty="0">
                        <a:latin typeface="+mn-lt"/>
                        <a:cs typeface="Times New Roman" panose="02020603050405020304" pitchFamily="18" charset="0"/>
                      </a:endParaRPr>
                    </a:p>
                  </a:txBody>
                  <a:tcPr anchor="ctr"/>
                </a:tc>
                <a:tc>
                  <a:txBody>
                    <a:bodyPr/>
                    <a:lstStyle/>
                    <a:p>
                      <a:pPr marL="0" algn="ctr" defTabSz="685800" rtl="0" eaLnBrk="1" latinLnBrk="0" hangingPunct="1"/>
                      <a:r>
                        <a:rPr lang="en-US" altLang="zh-CN" sz="1100" kern="1200" dirty="0">
                          <a:solidFill>
                            <a:schemeClr val="tx1"/>
                          </a:solidFill>
                          <a:latin typeface="+mn-lt"/>
                          <a:ea typeface="+mn-ea"/>
                          <a:cs typeface="Times New Roman" panose="02020603050405020304" pitchFamily="18" charset="0"/>
                        </a:rPr>
                        <a:t>Assay</a:t>
                      </a:r>
                      <a:endParaRPr lang="zh-CN" altLang="en-US" sz="1100" kern="1200" dirty="0">
                        <a:solidFill>
                          <a:schemeClr val="tx1"/>
                        </a:solidFill>
                        <a:latin typeface="+mn-lt"/>
                        <a:ea typeface="+mn-ea"/>
                        <a:cs typeface="Times New Roman" panose="02020603050405020304" pitchFamily="18" charset="0"/>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 60%</a:t>
                      </a:r>
                      <a:endParaRPr lang="zh-CN" altLang="en-US" sz="1100" dirty="0">
                        <a:latin typeface="+mn-lt"/>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100" kern="1200" dirty="0">
                          <a:solidFill>
                            <a:schemeClr val="tx1"/>
                          </a:solidFill>
                          <a:latin typeface="+mn-lt"/>
                          <a:ea typeface="+mn-ea"/>
                          <a:cs typeface="+mn-cs"/>
                        </a:rPr>
                        <a:t>65%</a:t>
                      </a:r>
                      <a:endParaRPr lang="zh-CN" altLang="en-US" sz="1100" kern="1200" dirty="0">
                        <a:solidFill>
                          <a:schemeClr val="tx1"/>
                        </a:solidFill>
                        <a:latin typeface="+mn-lt"/>
                        <a:ea typeface="+mn-ea"/>
                        <a:cs typeface="+mn-cs"/>
                      </a:endParaRPr>
                    </a:p>
                  </a:txBody>
                  <a:tcPr anchor="ctr"/>
                </a:tc>
              </a:tr>
            </a:tbl>
          </a:graphicData>
        </a:graphic>
      </p:graphicFrame>
      <p:sp>
        <p:nvSpPr>
          <p:cNvPr id="4" name="矩形 3"/>
          <p:cNvSpPr/>
          <p:nvPr/>
        </p:nvSpPr>
        <p:spPr>
          <a:xfrm>
            <a:off x="3887924" y="3219822"/>
            <a:ext cx="5148572" cy="1615827"/>
          </a:xfrm>
          <a:prstGeom prst="rect">
            <a:avLst/>
          </a:prstGeom>
        </p:spPr>
        <p:txBody>
          <a:bodyPr wrap="square">
            <a:spAutoFit/>
          </a:bodyPr>
          <a:lstStyle/>
          <a:p>
            <a:r>
              <a:rPr lang="en-US" altLang="zh-CN" sz="1100" dirty="0">
                <a:latin typeface="Arial" panose="020B0604020202020204" pitchFamily="34" charset="0"/>
                <a:cs typeface="Arial" panose="020B0604020202020204" pitchFamily="34" charset="0"/>
                <a:sym typeface="微软雅黑" panose="020B0503020204020204" pitchFamily="34" charset="-122"/>
              </a:rPr>
              <a:t>Suitable for: Companies with the capacity for API production and a desire to hold their API registration number</a:t>
            </a:r>
            <a:endParaRPr lang="en-US" altLang="zh-CN" sz="1100" dirty="0">
              <a:latin typeface="Arial" panose="020B0604020202020204" pitchFamily="34" charset="0"/>
              <a:cs typeface="Arial" panose="020B0604020202020204" pitchFamily="34" charset="0"/>
              <a:sym typeface="微软雅黑" panose="020B0503020204020204" pitchFamily="34" charset="-122"/>
            </a:endParaRPr>
          </a:p>
          <a:p>
            <a:endParaRPr lang="en-US" altLang="zh-CN" sz="1100" dirty="0">
              <a:latin typeface="Arial" panose="020B0604020202020204" pitchFamily="34" charset="0"/>
              <a:cs typeface="Arial" panose="020B0604020202020204" pitchFamily="34" charset="0"/>
              <a:sym typeface="微软雅黑" panose="020B0503020204020204" pitchFamily="34" charset="-122"/>
            </a:endParaRPr>
          </a:p>
          <a:p>
            <a:r>
              <a:rPr lang="en-US" altLang="zh-CN" sz="1100" dirty="0">
                <a:latin typeface="Arial" panose="020B0604020202020204" pitchFamily="34" charset="0"/>
                <a:cs typeface="Arial" panose="020B0604020202020204" pitchFamily="34" charset="0"/>
                <a:sym typeface="微软雅黑" panose="020B0503020204020204" pitchFamily="34" charset="-122"/>
              </a:rPr>
              <a:t>Usage Instructions: Perform acylation and hydrolysis reactions with the N-2 fragment of 4.4.3, followed by chromatography purification and drying to obtain API</a:t>
            </a:r>
            <a:endParaRPr lang="en-US" altLang="zh-CN" sz="1100" dirty="0">
              <a:latin typeface="Arial" panose="020B0604020202020204" pitchFamily="34" charset="0"/>
              <a:cs typeface="Arial" panose="020B0604020202020204" pitchFamily="34" charset="0"/>
              <a:sym typeface="微软雅黑" panose="020B0503020204020204" pitchFamily="34" charset="-122"/>
            </a:endParaRPr>
          </a:p>
          <a:p>
            <a:endParaRPr lang="en-US" altLang="zh-CN" sz="1100" dirty="0">
              <a:latin typeface="Arial" panose="020B0604020202020204" pitchFamily="34" charset="0"/>
              <a:cs typeface="Arial" panose="020B0604020202020204" pitchFamily="34" charset="0"/>
              <a:sym typeface="微软雅黑" panose="020B0503020204020204" pitchFamily="34" charset="-122"/>
            </a:endParaRPr>
          </a:p>
          <a:p>
            <a:r>
              <a:rPr lang="en-US" altLang="zh-CN" sz="1100" dirty="0">
                <a:latin typeface="Arial" panose="020B0604020202020204" pitchFamily="34" charset="0"/>
                <a:cs typeface="Arial" panose="020B0604020202020204" pitchFamily="34" charset="0"/>
                <a:sym typeface="微软雅黑" panose="020B0503020204020204" pitchFamily="34" charset="-122"/>
              </a:rPr>
              <a:t>Equipment Requirements: Acylation and hydrolysis vessels, high-pressure chromatography system, drying equipment (freeze dryer or spray dryer)</a:t>
            </a:r>
            <a:endParaRPr lang="zh-CN" altLang="en-US" sz="11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
        <p:nvSpPr>
          <p:cNvPr id="3" name="矩形 2"/>
          <p:cNvSpPr/>
          <p:nvPr/>
        </p:nvSpPr>
        <p:spPr>
          <a:xfrm>
            <a:off x="294900" y="31841"/>
            <a:ext cx="8197501" cy="954107"/>
          </a:xfrm>
          <a:prstGeom prst="rect">
            <a:avLst/>
          </a:prstGeom>
        </p:spPr>
        <p:txBody>
          <a:bodyPr wrap="none">
            <a:spAutoFit/>
          </a:bodyPr>
          <a:lstStyle/>
          <a:p>
            <a:pPr>
              <a:spcBef>
                <a:spcPct val="0"/>
              </a:spcBef>
            </a:pP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4.4.3 Boc-His(</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Trt</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Aib-oH</a:t>
            </a:r>
            <a:r>
              <a:rPr lang="zh-CN" altLang="en-US"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N-2 fragment </a:t>
            </a:r>
            <a:r>
              <a:rPr lang="zh-CN" altLang="en-US"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99%</a:t>
            </a: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p:txBody>
      </p:sp>
      <p:sp>
        <p:nvSpPr>
          <p:cNvPr id="7" name="矩形 6"/>
          <p:cNvSpPr/>
          <p:nvPr/>
        </p:nvSpPr>
        <p:spPr>
          <a:xfrm>
            <a:off x="198037" y="2358585"/>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26024" y="-19122"/>
            <a:ext cx="537753" cy="576000"/>
          </a:xfrm>
          <a:prstGeom prst="rect">
            <a:avLst/>
          </a:prstGeom>
        </p:spPr>
      </p:pic>
      <p:sp>
        <p:nvSpPr>
          <p:cNvPr id="8" name="TextBox 7"/>
          <p:cNvSpPr txBox="1"/>
          <p:nvPr/>
        </p:nvSpPr>
        <p:spPr>
          <a:xfrm>
            <a:off x="179512" y="555061"/>
            <a:ext cx="4896544" cy="1731051"/>
          </a:xfrm>
          <a:prstGeom prst="rect">
            <a:avLst/>
          </a:prstGeom>
          <a:noFill/>
        </p:spPr>
        <p:txBody>
          <a:bodyPr wrap="square" rtlCol="0">
            <a:spAutoFit/>
          </a:bodyPr>
          <a:lstStyle/>
          <a:p>
            <a:pPr>
              <a:lnSpc>
                <a:spcPts val="2600"/>
              </a:lnSpc>
            </a:pPr>
            <a:r>
              <a:rPr lang="en-US" altLang="zh-CN" b="1" dirty="0"/>
              <a:t>Product</a:t>
            </a:r>
            <a:r>
              <a:rPr lang="zh-CN" altLang="en-US" b="1" dirty="0"/>
              <a:t>：</a:t>
            </a:r>
            <a:r>
              <a:rPr lang="en-US" altLang="zh-CN" dirty="0" err="1"/>
              <a:t>Boc</a:t>
            </a:r>
            <a:r>
              <a:rPr lang="en-US" altLang="zh-CN" dirty="0"/>
              <a:t>-His(</a:t>
            </a:r>
            <a:r>
              <a:rPr lang="en-US" altLang="zh-CN" dirty="0" err="1"/>
              <a:t>Trt</a:t>
            </a:r>
            <a:r>
              <a:rPr lang="en-US" altLang="zh-CN" dirty="0"/>
              <a:t>)-</a:t>
            </a:r>
            <a:r>
              <a:rPr lang="en-US" altLang="zh-CN" dirty="0" err="1"/>
              <a:t>Aib</a:t>
            </a:r>
            <a:r>
              <a:rPr lang="en-US" altLang="zh-CN" dirty="0"/>
              <a:t>-OH</a:t>
            </a:r>
            <a:endParaRPr lang="en-US" altLang="zh-CN" dirty="0"/>
          </a:p>
          <a:p>
            <a:pPr>
              <a:lnSpc>
                <a:spcPts val="2600"/>
              </a:lnSpc>
            </a:pPr>
            <a:r>
              <a:rPr lang="en-US" altLang="zh-CN" b="1" dirty="0"/>
              <a:t>CAS</a:t>
            </a:r>
            <a:r>
              <a:rPr lang="zh-CN" altLang="en-US" b="1" dirty="0"/>
              <a:t>：</a:t>
            </a:r>
            <a:r>
              <a:rPr lang="en-US" altLang="zh-CN" dirty="0"/>
              <a:t>2061897-68-3</a:t>
            </a:r>
            <a:endParaRPr lang="en-US" altLang="zh-CN" dirty="0"/>
          </a:p>
          <a:p>
            <a:pPr>
              <a:lnSpc>
                <a:spcPts val="2600"/>
              </a:lnSpc>
            </a:pPr>
            <a:r>
              <a:rPr lang="en-US" altLang="zh-CN" b="1" dirty="0"/>
              <a:t>Formula Weight </a:t>
            </a:r>
            <a:r>
              <a:rPr lang="zh-CN" altLang="en-US" dirty="0"/>
              <a:t>：</a:t>
            </a:r>
            <a:r>
              <a:rPr lang="en-US" altLang="zh-CN" dirty="0"/>
              <a:t>582.70</a:t>
            </a:r>
            <a:endParaRPr lang="en-US" altLang="zh-CN" dirty="0"/>
          </a:p>
          <a:p>
            <a:pPr>
              <a:lnSpc>
                <a:spcPts val="2600"/>
              </a:lnSpc>
            </a:pPr>
            <a:r>
              <a:rPr lang="en-US" altLang="zh-CN" b="1" dirty="0"/>
              <a:t>Purity</a:t>
            </a:r>
            <a:r>
              <a:rPr lang="zh-CN" altLang="en-US" b="1" dirty="0"/>
              <a:t>：</a:t>
            </a:r>
            <a:r>
              <a:rPr lang="en-US" altLang="zh-CN" dirty="0"/>
              <a:t>99%</a:t>
            </a:r>
            <a:endParaRPr lang="en-US" altLang="zh-CN" dirty="0"/>
          </a:p>
          <a:p>
            <a:pPr>
              <a:lnSpc>
                <a:spcPts val="2600"/>
              </a:lnSpc>
            </a:pPr>
            <a:r>
              <a:rPr lang="en-US" altLang="zh-CN" b="1" dirty="0"/>
              <a:t>Quality Standard: </a:t>
            </a:r>
            <a:r>
              <a:rPr lang="en-US" altLang="zh-CN" dirty="0"/>
              <a:t>Enterprise Standard</a:t>
            </a:r>
            <a:endParaRPr lang="zh-CN" altLang="en-US" dirty="0"/>
          </a:p>
        </p:txBody>
      </p:sp>
      <p:graphicFrame>
        <p:nvGraphicFramePr>
          <p:cNvPr id="5" name="对象 4"/>
          <p:cNvGraphicFramePr>
            <a:graphicFrameLocks noChangeAspect="1"/>
          </p:cNvGraphicFramePr>
          <p:nvPr/>
        </p:nvGraphicFramePr>
        <p:xfrm>
          <a:off x="582901" y="2940404"/>
          <a:ext cx="3125003" cy="1909152"/>
        </p:xfrm>
        <a:graphic>
          <a:graphicData uri="http://schemas.openxmlformats.org/presentationml/2006/ole">
            <mc:AlternateContent xmlns:mc="http://schemas.openxmlformats.org/markup-compatibility/2006">
              <mc:Choice xmlns:v="urn:schemas-microsoft-com:vml" Requires="v">
                <p:oleObj spid="_x0000_s4176" name="CS ChemDraw Drawing" r:id="rId2" imgW="2487295" imgH="1524000" progId="ChemDraw.Document.6.0">
                  <p:embed/>
                </p:oleObj>
              </mc:Choice>
              <mc:Fallback>
                <p:oleObj name="CS ChemDraw Drawing" r:id="rId2" imgW="2487295" imgH="1524000" progId="ChemDraw.Document.6.0">
                  <p:embed/>
                  <p:pic>
                    <p:nvPicPr>
                      <p:cNvPr id="0" name="图片 4162"/>
                      <p:cNvPicPr/>
                      <p:nvPr/>
                    </p:nvPicPr>
                    <p:blipFill>
                      <a:blip r:embed="rId3"/>
                      <a:stretch>
                        <a:fillRect/>
                      </a:stretch>
                    </p:blipFill>
                    <p:spPr>
                      <a:xfrm>
                        <a:off x="582901" y="2940404"/>
                        <a:ext cx="3125003" cy="1909152"/>
                      </a:xfrm>
                      <a:prstGeom prst="rect">
                        <a:avLst/>
                      </a:prstGeom>
                    </p:spPr>
                  </p:pic>
                </p:oleObj>
              </mc:Fallback>
            </mc:AlternateContent>
          </a:graphicData>
        </a:graphic>
      </p:graphicFrame>
      <p:graphicFrame>
        <p:nvGraphicFramePr>
          <p:cNvPr id="10" name="表格 9"/>
          <p:cNvGraphicFramePr>
            <a:graphicFrameLocks noGrp="1"/>
          </p:cNvGraphicFramePr>
          <p:nvPr>
            <p:custDataLst>
              <p:tags r:id="rId4"/>
            </p:custDataLst>
          </p:nvPr>
        </p:nvGraphicFramePr>
        <p:xfrm>
          <a:off x="4458760" y="843558"/>
          <a:ext cx="4685239" cy="3206633"/>
        </p:xfrm>
        <a:graphic>
          <a:graphicData uri="http://schemas.openxmlformats.org/drawingml/2006/table">
            <a:tbl>
              <a:tblPr firstRow="1" bandRow="1">
                <a:tableStyleId>{5940675A-B579-460E-94D1-54222C63F5DA}</a:tableStyleId>
              </a:tblPr>
              <a:tblGrid>
                <a:gridCol w="349646"/>
                <a:gridCol w="1044524"/>
                <a:gridCol w="975858"/>
                <a:gridCol w="1276122"/>
                <a:gridCol w="1039089"/>
              </a:tblGrid>
              <a:tr h="712152">
                <a:tc>
                  <a:txBody>
                    <a:bodyPr/>
                    <a:lstStyle/>
                    <a:p>
                      <a:pPr algn="ctr" fontAlgn="ctr"/>
                      <a:r>
                        <a:rPr lang="en-US" altLang="zh-CN" sz="1400" u="none" strike="noStrike" dirty="0">
                          <a:effectLst/>
                        </a:rPr>
                        <a:t>#</a:t>
                      </a:r>
                      <a:endParaRPr lang="en-US" altLang="zh-C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Test Item</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sym typeface="+mn-ea"/>
                        </a:rPr>
                        <a:t>Method Reference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400" b="1" spc="-15" dirty="0">
                          <a:latin typeface="+mn-lt"/>
                          <a:cs typeface="Arial" panose="020B0604020202020204"/>
                        </a:rPr>
                        <a:t>A</a:t>
                      </a:r>
                      <a:r>
                        <a:rPr lang="en-US" altLang="zh-CN" sz="1400" b="1" dirty="0">
                          <a:latin typeface="+mn-lt"/>
                          <a:cs typeface="Arial" panose="020B0604020202020204"/>
                        </a:rPr>
                        <a:t>ccept</a:t>
                      </a:r>
                      <a:r>
                        <a:rPr lang="en-US" altLang="zh-CN" sz="1400" b="1" spc="5" dirty="0">
                          <a:latin typeface="+mn-lt"/>
                          <a:cs typeface="Arial" panose="020B0604020202020204"/>
                        </a:rPr>
                        <a:t>a</a:t>
                      </a:r>
                      <a:r>
                        <a:rPr lang="en-US" altLang="zh-CN" sz="1400" b="1" spc="-10" dirty="0">
                          <a:latin typeface="+mn-lt"/>
                          <a:cs typeface="Arial" panose="020B0604020202020204"/>
                        </a:rPr>
                        <a:t>nc</a:t>
                      </a:r>
                      <a:r>
                        <a:rPr lang="en-US" altLang="zh-CN" sz="1400" b="1" dirty="0">
                          <a:latin typeface="+mn-lt"/>
                          <a:cs typeface="Arial" panose="020B0604020202020204"/>
                        </a:rPr>
                        <a:t>e</a:t>
                      </a:r>
                      <a:r>
                        <a:rPr lang="en-US" altLang="zh-CN" sz="1400" b="1" spc="-65" dirty="0">
                          <a:latin typeface="+mn-lt"/>
                          <a:cs typeface="Arial" panose="020B0604020202020204"/>
                        </a:rPr>
                        <a:t> </a:t>
                      </a:r>
                      <a:r>
                        <a:rPr lang="en-US" altLang="zh-CN" sz="1400" b="1" dirty="0">
                          <a:latin typeface="+mn-lt"/>
                          <a:cs typeface="Arial" panose="020B0604020202020204"/>
                        </a:rPr>
                        <a:t>C</a:t>
                      </a:r>
                      <a:r>
                        <a:rPr lang="en-US" altLang="zh-CN" sz="1400" b="1" spc="-5" dirty="0">
                          <a:latin typeface="+mn-lt"/>
                          <a:cs typeface="Arial" panose="020B0604020202020204"/>
                        </a:rPr>
                        <a:t>r</a:t>
                      </a:r>
                      <a:r>
                        <a:rPr lang="en-US" altLang="zh-CN" sz="1400" b="1" dirty="0">
                          <a:latin typeface="+mn-lt"/>
                          <a:cs typeface="Arial" panose="020B0604020202020204"/>
                        </a:rPr>
                        <a:t>iteria</a:t>
                      </a:r>
                      <a:r>
                        <a:rPr lang="en-US" altLang="zh-CN" sz="1400" b="1" dirty="0">
                          <a:solidFill>
                            <a:schemeClr val="tx1"/>
                          </a:solidFill>
                        </a:rPr>
                        <a:t> </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Result</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r>
              <a:tr h="917391">
                <a:tc>
                  <a:txBody>
                    <a:bodyPr/>
                    <a:lstStyle/>
                    <a:p>
                      <a:pPr algn="ctr"/>
                      <a:r>
                        <a:rPr lang="en-US" altLang="zh-CN" sz="1100" dirty="0">
                          <a:latin typeface="+mn-lt"/>
                          <a:cs typeface="Times New Roman" panose="02020603050405020304" pitchFamily="18" charset="0"/>
                        </a:rPr>
                        <a:t>1</a:t>
                      </a:r>
                      <a:endParaRPr lang="zh-CN" altLang="en-US" sz="1100" dirty="0">
                        <a:latin typeface="+mn-lt"/>
                        <a:cs typeface="Times New Roman" panose="02020603050405020304" pitchFamily="18" charset="0"/>
                      </a:endParaRPr>
                    </a:p>
                  </a:txBody>
                  <a:tcPr anchor="ctr"/>
                </a:tc>
                <a:tc>
                  <a:txBody>
                    <a:bodyPr/>
                    <a:lstStyle/>
                    <a:p>
                      <a:pPr marR="50800" algn="r">
                        <a:lnSpc>
                          <a:spcPct val="100000"/>
                        </a:lnSpc>
                        <a:spcBef>
                          <a:spcPts val="340"/>
                        </a:spcBef>
                      </a:pPr>
                      <a:r>
                        <a:rPr lang="en-US" altLang="zh-CN" sz="1100" dirty="0">
                          <a:latin typeface="+mn-lt"/>
                          <a:cs typeface="Arial MT"/>
                        </a:rPr>
                        <a:t>Description</a:t>
                      </a:r>
                      <a:endParaRPr lang="en-US" altLang="zh-CN" sz="1100" dirty="0">
                        <a:latin typeface="+mn-lt"/>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kern="1200" dirty="0">
                          <a:solidFill>
                            <a:schemeClr val="tx1"/>
                          </a:solidFill>
                          <a:latin typeface="+mn-lt"/>
                          <a:ea typeface="+mn-ea"/>
                          <a:cs typeface="+mn-cs"/>
                        </a:rPr>
                        <a:t>White or almost white powder</a:t>
                      </a:r>
                      <a:endParaRPr lang="zh-CN" altLang="en-US" sz="1100" kern="1200" dirty="0">
                        <a:solidFill>
                          <a:schemeClr val="tx1"/>
                        </a:solidFill>
                        <a:latin typeface="+mn-lt"/>
                        <a:ea typeface="+mn-ea"/>
                        <a:cs typeface="+mn-cs"/>
                      </a:endParaRPr>
                    </a:p>
                  </a:txBody>
                  <a:tcPr anchor="ctr"/>
                </a:tc>
                <a:tc>
                  <a:txBody>
                    <a:bodyPr/>
                    <a:lstStyle/>
                    <a:p>
                      <a:pPr algn="ctr"/>
                      <a:r>
                        <a:rPr lang="en-US" altLang="zh-CN" sz="1100" kern="1200" dirty="0">
                          <a:solidFill>
                            <a:schemeClr val="tx1"/>
                          </a:solidFill>
                          <a:latin typeface="+mn-lt"/>
                          <a:ea typeface="+mn-ea"/>
                          <a:cs typeface="+mn-cs"/>
                        </a:rPr>
                        <a:t>White powder</a:t>
                      </a:r>
                      <a:endParaRPr lang="zh-CN" altLang="en-US" sz="1100" dirty="0">
                        <a:latin typeface="+mn-lt"/>
                        <a:cs typeface="Times New Roman" panose="02020603050405020304" pitchFamily="18" charset="0"/>
                      </a:endParaRPr>
                    </a:p>
                  </a:txBody>
                  <a:tcPr anchor="ctr"/>
                </a:tc>
              </a:tr>
              <a:tr h="785545">
                <a:tc>
                  <a:txBody>
                    <a:bodyPr/>
                    <a:lstStyle/>
                    <a:p>
                      <a:pPr algn="ctr"/>
                      <a:r>
                        <a:rPr lang="en-US" altLang="zh-CN" sz="1100" dirty="0">
                          <a:latin typeface="+mn-lt"/>
                          <a:cs typeface="Times New Roman" panose="02020603050405020304" pitchFamily="18" charset="0"/>
                        </a:rPr>
                        <a:t>2</a:t>
                      </a:r>
                      <a:endParaRPr lang="zh-CN" altLang="en-US" sz="1100" dirty="0">
                        <a:latin typeface="+mn-lt"/>
                        <a:cs typeface="Times New Roman" panose="02020603050405020304" pitchFamily="18" charset="0"/>
                      </a:endParaRPr>
                    </a:p>
                  </a:txBody>
                  <a:tcPr anchor="ctr"/>
                </a:tc>
                <a:tc>
                  <a:txBody>
                    <a:bodyPr/>
                    <a:lstStyle/>
                    <a:p>
                      <a:pPr marL="27940" marR="10160" algn="ctr">
                        <a:lnSpc>
                          <a:spcPct val="100000"/>
                        </a:lnSpc>
                      </a:pPr>
                      <a:r>
                        <a:rPr lang="en-US" altLang="zh-CN" sz="1100" kern="1200" dirty="0" err="1">
                          <a:solidFill>
                            <a:schemeClr val="tx1"/>
                          </a:solidFill>
                          <a:latin typeface="+mn-lt"/>
                          <a:ea typeface="+mn-ea"/>
                          <a:cs typeface="Arial MT"/>
                        </a:rPr>
                        <a:t>Chromatogra</a:t>
                      </a:r>
                      <a:r>
                        <a:rPr lang="en-US" altLang="zh-CN" sz="1100" kern="1200" dirty="0">
                          <a:solidFill>
                            <a:schemeClr val="tx1"/>
                          </a:solidFill>
                          <a:latin typeface="+mn-lt"/>
                          <a:ea typeface="+mn-ea"/>
                          <a:cs typeface="Arial MT"/>
                        </a:rPr>
                        <a:t>  </a:t>
                      </a:r>
                      <a:r>
                        <a:rPr lang="en-US" altLang="zh-CN" sz="1100" kern="1200" dirty="0" err="1">
                          <a:solidFill>
                            <a:schemeClr val="tx1"/>
                          </a:solidFill>
                          <a:latin typeface="+mn-lt"/>
                          <a:ea typeface="+mn-ea"/>
                          <a:cs typeface="Arial MT"/>
                        </a:rPr>
                        <a:t>phic</a:t>
                      </a:r>
                      <a:r>
                        <a:rPr lang="en-US" altLang="zh-CN" sz="1100" kern="1200" dirty="0">
                          <a:solidFill>
                            <a:schemeClr val="tx1"/>
                          </a:solidFill>
                          <a:latin typeface="+mn-lt"/>
                          <a:ea typeface="+mn-ea"/>
                          <a:cs typeface="Arial MT"/>
                        </a:rPr>
                        <a:t>  purity</a:t>
                      </a:r>
                      <a:endParaRPr lang="en-US" altLang="zh-CN" sz="1100" kern="1200" dirty="0">
                        <a:solidFill>
                          <a:schemeClr val="tx1"/>
                        </a:solidFill>
                        <a:latin typeface="+mn-lt"/>
                        <a:ea typeface="+mn-ea"/>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 99%</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sym typeface="+mn-ea"/>
                        </a:rPr>
                        <a:t>99.6%</a:t>
                      </a:r>
                      <a:endParaRPr lang="zh-CN" altLang="en-US" sz="1100" dirty="0">
                        <a:latin typeface="+mn-lt"/>
                        <a:cs typeface="Times New Roman" panose="02020603050405020304" pitchFamily="18" charset="0"/>
                      </a:endParaRPr>
                    </a:p>
                  </a:txBody>
                  <a:tcPr anchor="ctr"/>
                </a:tc>
              </a:tr>
              <a:tr h="791545">
                <a:tc>
                  <a:txBody>
                    <a:bodyPr/>
                    <a:lstStyle/>
                    <a:p>
                      <a:pPr algn="ctr"/>
                      <a:r>
                        <a:rPr lang="en-US" altLang="zh-CN" sz="1100" dirty="0">
                          <a:latin typeface="+mn-lt"/>
                          <a:cs typeface="Times New Roman" panose="02020603050405020304" pitchFamily="18" charset="0"/>
                        </a:rPr>
                        <a:t>3</a:t>
                      </a:r>
                      <a:endParaRPr lang="zh-CN" altLang="en-US" sz="1100" dirty="0">
                        <a:latin typeface="+mn-lt"/>
                        <a:cs typeface="Times New Roman" panose="02020603050405020304" pitchFamily="18" charset="0"/>
                      </a:endParaRPr>
                    </a:p>
                  </a:txBody>
                  <a:tcPr anchor="ctr"/>
                </a:tc>
                <a:tc>
                  <a:txBody>
                    <a:bodyPr/>
                    <a:lstStyle/>
                    <a:p>
                      <a:pPr marL="0" algn="ctr" defTabSz="685800" rtl="0" eaLnBrk="1" latinLnBrk="0" hangingPunct="1"/>
                      <a:r>
                        <a:rPr lang="en-US" altLang="zh-CN" sz="1100" kern="1200" dirty="0">
                          <a:solidFill>
                            <a:schemeClr val="tx1"/>
                          </a:solidFill>
                          <a:latin typeface="+mn-lt"/>
                          <a:ea typeface="+mn-ea"/>
                        </a:rPr>
                        <a:t>Formula Weight </a:t>
                      </a:r>
                      <a:endParaRPr lang="zh-CN" altLang="en-US" sz="1100" kern="1200" dirty="0">
                        <a:solidFill>
                          <a:schemeClr val="tx1"/>
                        </a:solidFill>
                        <a:latin typeface="+mn-lt"/>
                        <a:ea typeface="+mn-ea"/>
                        <a:cs typeface="Times New Roman" panose="02020603050405020304" pitchFamily="18" charset="0"/>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fontAlgn="ctr"/>
                      <a:r>
                        <a:rPr lang="en-US" altLang="zh-CN" sz="1100" dirty="0">
                          <a:latin typeface="+mn-lt"/>
                        </a:rPr>
                        <a:t>Consistent with theory</a:t>
                      </a:r>
                      <a:endParaRPr lang="en-US" altLang="zh-CN" sz="1100" b="0" i="0" u="none" strike="noStrike" dirty="0">
                        <a:solidFill>
                          <a:srgbClr val="000000"/>
                        </a:solidFill>
                        <a:effectLst/>
                        <a:latin typeface="+mn-lt"/>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100" dirty="0">
                          <a:latin typeface="+mn-lt"/>
                          <a:cs typeface="Times New Roman" panose="02020603050405020304" pitchFamily="18" charset="0"/>
                        </a:rPr>
                        <a:t>582.70Da</a:t>
                      </a:r>
                      <a:endParaRPr lang="zh-CN" altLang="en-US" sz="1100" dirty="0">
                        <a:latin typeface="+mn-lt"/>
                        <a:cs typeface="Times New Roman" panose="02020603050405020304" pitchFamily="18" charset="0"/>
                      </a:endParaRPr>
                    </a:p>
                  </a:txBody>
                  <a:tcPr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27864"/>
            <a:ext cx="8960326" cy="461608"/>
          </a:xfrm>
          <a:prstGeom prst="rect">
            <a:avLst/>
          </a:prstGeom>
          <a:noFill/>
        </p:spPr>
        <p:txBody>
          <a:bodyPr wrap="square" lIns="91380" tIns="45692" rIns="91380" bIns="45692" rtlCol="0">
            <a:spAutoFit/>
          </a:bodyPr>
          <a:lstStyle/>
          <a:p>
            <a:pPr>
              <a:spcBef>
                <a:spcPct val="0"/>
              </a:spcBef>
            </a:pPr>
            <a:r>
              <a:rPr lang="en-US" altLang="zh-CN" sz="24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4.4.4 </a:t>
            </a:r>
            <a:r>
              <a:rPr lang="en-US" altLang="zh-CN" sz="24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400" b="1" dirty="0">
                <a:solidFill>
                  <a:schemeClr val="tx1">
                    <a:lumMod val="65000"/>
                    <a:lumOff val="35000"/>
                  </a:schemeClr>
                </a:solidFill>
                <a:ea typeface="+mj-ea"/>
                <a:cs typeface="Times New Roman" panose="02020603050405020304" pitchFamily="18" charset="0"/>
                <a:sym typeface="微软雅黑" panose="020B0503020204020204" pitchFamily="34" charset="-122"/>
              </a:rPr>
              <a:t> Main Chain P29</a:t>
            </a:r>
            <a:r>
              <a:rPr lang="zh-CN" altLang="en-US" sz="24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400" b="1" dirty="0">
                <a:solidFill>
                  <a:schemeClr val="tx1">
                    <a:lumMod val="65000"/>
                    <a:lumOff val="35000"/>
                  </a:schemeClr>
                </a:solidFill>
                <a:ea typeface="+mj-ea"/>
                <a:cs typeface="Times New Roman" panose="02020603050405020304" pitchFamily="18" charset="0"/>
                <a:sym typeface="微软雅黑" panose="020B0503020204020204" pitchFamily="34" charset="-122"/>
              </a:rPr>
              <a:t>N-3 main chain</a:t>
            </a:r>
            <a:r>
              <a:rPr lang="zh-CN" altLang="en-US" sz="24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400" b="1" dirty="0">
                <a:solidFill>
                  <a:schemeClr val="tx1">
                    <a:lumMod val="65000"/>
                    <a:lumOff val="35000"/>
                  </a:schemeClr>
                </a:solidFill>
                <a:ea typeface="+mj-ea"/>
                <a:cs typeface="Times New Roman" panose="02020603050405020304" pitchFamily="18" charset="0"/>
                <a:sym typeface="微软雅黑" panose="020B0503020204020204" pitchFamily="34" charset="-122"/>
              </a:rPr>
              <a:t>92%</a:t>
            </a:r>
            <a:endParaRPr lang="en-US" altLang="zh-CN" sz="2400" b="1" dirty="0">
              <a:solidFill>
                <a:schemeClr val="tx1">
                  <a:lumMod val="65000"/>
                  <a:lumOff val="35000"/>
                </a:schemeClr>
              </a:solidFill>
              <a:ea typeface="+mj-ea"/>
              <a:cs typeface="Times New Roman" panose="02020603050405020304" pitchFamily="18" charset="0"/>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19124" y="-19122"/>
            <a:ext cx="537753" cy="576000"/>
          </a:xfrm>
          <a:prstGeom prst="rect">
            <a:avLst/>
          </a:prstGeom>
        </p:spPr>
      </p:pic>
      <p:sp>
        <p:nvSpPr>
          <p:cNvPr id="2" name="灯片编号占位符 1"/>
          <p:cNvSpPr>
            <a:spLocks noGrp="1"/>
          </p:cNvSpPr>
          <p:nvPr>
            <p:ph type="sldNum" sz="quarter" idx="12"/>
          </p:nvPr>
        </p:nvSpPr>
        <p:spPr>
          <a:xfrm>
            <a:off x="7841255" y="4780681"/>
            <a:ext cx="1191706" cy="301870"/>
          </a:xfrm>
        </p:spPr>
        <p:txBody>
          <a:bodyPr/>
          <a:lstStyle/>
          <a:p>
            <a:fld id="{E06BB8A3-7E61-4C91-8D55-B9E68552CF08}" type="slidenum">
              <a:rPr lang="zh-CN" altLang="en-US" smtClean="0">
                <a:solidFill>
                  <a:prstClr val="black">
                    <a:tint val="75000"/>
                  </a:prstClr>
                </a:solidFill>
              </a:rPr>
            </a:fld>
            <a:endParaRPr lang="zh-CN"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0847"/>
            <a:ext cx="3892814" cy="218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99792" y="2545403"/>
            <a:ext cx="6552728" cy="430887"/>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sp>
        <p:nvSpPr>
          <p:cNvPr id="9" name="矩形 8"/>
          <p:cNvSpPr/>
          <p:nvPr/>
        </p:nvSpPr>
        <p:spPr>
          <a:xfrm>
            <a:off x="3793637" y="3183199"/>
            <a:ext cx="5239324" cy="1615827"/>
          </a:xfrm>
          <a:prstGeom prst="rect">
            <a:avLst/>
          </a:prstGeom>
        </p:spPr>
        <p:txBody>
          <a:bodyPr wrap="square">
            <a:spAutoFit/>
          </a:bodyPr>
          <a:lstStyle/>
          <a:p>
            <a:pPr>
              <a:spcBef>
                <a:spcPct val="0"/>
              </a:spcBef>
            </a:pPr>
            <a:r>
              <a:rPr lang="en-US" altLang="zh-CN" sz="1100" dirty="0">
                <a:cs typeface="Times New Roman" panose="02020603050405020304" pitchFamily="18" charset="0"/>
                <a:sym typeface="微软雅黑" panose="020B0503020204020204" pitchFamily="34" charset="-122"/>
              </a:rPr>
              <a:t>Suitable for: Companies with the capacity for API production and a desire to hold their API registration number</a:t>
            </a:r>
            <a:endParaRPr lang="en-US" altLang="zh-CN" sz="1100" dirty="0">
              <a:cs typeface="Times New Roman" panose="02020603050405020304" pitchFamily="18" charset="0"/>
              <a:sym typeface="微软雅黑" panose="020B0503020204020204" pitchFamily="34" charset="-122"/>
            </a:endParaRPr>
          </a:p>
          <a:p>
            <a:pPr>
              <a:spcBef>
                <a:spcPct val="0"/>
              </a:spcBef>
            </a:pPr>
            <a:endParaRPr lang="en-US" altLang="zh-CN" sz="1100" dirty="0">
              <a:cs typeface="Times New Roman" panose="02020603050405020304" pitchFamily="18" charset="0"/>
              <a:sym typeface="微软雅黑" panose="020B0503020204020204" pitchFamily="34" charset="-122"/>
            </a:endParaRPr>
          </a:p>
          <a:p>
            <a:pPr>
              <a:spcBef>
                <a:spcPct val="0"/>
              </a:spcBef>
            </a:pPr>
            <a:r>
              <a:rPr lang="en-US" altLang="zh-CN" sz="1100" dirty="0">
                <a:cs typeface="Times New Roman" panose="02020603050405020304" pitchFamily="18" charset="0"/>
                <a:sym typeface="微软雅黑" panose="020B0503020204020204" pitchFamily="34" charset="-122"/>
              </a:rPr>
              <a:t>Usage Instructions: Perform acylation and hydrolysis reactions with the N-3 fragment of 4.4.6 and the N-2 fragment of 4.4.3, followed by chromatography purification and drying to obtain API</a:t>
            </a:r>
            <a:endParaRPr lang="en-US" altLang="zh-CN" sz="1100" dirty="0">
              <a:cs typeface="Times New Roman" panose="02020603050405020304" pitchFamily="18" charset="0"/>
              <a:sym typeface="微软雅黑" panose="020B0503020204020204" pitchFamily="34" charset="-122"/>
            </a:endParaRPr>
          </a:p>
          <a:p>
            <a:pPr>
              <a:spcBef>
                <a:spcPct val="0"/>
              </a:spcBef>
            </a:pPr>
            <a:endParaRPr lang="en-US" altLang="zh-CN" sz="1100" dirty="0">
              <a:cs typeface="Times New Roman" panose="02020603050405020304" pitchFamily="18" charset="0"/>
              <a:sym typeface="微软雅黑" panose="020B0503020204020204" pitchFamily="34" charset="-122"/>
            </a:endParaRPr>
          </a:p>
          <a:p>
            <a:pPr>
              <a:spcBef>
                <a:spcPct val="0"/>
              </a:spcBef>
            </a:pPr>
            <a:r>
              <a:rPr lang="en-US" altLang="zh-CN" sz="1100" dirty="0">
                <a:cs typeface="Times New Roman" panose="02020603050405020304" pitchFamily="18" charset="0"/>
                <a:sym typeface="微软雅黑" panose="020B0503020204020204" pitchFamily="34" charset="-122"/>
              </a:rPr>
              <a:t>Equipment Requirements: Acylation and hydrolysis vessels, high-pressure chromatography system, drying equipment (freeze dryer or spray dryer)</a:t>
            </a:r>
            <a:endParaRPr lang="en-US" altLang="zh-CN" sz="1100" dirty="0">
              <a:cs typeface="Times New Roman" panose="02020603050405020304" pitchFamily="18" charset="0"/>
              <a:sym typeface="微软雅黑" panose="020B0503020204020204" pitchFamily="34" charset="-122"/>
            </a:endParaRPr>
          </a:p>
        </p:txBody>
      </p:sp>
      <p:pic>
        <p:nvPicPr>
          <p:cNvPr id="10" name="object 3"/>
          <p:cNvPicPr/>
          <p:nvPr/>
        </p:nvPicPr>
        <p:blipFill>
          <a:blip r:embed="rId3" cstate="print"/>
          <a:stretch>
            <a:fillRect/>
          </a:stretch>
        </p:blipFill>
        <p:spPr>
          <a:xfrm>
            <a:off x="32539" y="565620"/>
            <a:ext cx="9111996" cy="20421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38073"/>
            <a:ext cx="8960326" cy="400053"/>
          </a:xfrm>
          <a:prstGeom prst="rect">
            <a:avLst/>
          </a:prstGeom>
          <a:noFill/>
        </p:spPr>
        <p:txBody>
          <a:bodyPr wrap="square" lIns="91380" tIns="45692" rIns="91380" bIns="45692" rtlCol="0">
            <a:spAutoFit/>
          </a:bodyPr>
          <a:lstStyle/>
          <a:p>
            <a:pPr>
              <a:spcBef>
                <a:spcPct val="0"/>
              </a:spcBef>
            </a:pP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4.4.5 High Purity </a:t>
            </a:r>
            <a:r>
              <a:rPr lang="en-US" altLang="zh-CN" sz="20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 Main Chain P29(N-3 main chain</a:t>
            </a:r>
            <a:r>
              <a:rPr lang="zh-CN" altLang="en-US"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98%</a:t>
            </a:r>
            <a:endPar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28683" y="18950"/>
            <a:ext cx="537753" cy="576000"/>
          </a:xfrm>
          <a:prstGeom prst="rect">
            <a:avLst/>
          </a:prstGeom>
        </p:spPr>
      </p:pic>
      <p:sp>
        <p:nvSpPr>
          <p:cNvPr id="2" name="灯片编号占位符 1"/>
          <p:cNvSpPr>
            <a:spLocks noGrp="1"/>
          </p:cNvSpPr>
          <p:nvPr>
            <p:ph type="sldNum" sz="quarter" idx="12"/>
          </p:nvPr>
        </p:nvSpPr>
        <p:spPr>
          <a:xfrm>
            <a:off x="7841255" y="4780681"/>
            <a:ext cx="1191706" cy="301870"/>
          </a:xfrm>
        </p:spPr>
        <p:txBody>
          <a:bodyPr/>
          <a:lstStyle/>
          <a:p>
            <a:fld id="{E06BB8A3-7E61-4C91-8D55-B9E68552CF08}" type="slidenum">
              <a:rPr lang="zh-CN" altLang="en-US" smtClean="0">
                <a:solidFill>
                  <a:prstClr val="black">
                    <a:tint val="75000"/>
                  </a:prstClr>
                </a:solidFill>
              </a:rPr>
            </a:fld>
            <a:endParaRPr lang="zh-CN" altLang="en-US">
              <a:solidFill>
                <a:prstClr val="black">
                  <a:tint val="75000"/>
                </a:prst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4807"/>
            <a:ext cx="3963471" cy="22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822803" y="3315789"/>
            <a:ext cx="5239324" cy="1615827"/>
          </a:xfrm>
          <a:prstGeom prst="rect">
            <a:avLst/>
          </a:prstGeom>
        </p:spPr>
        <p:txBody>
          <a:bodyPr wrap="square">
            <a:spAutoFit/>
          </a:bodyPr>
          <a:lstStyle/>
          <a:p>
            <a:pPr>
              <a:spcBef>
                <a:spcPct val="0"/>
              </a:spcBef>
            </a:pPr>
            <a:r>
              <a:rPr lang="en-US" altLang="zh-CN" sz="1100" dirty="0">
                <a:cs typeface="Times New Roman" panose="02020603050405020304" pitchFamily="18" charset="0"/>
                <a:sym typeface="微软雅黑" panose="020B0503020204020204" pitchFamily="34" charset="-122"/>
              </a:rPr>
              <a:t>Suitable for: Companies with the capacity for API production and a desire to hold their API registration number</a:t>
            </a:r>
            <a:endParaRPr lang="en-US" altLang="zh-CN" sz="1100" dirty="0">
              <a:cs typeface="Times New Roman" panose="02020603050405020304" pitchFamily="18" charset="0"/>
              <a:sym typeface="微软雅黑" panose="020B0503020204020204" pitchFamily="34" charset="-122"/>
            </a:endParaRPr>
          </a:p>
          <a:p>
            <a:pPr>
              <a:spcBef>
                <a:spcPct val="0"/>
              </a:spcBef>
            </a:pPr>
            <a:endParaRPr lang="en-US" altLang="zh-CN" sz="1100" dirty="0">
              <a:cs typeface="Times New Roman" panose="02020603050405020304" pitchFamily="18" charset="0"/>
              <a:sym typeface="微软雅黑" panose="020B0503020204020204" pitchFamily="34" charset="-122"/>
            </a:endParaRPr>
          </a:p>
          <a:p>
            <a:pPr>
              <a:spcBef>
                <a:spcPct val="0"/>
              </a:spcBef>
            </a:pPr>
            <a:r>
              <a:rPr lang="en-US" altLang="zh-CN" sz="1100" dirty="0">
                <a:cs typeface="Times New Roman" panose="02020603050405020304" pitchFamily="18" charset="0"/>
                <a:sym typeface="微软雅黑" panose="020B0503020204020204" pitchFamily="34" charset="-122"/>
              </a:rPr>
              <a:t>Usage Instructions: Perform acylation and hydrolysis reactions with the N-3 fragment of 4.4.6 and the N-2 fragment of 4.4.3, followed by chromatography purification and drying to obtain API</a:t>
            </a:r>
            <a:endParaRPr lang="en-US" altLang="zh-CN" sz="1100" dirty="0">
              <a:cs typeface="Times New Roman" panose="02020603050405020304" pitchFamily="18" charset="0"/>
              <a:sym typeface="微软雅黑" panose="020B0503020204020204" pitchFamily="34" charset="-122"/>
            </a:endParaRPr>
          </a:p>
          <a:p>
            <a:pPr>
              <a:spcBef>
                <a:spcPct val="0"/>
              </a:spcBef>
            </a:pPr>
            <a:endParaRPr lang="en-US" altLang="zh-CN" sz="1100" dirty="0">
              <a:cs typeface="Times New Roman" panose="02020603050405020304" pitchFamily="18" charset="0"/>
              <a:sym typeface="微软雅黑" panose="020B0503020204020204" pitchFamily="34" charset="-122"/>
            </a:endParaRPr>
          </a:p>
          <a:p>
            <a:pPr>
              <a:spcBef>
                <a:spcPct val="0"/>
              </a:spcBef>
            </a:pPr>
            <a:r>
              <a:rPr lang="en-US" altLang="zh-CN" sz="1100" dirty="0">
                <a:cs typeface="Times New Roman" panose="02020603050405020304" pitchFamily="18" charset="0"/>
                <a:sym typeface="微软雅黑" panose="020B0503020204020204" pitchFamily="34" charset="-122"/>
              </a:rPr>
              <a:t>Equipment Requirements: Acylation and hydrolysis vessels, high-pressure chromatography system, drying equipment (freeze dryer or spray dryer)</a:t>
            </a:r>
            <a:endParaRPr lang="en-US" altLang="zh-CN" sz="1100" dirty="0">
              <a:cs typeface="Times New Roman" panose="02020603050405020304" pitchFamily="18" charset="0"/>
              <a:sym typeface="微软雅黑" panose="020B0503020204020204" pitchFamily="34" charset="-122"/>
            </a:endParaRPr>
          </a:p>
        </p:txBody>
      </p:sp>
      <p:sp>
        <p:nvSpPr>
          <p:cNvPr id="9" name="矩形 8"/>
          <p:cNvSpPr/>
          <p:nvPr/>
        </p:nvSpPr>
        <p:spPr>
          <a:xfrm>
            <a:off x="2915815" y="2512657"/>
            <a:ext cx="6117146" cy="430887"/>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pic>
        <p:nvPicPr>
          <p:cNvPr id="11" name="object 3"/>
          <p:cNvPicPr/>
          <p:nvPr/>
        </p:nvPicPr>
        <p:blipFill>
          <a:blip r:embed="rId3" cstate="print"/>
          <a:stretch>
            <a:fillRect/>
          </a:stretch>
        </p:blipFill>
        <p:spPr>
          <a:xfrm>
            <a:off x="43195" y="459285"/>
            <a:ext cx="9127236" cy="20421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38073"/>
            <a:ext cx="8456268" cy="707830"/>
          </a:xfrm>
          <a:prstGeom prst="rect">
            <a:avLst/>
          </a:prstGeom>
          <a:noFill/>
        </p:spPr>
        <p:txBody>
          <a:bodyPr wrap="square" lIns="91380" tIns="45692" rIns="91380" bIns="45692" rtlCol="0">
            <a:spAutoFit/>
          </a:bodyPr>
          <a:lstStyle/>
          <a:p>
            <a:pPr>
              <a:spcBef>
                <a:spcPct val="0"/>
              </a:spcBef>
            </a:pP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4.4.6 </a:t>
            </a:r>
            <a:r>
              <a:rPr lang="en-GB" altLang="zh-CN" sz="2000" b="1" dirty="0" err="1">
                <a:solidFill>
                  <a:schemeClr val="tx1">
                    <a:lumMod val="65000"/>
                    <a:lumOff val="35000"/>
                  </a:schemeClr>
                </a:solidFill>
                <a:ea typeface="+mj-ea"/>
                <a:cs typeface="Times New Roman" panose="02020603050405020304" pitchFamily="18" charset="0"/>
              </a:rPr>
              <a:t>tBuO</a:t>
            </a:r>
            <a:r>
              <a:rPr lang="en-GB" altLang="zh-CN" sz="2000" b="1" dirty="0">
                <a:solidFill>
                  <a:schemeClr val="tx1">
                    <a:lumMod val="65000"/>
                    <a:lumOff val="35000"/>
                  </a:schemeClr>
                </a:solidFill>
                <a:ea typeface="+mj-ea"/>
                <a:cs typeface="Times New Roman" panose="02020603050405020304" pitchFamily="18" charset="0"/>
              </a:rPr>
              <a:t>-Ste-Glu(AEEA-AEEA-OH)-</a:t>
            </a:r>
            <a:r>
              <a:rPr lang="en-GB" altLang="zh-CN" sz="2000" b="1" dirty="0" err="1">
                <a:solidFill>
                  <a:schemeClr val="tx1">
                    <a:lumMod val="65000"/>
                    <a:lumOff val="35000"/>
                  </a:schemeClr>
                </a:solidFill>
                <a:ea typeface="+mj-ea"/>
                <a:cs typeface="Times New Roman" panose="02020603050405020304" pitchFamily="18" charset="0"/>
              </a:rPr>
              <a:t>OtBu</a:t>
            </a:r>
            <a:r>
              <a:rPr lang="en-GB" altLang="zh-CN" sz="2000" b="1" dirty="0">
                <a:solidFill>
                  <a:schemeClr val="tx1">
                    <a:lumMod val="65000"/>
                    <a:lumOff val="35000"/>
                  </a:schemeClr>
                </a:solidFill>
                <a:ea typeface="+mj-ea"/>
                <a:cs typeface="Times New Roman" panose="02020603050405020304" pitchFamily="18" charset="0"/>
              </a:rPr>
              <a:t> (N-3segment)</a:t>
            </a:r>
            <a:r>
              <a:rPr lang="zh-CN" altLang="en-US"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 </a:t>
            </a:r>
            <a:r>
              <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rPr>
              <a:t>98%</a:t>
            </a:r>
            <a:endParaRPr lang="en-US" altLang="zh-CN" sz="20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000" b="1" dirty="0">
              <a:ea typeface="+mj-ea"/>
              <a:cs typeface="Times New Roman" panose="02020603050405020304" pitchFamily="18" charset="0"/>
              <a:sym typeface="微软雅黑" panose="020B0503020204020204" pitchFamily="34" charset="-122"/>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19124" y="-19122"/>
            <a:ext cx="537753" cy="576000"/>
          </a:xfrm>
          <a:prstGeom prst="rect">
            <a:avLst/>
          </a:prstGeom>
        </p:spPr>
      </p:pic>
      <p:sp>
        <p:nvSpPr>
          <p:cNvPr id="2" name="灯片编号占位符 1"/>
          <p:cNvSpPr>
            <a:spLocks noGrp="1"/>
          </p:cNvSpPr>
          <p:nvPr>
            <p:ph type="sldNum" sz="quarter" idx="12"/>
          </p:nvPr>
        </p:nvSpPr>
        <p:spPr>
          <a:xfrm>
            <a:off x="7841255" y="4780681"/>
            <a:ext cx="1191706" cy="301870"/>
          </a:xfrm>
        </p:spPr>
        <p:txBody>
          <a:bodyPr/>
          <a:lstStyle/>
          <a:p>
            <a:fld id="{E06BB8A3-7E61-4C91-8D55-B9E68552CF08}" type="slidenum">
              <a:rPr lang="zh-CN" altLang="en-US" smtClean="0">
                <a:solidFill>
                  <a:prstClr val="black">
                    <a:tint val="75000"/>
                  </a:prstClr>
                </a:solidFill>
              </a:rPr>
            </a:fld>
            <a:endParaRPr lang="zh-CN" altLang="en-US">
              <a:solidFill>
                <a:prstClr val="black">
                  <a:tint val="75000"/>
                </a:prstClr>
              </a:solidFill>
            </a:endParaRPr>
          </a:p>
        </p:txBody>
      </p:sp>
      <p:sp>
        <p:nvSpPr>
          <p:cNvPr id="6" name="TextBox 5"/>
          <p:cNvSpPr txBox="1"/>
          <p:nvPr/>
        </p:nvSpPr>
        <p:spPr>
          <a:xfrm>
            <a:off x="0" y="537755"/>
            <a:ext cx="5396404" cy="2092881"/>
          </a:xfrm>
          <a:prstGeom prst="rect">
            <a:avLst/>
          </a:prstGeom>
          <a:noFill/>
        </p:spPr>
        <p:txBody>
          <a:bodyPr wrap="square" rtlCol="0">
            <a:spAutoFit/>
          </a:bodyPr>
          <a:lstStyle/>
          <a:p>
            <a:pPr>
              <a:lnSpc>
                <a:spcPts val="2600"/>
              </a:lnSpc>
            </a:pPr>
            <a:r>
              <a:rPr lang="en-US" altLang="zh-CN" b="1" dirty="0"/>
              <a:t>Product</a:t>
            </a:r>
            <a:r>
              <a:rPr lang="zh-CN" altLang="en-US" b="1" dirty="0"/>
              <a:t>：</a:t>
            </a:r>
            <a:r>
              <a:rPr lang="en-GB" altLang="zh-CN" sz="1800" kern="100" dirty="0" err="1">
                <a:effectLst/>
                <a:ea typeface="宋体" pitchFamily="2" charset="-122"/>
              </a:rPr>
              <a:t>tBuO</a:t>
            </a:r>
            <a:r>
              <a:rPr lang="en-GB" altLang="zh-CN" sz="1800" kern="100" dirty="0">
                <a:effectLst/>
                <a:ea typeface="宋体" pitchFamily="2" charset="-122"/>
              </a:rPr>
              <a:t>-Ste-</a:t>
            </a:r>
            <a:r>
              <a:rPr lang="en-GB" altLang="zh-CN" sz="1800" kern="100" dirty="0" err="1">
                <a:effectLst/>
                <a:ea typeface="宋体" pitchFamily="2" charset="-122"/>
              </a:rPr>
              <a:t>Glu</a:t>
            </a:r>
            <a:r>
              <a:rPr lang="en-GB" altLang="zh-CN" sz="1800" kern="100" dirty="0">
                <a:effectLst/>
                <a:ea typeface="宋体" pitchFamily="2" charset="-122"/>
              </a:rPr>
              <a:t>(AEEA-AEEA-OH)-</a:t>
            </a:r>
            <a:r>
              <a:rPr lang="en-GB" altLang="zh-CN" sz="1800" kern="100" dirty="0" err="1">
                <a:effectLst/>
                <a:ea typeface="宋体" pitchFamily="2" charset="-122"/>
              </a:rPr>
              <a:t>OtBu</a:t>
            </a:r>
            <a:endParaRPr lang="en-US" altLang="zh-CN" dirty="0"/>
          </a:p>
          <a:p>
            <a:pPr>
              <a:lnSpc>
                <a:spcPts val="2600"/>
              </a:lnSpc>
            </a:pPr>
            <a:r>
              <a:rPr lang="en-US" altLang="zh-CN" b="1" dirty="0"/>
              <a:t>CAS</a:t>
            </a:r>
            <a:r>
              <a:rPr lang="zh-CN" altLang="en-US" b="1" dirty="0"/>
              <a:t>：</a:t>
            </a:r>
            <a:r>
              <a:rPr lang="en-US" altLang="zh-CN" dirty="0"/>
              <a:t>1118767-16-0</a:t>
            </a:r>
            <a:endParaRPr lang="en-US" altLang="zh-CN" dirty="0"/>
          </a:p>
          <a:p>
            <a:pPr>
              <a:lnSpc>
                <a:spcPts val="2600"/>
              </a:lnSpc>
            </a:pPr>
            <a:r>
              <a:rPr lang="en-US" altLang="zh-CN" b="1" dirty="0"/>
              <a:t>Formula Weight </a:t>
            </a:r>
            <a:r>
              <a:rPr lang="zh-CN" altLang="en-US" b="1" dirty="0"/>
              <a:t>：</a:t>
            </a:r>
            <a:r>
              <a:rPr lang="en-US" altLang="zh-CN" dirty="0"/>
              <a:t>846.11</a:t>
            </a:r>
            <a:endParaRPr lang="en-US" altLang="zh-CN" dirty="0"/>
          </a:p>
          <a:p>
            <a:pPr>
              <a:lnSpc>
                <a:spcPts val="2600"/>
              </a:lnSpc>
            </a:pPr>
            <a:r>
              <a:rPr lang="en-US" altLang="zh-CN" b="1" dirty="0"/>
              <a:t>Purity</a:t>
            </a:r>
            <a:r>
              <a:rPr lang="zh-CN" altLang="en-US" b="1" dirty="0"/>
              <a:t>：</a:t>
            </a:r>
            <a:r>
              <a:rPr lang="zh-CN" altLang="en-US" dirty="0"/>
              <a:t>≥</a:t>
            </a:r>
            <a:r>
              <a:rPr lang="en-US" altLang="zh-CN" dirty="0"/>
              <a:t>98%</a:t>
            </a:r>
            <a:endParaRPr lang="en-US" altLang="zh-CN" dirty="0"/>
          </a:p>
          <a:p>
            <a:pPr>
              <a:lnSpc>
                <a:spcPts val="2600"/>
              </a:lnSpc>
            </a:pPr>
            <a:r>
              <a:rPr lang="en-US" altLang="zh-CN" b="1" dirty="0"/>
              <a:t>Quality Standard: </a:t>
            </a:r>
            <a:r>
              <a:rPr lang="en-US" altLang="zh-CN" dirty="0"/>
              <a:t>Enterprise Standard</a:t>
            </a:r>
            <a:endParaRPr lang="zh-CN" altLang="en-US" dirty="0"/>
          </a:p>
          <a:p>
            <a:pPr>
              <a:lnSpc>
                <a:spcPts val="2600"/>
              </a:lnSpc>
            </a:pPr>
            <a:r>
              <a:rPr lang="en-US" altLang="zh-CN" b="1" dirty="0"/>
              <a:t>Application</a:t>
            </a:r>
            <a:r>
              <a:rPr lang="zh-CN" altLang="en-US" b="1" dirty="0"/>
              <a:t>：</a:t>
            </a:r>
            <a:r>
              <a:rPr lang="en-US" altLang="zh-CN" dirty="0" err="1"/>
              <a:t>Semaglutide</a:t>
            </a:r>
            <a:r>
              <a:rPr lang="en-US" altLang="zh-CN" dirty="0"/>
              <a:t> Production</a:t>
            </a:r>
            <a:endParaRPr lang="en-US" altLang="zh-CN" dirty="0"/>
          </a:p>
        </p:txBody>
      </p:sp>
      <p:sp>
        <p:nvSpPr>
          <p:cNvPr id="7" name="矩形 6"/>
          <p:cNvSpPr/>
          <p:nvPr/>
        </p:nvSpPr>
        <p:spPr>
          <a:xfrm>
            <a:off x="35496" y="2571750"/>
            <a:ext cx="4248472"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graphicFrame>
        <p:nvGraphicFramePr>
          <p:cNvPr id="8" name="对象 7"/>
          <p:cNvGraphicFramePr>
            <a:graphicFrameLocks noChangeAspect="1"/>
          </p:cNvGraphicFramePr>
          <p:nvPr/>
        </p:nvGraphicFramePr>
        <p:xfrm>
          <a:off x="436210" y="3085005"/>
          <a:ext cx="3274638" cy="1925725"/>
        </p:xfrm>
        <a:graphic>
          <a:graphicData uri="http://schemas.openxmlformats.org/presentationml/2006/ole">
            <mc:AlternateContent xmlns:mc="http://schemas.openxmlformats.org/markup-compatibility/2006">
              <mc:Choice xmlns:v="urn:schemas-microsoft-com:vml" Requires="v">
                <p:oleObj spid="_x0000_s6217" name="CS ChemDraw Drawing" r:id="rId2" imgW="2969260" imgH="1750060" progId="ChemDraw.Document.6.0">
                  <p:embed/>
                </p:oleObj>
              </mc:Choice>
              <mc:Fallback>
                <p:oleObj name="CS ChemDraw Drawing" r:id="rId2" imgW="2969260" imgH="1750060" progId="ChemDraw.Document.6.0">
                  <p:embed/>
                  <p:pic>
                    <p:nvPicPr>
                      <p:cNvPr id="0" name="图片 6203"/>
                      <p:cNvPicPr/>
                      <p:nvPr/>
                    </p:nvPicPr>
                    <p:blipFill>
                      <a:blip r:embed="rId3"/>
                      <a:stretch>
                        <a:fillRect/>
                      </a:stretch>
                    </p:blipFill>
                    <p:spPr>
                      <a:xfrm>
                        <a:off x="436210" y="3085005"/>
                        <a:ext cx="3274638" cy="1925725"/>
                      </a:xfrm>
                      <a:prstGeom prst="rect">
                        <a:avLst/>
                      </a:prstGeom>
                    </p:spPr>
                  </p:pic>
                </p:oleObj>
              </mc:Fallback>
            </mc:AlternateContent>
          </a:graphicData>
        </a:graphic>
      </p:graphicFrame>
      <p:graphicFrame>
        <p:nvGraphicFramePr>
          <p:cNvPr id="9" name="表格 8"/>
          <p:cNvGraphicFramePr>
            <a:graphicFrameLocks noGrp="1"/>
          </p:cNvGraphicFramePr>
          <p:nvPr>
            <p:custDataLst>
              <p:tags r:id="rId4"/>
            </p:custDataLst>
          </p:nvPr>
        </p:nvGraphicFramePr>
        <p:xfrm>
          <a:off x="4283968" y="1131591"/>
          <a:ext cx="4824536" cy="3321368"/>
        </p:xfrm>
        <a:graphic>
          <a:graphicData uri="http://schemas.openxmlformats.org/drawingml/2006/table">
            <a:tbl>
              <a:tblPr firstRow="1" bandRow="1">
                <a:tableStyleId>{5940675A-B579-460E-94D1-54222C63F5DA}</a:tableStyleId>
              </a:tblPr>
              <a:tblGrid>
                <a:gridCol w="216024"/>
                <a:gridCol w="1080120"/>
                <a:gridCol w="1008112"/>
                <a:gridCol w="1224136"/>
                <a:gridCol w="1296144"/>
              </a:tblGrid>
              <a:tr h="737633">
                <a:tc>
                  <a:txBody>
                    <a:bodyPr/>
                    <a:lstStyle/>
                    <a:p>
                      <a:pPr algn="ctr" fontAlgn="ctr"/>
                      <a:r>
                        <a:rPr lang="en-US" altLang="zh-CN" sz="1400" u="none" strike="noStrike" dirty="0">
                          <a:effectLst/>
                        </a:rPr>
                        <a:t>#</a:t>
                      </a:r>
                      <a:endParaRPr lang="en-US" altLang="zh-C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Test Item</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sym typeface="+mn-ea"/>
                        </a:rPr>
                        <a:t>Method Reference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400" b="1" spc="-15" dirty="0">
                          <a:latin typeface="+mn-lt"/>
                          <a:cs typeface="Arial" panose="020B0604020202020204"/>
                        </a:rPr>
                        <a:t>A</a:t>
                      </a:r>
                      <a:r>
                        <a:rPr lang="en-US" altLang="zh-CN" sz="1400" b="1" dirty="0">
                          <a:latin typeface="+mn-lt"/>
                          <a:cs typeface="Arial" panose="020B0604020202020204"/>
                        </a:rPr>
                        <a:t>ccept</a:t>
                      </a:r>
                      <a:r>
                        <a:rPr lang="en-US" altLang="zh-CN" sz="1400" b="1" spc="5" dirty="0">
                          <a:latin typeface="+mn-lt"/>
                          <a:cs typeface="Arial" panose="020B0604020202020204"/>
                        </a:rPr>
                        <a:t>a</a:t>
                      </a:r>
                      <a:r>
                        <a:rPr lang="en-US" altLang="zh-CN" sz="1400" b="1" spc="-10" dirty="0">
                          <a:latin typeface="+mn-lt"/>
                          <a:cs typeface="Arial" panose="020B0604020202020204"/>
                        </a:rPr>
                        <a:t>nc</a:t>
                      </a:r>
                      <a:r>
                        <a:rPr lang="en-US" altLang="zh-CN" sz="1400" b="1" dirty="0">
                          <a:latin typeface="+mn-lt"/>
                          <a:cs typeface="Arial" panose="020B0604020202020204"/>
                        </a:rPr>
                        <a:t>e</a:t>
                      </a:r>
                      <a:r>
                        <a:rPr lang="en-US" altLang="zh-CN" sz="1400" b="1" spc="-65" dirty="0">
                          <a:latin typeface="+mn-lt"/>
                          <a:cs typeface="Arial" panose="020B0604020202020204"/>
                        </a:rPr>
                        <a:t> </a:t>
                      </a:r>
                      <a:r>
                        <a:rPr lang="en-US" altLang="zh-CN" sz="1400" b="1" dirty="0">
                          <a:latin typeface="+mn-lt"/>
                          <a:cs typeface="Arial" panose="020B0604020202020204"/>
                        </a:rPr>
                        <a:t>C</a:t>
                      </a:r>
                      <a:r>
                        <a:rPr lang="en-US" altLang="zh-CN" sz="1400" b="1" spc="-5" dirty="0">
                          <a:latin typeface="+mn-lt"/>
                          <a:cs typeface="Arial" panose="020B0604020202020204"/>
                        </a:rPr>
                        <a:t>r</a:t>
                      </a:r>
                      <a:r>
                        <a:rPr lang="en-US" altLang="zh-CN" sz="1400" b="1" dirty="0">
                          <a:latin typeface="+mn-lt"/>
                          <a:cs typeface="Arial" panose="020B0604020202020204"/>
                        </a:rPr>
                        <a:t>iteria</a:t>
                      </a:r>
                      <a:r>
                        <a:rPr lang="en-US" altLang="zh-CN" sz="1400" b="1" dirty="0">
                          <a:solidFill>
                            <a:schemeClr val="tx1"/>
                          </a:solidFill>
                        </a:rPr>
                        <a:t> </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Result</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r>
              <a:tr h="950216">
                <a:tc>
                  <a:txBody>
                    <a:bodyPr/>
                    <a:lstStyle/>
                    <a:p>
                      <a:pPr algn="ctr"/>
                      <a:r>
                        <a:rPr lang="en-US" altLang="zh-CN" sz="1400" dirty="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R="50800" algn="r">
                        <a:lnSpc>
                          <a:spcPct val="100000"/>
                        </a:lnSpc>
                        <a:spcBef>
                          <a:spcPts val="340"/>
                        </a:spcBef>
                      </a:pPr>
                      <a:r>
                        <a:rPr lang="en-US" altLang="zh-CN" sz="1100" dirty="0">
                          <a:latin typeface="+mn-lt"/>
                          <a:cs typeface="Arial MT"/>
                        </a:rPr>
                        <a:t>Description</a:t>
                      </a:r>
                      <a:endParaRPr lang="en-US" altLang="zh-CN" sz="1100" dirty="0">
                        <a:latin typeface="+mn-lt"/>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dirty="0">
                          <a:latin typeface="+mn-lt"/>
                        </a:rPr>
                        <a:t>White or almost white paste</a:t>
                      </a:r>
                      <a:endParaRPr lang="zh-CN" altLang="en-US" sz="1100"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dirty="0">
                          <a:latin typeface="+mn-lt"/>
                        </a:rPr>
                        <a:t>Almost white paste</a:t>
                      </a:r>
                      <a:endParaRPr lang="zh-CN" altLang="en-US" sz="1100" kern="1200" dirty="0">
                        <a:solidFill>
                          <a:schemeClr val="tx1"/>
                        </a:solidFill>
                        <a:latin typeface="+mn-lt"/>
                        <a:ea typeface="+mn-ea"/>
                        <a:cs typeface="+mn-cs"/>
                      </a:endParaRPr>
                    </a:p>
                  </a:txBody>
                  <a:tcPr anchor="ctr"/>
                </a:tc>
              </a:tr>
              <a:tr h="813652">
                <a:tc>
                  <a:txBody>
                    <a:bodyPr/>
                    <a:lstStyle/>
                    <a:p>
                      <a:pPr algn="ctr"/>
                      <a:r>
                        <a:rPr lang="en-US" altLang="zh-CN" sz="1400" dirty="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27940" marR="10160" algn="ctr">
                        <a:lnSpc>
                          <a:spcPct val="100000"/>
                        </a:lnSpc>
                      </a:pPr>
                      <a:r>
                        <a:rPr lang="en-US" altLang="zh-CN" sz="1100" kern="1200" dirty="0" err="1">
                          <a:solidFill>
                            <a:schemeClr val="tx1"/>
                          </a:solidFill>
                          <a:latin typeface="+mn-lt"/>
                          <a:ea typeface="+mn-ea"/>
                          <a:cs typeface="Arial MT"/>
                        </a:rPr>
                        <a:t>Chromatogra</a:t>
                      </a:r>
                      <a:r>
                        <a:rPr lang="en-US" altLang="zh-CN" sz="1100" kern="1200" dirty="0">
                          <a:solidFill>
                            <a:schemeClr val="tx1"/>
                          </a:solidFill>
                          <a:latin typeface="+mn-lt"/>
                          <a:ea typeface="+mn-ea"/>
                          <a:cs typeface="Arial MT"/>
                        </a:rPr>
                        <a:t>  </a:t>
                      </a:r>
                      <a:r>
                        <a:rPr lang="en-US" altLang="zh-CN" sz="1100" kern="1200" dirty="0" err="1">
                          <a:solidFill>
                            <a:schemeClr val="tx1"/>
                          </a:solidFill>
                          <a:latin typeface="+mn-lt"/>
                          <a:ea typeface="+mn-ea"/>
                          <a:cs typeface="Arial MT"/>
                        </a:rPr>
                        <a:t>phic</a:t>
                      </a:r>
                      <a:r>
                        <a:rPr lang="en-US" altLang="zh-CN" sz="1100" kern="1200" dirty="0">
                          <a:solidFill>
                            <a:schemeClr val="tx1"/>
                          </a:solidFill>
                          <a:latin typeface="+mn-lt"/>
                          <a:ea typeface="+mn-ea"/>
                          <a:cs typeface="Arial MT"/>
                        </a:rPr>
                        <a:t>  purity</a:t>
                      </a:r>
                      <a:endParaRPr lang="en-US" altLang="zh-CN" sz="1100" kern="1200" dirty="0">
                        <a:solidFill>
                          <a:schemeClr val="tx1"/>
                        </a:solidFill>
                        <a:latin typeface="+mn-lt"/>
                        <a:ea typeface="+mn-ea"/>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 98.5%</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sym typeface="+mn-ea"/>
                        </a:rPr>
                        <a:t>99.2%</a:t>
                      </a:r>
                      <a:endParaRPr lang="zh-CN" altLang="en-US" sz="1100" dirty="0">
                        <a:latin typeface="+mn-lt"/>
                        <a:cs typeface="Times New Roman" panose="02020603050405020304" pitchFamily="18" charset="0"/>
                      </a:endParaRPr>
                    </a:p>
                  </a:txBody>
                  <a:tcPr anchor="ctr"/>
                </a:tc>
              </a:tr>
              <a:tr h="819867">
                <a:tc>
                  <a:txBody>
                    <a:bodyPr/>
                    <a:lstStyle/>
                    <a:p>
                      <a:pPr algn="ctr"/>
                      <a:r>
                        <a:rPr lang="en-US" altLang="zh-CN" sz="1400" dirty="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marL="0" algn="ctr" defTabSz="685800" rtl="0" eaLnBrk="1" latinLnBrk="0" hangingPunct="1"/>
                      <a:r>
                        <a:rPr lang="en-US" altLang="zh-CN" sz="1100" kern="1200" dirty="0">
                          <a:solidFill>
                            <a:schemeClr val="tx1"/>
                          </a:solidFill>
                          <a:latin typeface="+mn-lt"/>
                          <a:ea typeface="+mn-ea"/>
                        </a:rPr>
                        <a:t>Formula Weight </a:t>
                      </a:r>
                      <a:endParaRPr lang="zh-CN" altLang="en-US" sz="1100" kern="1200" dirty="0">
                        <a:solidFill>
                          <a:schemeClr val="tx1"/>
                        </a:solidFill>
                        <a:latin typeface="+mn-lt"/>
                        <a:ea typeface="+mn-ea"/>
                        <a:cs typeface="Times New Roman" panose="02020603050405020304" pitchFamily="18" charset="0"/>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fontAlgn="ctr"/>
                      <a:r>
                        <a:rPr lang="en-US" altLang="zh-CN" sz="1100" dirty="0">
                          <a:latin typeface="+mn-lt"/>
                        </a:rPr>
                        <a:t>Consistent with theory</a:t>
                      </a:r>
                      <a:endParaRPr lang="en-US" altLang="zh-CN" sz="1100" b="0" i="0" u="none" strike="noStrike" dirty="0">
                        <a:solidFill>
                          <a:srgbClr val="000000"/>
                        </a:solidFill>
                        <a:effectLst/>
                        <a:latin typeface="+mn-lt"/>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100" dirty="0">
                          <a:latin typeface="+mn-lt"/>
                          <a:cs typeface="Times New Roman" panose="02020603050405020304" pitchFamily="18" charset="0"/>
                        </a:rPr>
                        <a:t>846.11Da</a:t>
                      </a:r>
                      <a:endParaRPr lang="zh-CN" altLang="en-US" sz="1100" dirty="0">
                        <a:latin typeface="+mn-lt"/>
                        <a:cs typeface="Times New Roman" panose="02020603050405020304" pitchFamily="18" charset="0"/>
                      </a:endParaRPr>
                    </a:p>
                  </a:txBody>
                  <a:tcPr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6816" y="4819903"/>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78787"/>
                </a:solidFill>
                <a:latin typeface="Arial MT"/>
                <a:cs typeface="Arial MT"/>
              </a:rPr>
              <a:t>14</a:t>
            </a:r>
            <a:endParaRPr sz="900">
              <a:latin typeface="Arial MT"/>
              <a:cs typeface="Arial MT"/>
            </a:endParaRPr>
          </a:p>
        </p:txBody>
      </p:sp>
      <p:sp>
        <p:nvSpPr>
          <p:cNvPr id="3" name="object 3"/>
          <p:cNvSpPr txBox="1"/>
          <p:nvPr/>
        </p:nvSpPr>
        <p:spPr>
          <a:xfrm>
            <a:off x="1258950" y="1662176"/>
            <a:ext cx="3333750" cy="939800"/>
          </a:xfrm>
          <a:prstGeom prst="rect">
            <a:avLst/>
          </a:prstGeom>
        </p:spPr>
        <p:txBody>
          <a:bodyPr vert="horz" wrap="square" lIns="0" tIns="12700" rIns="0" bIns="0" rtlCol="0">
            <a:spAutoFit/>
          </a:bodyPr>
          <a:lstStyle/>
          <a:p>
            <a:pPr marL="12700">
              <a:lnSpc>
                <a:spcPct val="100000"/>
              </a:lnSpc>
              <a:spcBef>
                <a:spcPts val="100"/>
              </a:spcBef>
            </a:pPr>
            <a:r>
              <a:rPr sz="6000" b="1" spc="-5" dirty="0">
                <a:solidFill>
                  <a:srgbClr val="2171AB"/>
                </a:solidFill>
                <a:latin typeface="微软雅黑"/>
                <a:cs typeface="微软雅黑"/>
              </a:rPr>
              <a:t>TH</a:t>
            </a:r>
            <a:r>
              <a:rPr sz="6000" b="1" spc="5" dirty="0">
                <a:solidFill>
                  <a:srgbClr val="2171AB"/>
                </a:solidFill>
                <a:latin typeface="微软雅黑"/>
                <a:cs typeface="微软雅黑"/>
              </a:rPr>
              <a:t>A</a:t>
            </a:r>
            <a:r>
              <a:rPr sz="6000" b="1" spc="-5" dirty="0">
                <a:solidFill>
                  <a:srgbClr val="2171AB"/>
                </a:solidFill>
                <a:latin typeface="微软雅黑"/>
                <a:cs typeface="微软雅黑"/>
              </a:rPr>
              <a:t>NKS</a:t>
            </a:r>
            <a:endParaRPr sz="6000">
              <a:latin typeface="微软雅黑"/>
              <a:cs typeface="微软雅黑"/>
            </a:endParaRPr>
          </a:p>
        </p:txBody>
      </p:sp>
      <p:grpSp>
        <p:nvGrpSpPr>
          <p:cNvPr id="4" name="object 4"/>
          <p:cNvGrpSpPr/>
          <p:nvPr/>
        </p:nvGrpSpPr>
        <p:grpSpPr>
          <a:xfrm>
            <a:off x="152400" y="1422160"/>
            <a:ext cx="6246495" cy="2189480"/>
            <a:chOff x="152400" y="1422160"/>
            <a:chExt cx="6246495" cy="2189480"/>
          </a:xfrm>
        </p:grpSpPr>
        <p:sp>
          <p:nvSpPr>
            <p:cNvPr id="5" name="object 5"/>
            <p:cNvSpPr/>
            <p:nvPr/>
          </p:nvSpPr>
          <p:spPr>
            <a:xfrm>
              <a:off x="3922903" y="1423748"/>
              <a:ext cx="1390650" cy="1483360"/>
            </a:xfrm>
            <a:custGeom>
              <a:avLst/>
              <a:gdLst/>
              <a:ahLst/>
              <a:cxnLst/>
              <a:rect l="l" t="t" r="r" b="b"/>
              <a:pathLst>
                <a:path w="1390650" h="1483360">
                  <a:moveTo>
                    <a:pt x="657977" y="0"/>
                  </a:moveTo>
                  <a:lnTo>
                    <a:pt x="612193" y="905"/>
                  </a:lnTo>
                  <a:lnTo>
                    <a:pt x="566670" y="4619"/>
                  </a:lnTo>
                  <a:lnTo>
                    <a:pt x="521542" y="11106"/>
                  </a:lnTo>
                  <a:lnTo>
                    <a:pt x="476942" y="20329"/>
                  </a:lnTo>
                  <a:lnTo>
                    <a:pt x="433003" y="32253"/>
                  </a:lnTo>
                  <a:lnTo>
                    <a:pt x="389859" y="46841"/>
                  </a:lnTo>
                  <a:lnTo>
                    <a:pt x="347642" y="64057"/>
                  </a:lnTo>
                  <a:lnTo>
                    <a:pt x="306487" y="83865"/>
                  </a:lnTo>
                  <a:lnTo>
                    <a:pt x="266526" y="106228"/>
                  </a:lnTo>
                  <a:lnTo>
                    <a:pt x="227893" y="131111"/>
                  </a:lnTo>
                  <a:lnTo>
                    <a:pt x="190721" y="158477"/>
                  </a:lnTo>
                  <a:lnTo>
                    <a:pt x="155144" y="188290"/>
                  </a:lnTo>
                  <a:lnTo>
                    <a:pt x="121294" y="220513"/>
                  </a:lnTo>
                  <a:lnTo>
                    <a:pt x="89306" y="255112"/>
                  </a:lnTo>
                  <a:lnTo>
                    <a:pt x="59312" y="292049"/>
                  </a:lnTo>
                  <a:lnTo>
                    <a:pt x="31446" y="331288"/>
                  </a:lnTo>
                  <a:lnTo>
                    <a:pt x="5842" y="372793"/>
                  </a:lnTo>
                  <a:lnTo>
                    <a:pt x="19431" y="380667"/>
                  </a:lnTo>
                  <a:lnTo>
                    <a:pt x="45604" y="338355"/>
                  </a:lnTo>
                  <a:lnTo>
                    <a:pt x="74511" y="298079"/>
                  </a:lnTo>
                  <a:lnTo>
                    <a:pt x="106028" y="259962"/>
                  </a:lnTo>
                  <a:lnTo>
                    <a:pt x="140033" y="224124"/>
                  </a:lnTo>
                  <a:lnTo>
                    <a:pt x="176401" y="190684"/>
                  </a:lnTo>
                  <a:lnTo>
                    <a:pt x="215009" y="159764"/>
                  </a:lnTo>
                  <a:lnTo>
                    <a:pt x="255733" y="131485"/>
                  </a:lnTo>
                  <a:lnTo>
                    <a:pt x="298450" y="105966"/>
                  </a:lnTo>
                  <a:lnTo>
                    <a:pt x="340971" y="84261"/>
                  </a:lnTo>
                  <a:lnTo>
                    <a:pt x="384233" y="65601"/>
                  </a:lnTo>
                  <a:lnTo>
                    <a:pt x="428106" y="49949"/>
                  </a:lnTo>
                  <a:lnTo>
                    <a:pt x="472459" y="37269"/>
                  </a:lnTo>
                  <a:lnTo>
                    <a:pt x="517162" y="27522"/>
                  </a:lnTo>
                  <a:lnTo>
                    <a:pt x="562085" y="20670"/>
                  </a:lnTo>
                  <a:lnTo>
                    <a:pt x="607098" y="16677"/>
                  </a:lnTo>
                  <a:lnTo>
                    <a:pt x="652072" y="15505"/>
                  </a:lnTo>
                  <a:lnTo>
                    <a:pt x="696875" y="17116"/>
                  </a:lnTo>
                  <a:lnTo>
                    <a:pt x="741379" y="21474"/>
                  </a:lnTo>
                  <a:lnTo>
                    <a:pt x="785452" y="28539"/>
                  </a:lnTo>
                  <a:lnTo>
                    <a:pt x="828965" y="38275"/>
                  </a:lnTo>
                  <a:lnTo>
                    <a:pt x="871788" y="50645"/>
                  </a:lnTo>
                  <a:lnTo>
                    <a:pt x="913790" y="65610"/>
                  </a:lnTo>
                  <a:lnTo>
                    <a:pt x="954842" y="83134"/>
                  </a:lnTo>
                  <a:lnTo>
                    <a:pt x="994814" y="103178"/>
                  </a:lnTo>
                  <a:lnTo>
                    <a:pt x="1033575" y="125706"/>
                  </a:lnTo>
                  <a:lnTo>
                    <a:pt x="1070996" y="150679"/>
                  </a:lnTo>
                  <a:lnTo>
                    <a:pt x="1106945" y="178061"/>
                  </a:lnTo>
                  <a:lnTo>
                    <a:pt x="1141295" y="207814"/>
                  </a:lnTo>
                  <a:lnTo>
                    <a:pt x="1173913" y="239900"/>
                  </a:lnTo>
                  <a:lnTo>
                    <a:pt x="1204671" y="274282"/>
                  </a:lnTo>
                  <a:lnTo>
                    <a:pt x="1233437" y="310922"/>
                  </a:lnTo>
                  <a:lnTo>
                    <a:pt x="1260083" y="349783"/>
                  </a:lnTo>
                  <a:lnTo>
                    <a:pt x="1284477" y="390827"/>
                  </a:lnTo>
                  <a:lnTo>
                    <a:pt x="1306183" y="433348"/>
                  </a:lnTo>
                  <a:lnTo>
                    <a:pt x="1324843" y="476609"/>
                  </a:lnTo>
                  <a:lnTo>
                    <a:pt x="1340494" y="520479"/>
                  </a:lnTo>
                  <a:lnTo>
                    <a:pt x="1353175" y="564828"/>
                  </a:lnTo>
                  <a:lnTo>
                    <a:pt x="1362923" y="609527"/>
                  </a:lnTo>
                  <a:lnTo>
                    <a:pt x="1369775" y="654446"/>
                  </a:lnTo>
                  <a:lnTo>
                    <a:pt x="1373769" y="699455"/>
                  </a:lnTo>
                  <a:lnTo>
                    <a:pt x="1374942" y="744423"/>
                  </a:lnTo>
                  <a:lnTo>
                    <a:pt x="1373333" y="789221"/>
                  </a:lnTo>
                  <a:lnTo>
                    <a:pt x="1368978" y="833720"/>
                  </a:lnTo>
                  <a:lnTo>
                    <a:pt x="1361916" y="877788"/>
                  </a:lnTo>
                  <a:lnTo>
                    <a:pt x="1352183" y="921297"/>
                  </a:lnTo>
                  <a:lnTo>
                    <a:pt x="1339817" y="964116"/>
                  </a:lnTo>
                  <a:lnTo>
                    <a:pt x="1324856" y="1006115"/>
                  </a:lnTo>
                  <a:lnTo>
                    <a:pt x="1307338" y="1047165"/>
                  </a:lnTo>
                  <a:lnTo>
                    <a:pt x="1287299" y="1087135"/>
                  </a:lnTo>
                  <a:lnTo>
                    <a:pt x="1264778" y="1125896"/>
                  </a:lnTo>
                  <a:lnTo>
                    <a:pt x="1239812" y="1163318"/>
                  </a:lnTo>
                  <a:lnTo>
                    <a:pt x="1212438" y="1199270"/>
                  </a:lnTo>
                  <a:lnTo>
                    <a:pt x="1182695" y="1233623"/>
                  </a:lnTo>
                  <a:lnTo>
                    <a:pt x="1150619" y="1266248"/>
                  </a:lnTo>
                  <a:lnTo>
                    <a:pt x="1116248" y="1297013"/>
                  </a:lnTo>
                  <a:lnTo>
                    <a:pt x="1079621" y="1325789"/>
                  </a:lnTo>
                  <a:lnTo>
                    <a:pt x="1040773" y="1352446"/>
                  </a:lnTo>
                  <a:lnTo>
                    <a:pt x="999744" y="1376855"/>
                  </a:lnTo>
                  <a:lnTo>
                    <a:pt x="957222" y="1398561"/>
                  </a:lnTo>
                  <a:lnTo>
                    <a:pt x="913960" y="1417220"/>
                  </a:lnTo>
                  <a:lnTo>
                    <a:pt x="870087" y="1432872"/>
                  </a:lnTo>
                  <a:lnTo>
                    <a:pt x="825734" y="1445553"/>
                  </a:lnTo>
                  <a:lnTo>
                    <a:pt x="781031" y="1455300"/>
                  </a:lnTo>
                  <a:lnTo>
                    <a:pt x="736108" y="1462153"/>
                  </a:lnTo>
                  <a:lnTo>
                    <a:pt x="691095" y="1466147"/>
                  </a:lnTo>
                  <a:lnTo>
                    <a:pt x="646121" y="1467320"/>
                  </a:lnTo>
                  <a:lnTo>
                    <a:pt x="601318" y="1465711"/>
                  </a:lnTo>
                  <a:lnTo>
                    <a:pt x="556814" y="1461356"/>
                  </a:lnTo>
                  <a:lnTo>
                    <a:pt x="512741" y="1454293"/>
                  </a:lnTo>
                  <a:lnTo>
                    <a:pt x="469228" y="1444560"/>
                  </a:lnTo>
                  <a:lnTo>
                    <a:pt x="426405" y="1432195"/>
                  </a:lnTo>
                  <a:lnTo>
                    <a:pt x="384403" y="1417234"/>
                  </a:lnTo>
                  <a:lnTo>
                    <a:pt x="343351" y="1399715"/>
                  </a:lnTo>
                  <a:lnTo>
                    <a:pt x="303379" y="1379676"/>
                  </a:lnTo>
                  <a:lnTo>
                    <a:pt x="264618" y="1357155"/>
                  </a:lnTo>
                  <a:lnTo>
                    <a:pt x="227197" y="1332189"/>
                  </a:lnTo>
                  <a:lnTo>
                    <a:pt x="191248" y="1304816"/>
                  </a:lnTo>
                  <a:lnTo>
                    <a:pt x="156898" y="1275072"/>
                  </a:lnTo>
                  <a:lnTo>
                    <a:pt x="124280" y="1242996"/>
                  </a:lnTo>
                  <a:lnTo>
                    <a:pt x="93522" y="1208626"/>
                  </a:lnTo>
                  <a:lnTo>
                    <a:pt x="64756" y="1171998"/>
                  </a:lnTo>
                  <a:lnTo>
                    <a:pt x="38110" y="1133151"/>
                  </a:lnTo>
                  <a:lnTo>
                    <a:pt x="13716" y="1092121"/>
                  </a:lnTo>
                  <a:lnTo>
                    <a:pt x="0" y="1099614"/>
                  </a:lnTo>
                  <a:lnTo>
                    <a:pt x="26071" y="1143223"/>
                  </a:lnTo>
                  <a:lnTo>
                    <a:pt x="54961" y="1184811"/>
                  </a:lnTo>
                  <a:lnTo>
                    <a:pt x="86544" y="1224250"/>
                  </a:lnTo>
                  <a:lnTo>
                    <a:pt x="120697" y="1261412"/>
                  </a:lnTo>
                  <a:lnTo>
                    <a:pt x="157297" y="1296169"/>
                  </a:lnTo>
                  <a:lnTo>
                    <a:pt x="196220" y="1328393"/>
                  </a:lnTo>
                  <a:lnTo>
                    <a:pt x="237343" y="1357955"/>
                  </a:lnTo>
                  <a:lnTo>
                    <a:pt x="280543" y="1384729"/>
                  </a:lnTo>
                  <a:lnTo>
                    <a:pt x="323616" y="1407583"/>
                  </a:lnTo>
                  <a:lnTo>
                    <a:pt x="367495" y="1427340"/>
                  </a:lnTo>
                  <a:lnTo>
                    <a:pt x="412046" y="1444035"/>
                  </a:lnTo>
                  <a:lnTo>
                    <a:pt x="457136" y="1457706"/>
                  </a:lnTo>
                  <a:lnTo>
                    <a:pt x="502631" y="1468388"/>
                  </a:lnTo>
                  <a:lnTo>
                    <a:pt x="548398" y="1476117"/>
                  </a:lnTo>
                  <a:lnTo>
                    <a:pt x="594305" y="1480929"/>
                  </a:lnTo>
                  <a:lnTo>
                    <a:pt x="640216" y="1482862"/>
                  </a:lnTo>
                  <a:lnTo>
                    <a:pt x="686000" y="1481950"/>
                  </a:lnTo>
                  <a:lnTo>
                    <a:pt x="731523" y="1478230"/>
                  </a:lnTo>
                  <a:lnTo>
                    <a:pt x="776651" y="1471737"/>
                  </a:lnTo>
                  <a:lnTo>
                    <a:pt x="821251" y="1462510"/>
                  </a:lnTo>
                  <a:lnTo>
                    <a:pt x="865190" y="1450582"/>
                  </a:lnTo>
                  <a:lnTo>
                    <a:pt x="908334" y="1435991"/>
                  </a:lnTo>
                  <a:lnTo>
                    <a:pt x="950551" y="1418772"/>
                  </a:lnTo>
                  <a:lnTo>
                    <a:pt x="991706" y="1398962"/>
                  </a:lnTo>
                  <a:lnTo>
                    <a:pt x="1031667" y="1376597"/>
                  </a:lnTo>
                  <a:lnTo>
                    <a:pt x="1070300" y="1351713"/>
                  </a:lnTo>
                  <a:lnTo>
                    <a:pt x="1107472" y="1324346"/>
                  </a:lnTo>
                  <a:lnTo>
                    <a:pt x="1143049" y="1294533"/>
                  </a:lnTo>
                  <a:lnTo>
                    <a:pt x="1176899" y="1262308"/>
                  </a:lnTo>
                  <a:lnTo>
                    <a:pt x="1208887" y="1227710"/>
                  </a:lnTo>
                  <a:lnTo>
                    <a:pt x="1238881" y="1190773"/>
                  </a:lnTo>
                  <a:lnTo>
                    <a:pt x="1266747" y="1151533"/>
                  </a:lnTo>
                  <a:lnTo>
                    <a:pt x="1292352" y="1110028"/>
                  </a:lnTo>
                  <a:lnTo>
                    <a:pt x="1315220" y="1066955"/>
                  </a:lnTo>
                  <a:lnTo>
                    <a:pt x="1334990" y="1023076"/>
                  </a:lnTo>
                  <a:lnTo>
                    <a:pt x="1351698" y="978525"/>
                  </a:lnTo>
                  <a:lnTo>
                    <a:pt x="1365379" y="933435"/>
                  </a:lnTo>
                  <a:lnTo>
                    <a:pt x="1376071" y="887940"/>
                  </a:lnTo>
                  <a:lnTo>
                    <a:pt x="1383809" y="842172"/>
                  </a:lnTo>
                  <a:lnTo>
                    <a:pt x="1388629" y="796266"/>
                  </a:lnTo>
                  <a:lnTo>
                    <a:pt x="1390567" y="750354"/>
                  </a:lnTo>
                  <a:lnTo>
                    <a:pt x="1389660" y="704571"/>
                  </a:lnTo>
                  <a:lnTo>
                    <a:pt x="1385943" y="659048"/>
                  </a:lnTo>
                  <a:lnTo>
                    <a:pt x="1379454" y="613920"/>
                  </a:lnTo>
                  <a:lnTo>
                    <a:pt x="1370227" y="569320"/>
                  </a:lnTo>
                  <a:lnTo>
                    <a:pt x="1358299" y="525381"/>
                  </a:lnTo>
                  <a:lnTo>
                    <a:pt x="1343707" y="482236"/>
                  </a:lnTo>
                  <a:lnTo>
                    <a:pt x="1326486" y="440020"/>
                  </a:lnTo>
                  <a:lnTo>
                    <a:pt x="1306673" y="398864"/>
                  </a:lnTo>
                  <a:lnTo>
                    <a:pt x="1284303" y="358903"/>
                  </a:lnTo>
                  <a:lnTo>
                    <a:pt x="1259412" y="320270"/>
                  </a:lnTo>
                  <a:lnTo>
                    <a:pt x="1232038" y="283099"/>
                  </a:lnTo>
                  <a:lnTo>
                    <a:pt x="1202216" y="247521"/>
                  </a:lnTo>
                  <a:lnTo>
                    <a:pt x="1169982" y="213672"/>
                  </a:lnTo>
                  <a:lnTo>
                    <a:pt x="1135372" y="181684"/>
                  </a:lnTo>
                  <a:lnTo>
                    <a:pt x="1098423" y="151690"/>
                  </a:lnTo>
                  <a:lnTo>
                    <a:pt x="1059170" y="123824"/>
                  </a:lnTo>
                  <a:lnTo>
                    <a:pt x="1017651" y="98219"/>
                  </a:lnTo>
                  <a:lnTo>
                    <a:pt x="974577" y="75351"/>
                  </a:lnTo>
                  <a:lnTo>
                    <a:pt x="930698" y="55581"/>
                  </a:lnTo>
                  <a:lnTo>
                    <a:pt x="886147" y="38873"/>
                  </a:lnTo>
                  <a:lnTo>
                    <a:pt x="841057" y="25191"/>
                  </a:lnTo>
                  <a:lnTo>
                    <a:pt x="795562" y="14499"/>
                  </a:lnTo>
                  <a:lnTo>
                    <a:pt x="749795" y="6760"/>
                  </a:lnTo>
                  <a:lnTo>
                    <a:pt x="703888" y="1939"/>
                  </a:lnTo>
                  <a:lnTo>
                    <a:pt x="657977" y="0"/>
                  </a:lnTo>
                  <a:close/>
                </a:path>
              </a:pathLst>
            </a:custGeom>
            <a:solidFill>
              <a:srgbClr val="C0504D"/>
            </a:solidFill>
          </p:spPr>
          <p:txBody>
            <a:bodyPr wrap="square" lIns="0" tIns="0" rIns="0" bIns="0" rtlCol="0"/>
            <a:lstStyle/>
            <a:p/>
          </p:txBody>
        </p:sp>
        <p:sp>
          <p:nvSpPr>
            <p:cNvPr id="6" name="object 6"/>
            <p:cNvSpPr/>
            <p:nvPr/>
          </p:nvSpPr>
          <p:spPr>
            <a:xfrm>
              <a:off x="3922903" y="1423748"/>
              <a:ext cx="1390650" cy="1483360"/>
            </a:xfrm>
            <a:custGeom>
              <a:avLst/>
              <a:gdLst/>
              <a:ahLst/>
              <a:cxnLst/>
              <a:rect l="l" t="t" r="r" b="b"/>
              <a:pathLst>
                <a:path w="1390650" h="1483360">
                  <a:moveTo>
                    <a:pt x="5842" y="372793"/>
                  </a:moveTo>
                  <a:lnTo>
                    <a:pt x="31446" y="331288"/>
                  </a:lnTo>
                  <a:lnTo>
                    <a:pt x="59312" y="292049"/>
                  </a:lnTo>
                  <a:lnTo>
                    <a:pt x="89306" y="255112"/>
                  </a:lnTo>
                  <a:lnTo>
                    <a:pt x="121294" y="220513"/>
                  </a:lnTo>
                  <a:lnTo>
                    <a:pt x="155144" y="188290"/>
                  </a:lnTo>
                  <a:lnTo>
                    <a:pt x="190721" y="158477"/>
                  </a:lnTo>
                  <a:lnTo>
                    <a:pt x="227893" y="131111"/>
                  </a:lnTo>
                  <a:lnTo>
                    <a:pt x="266526" y="106228"/>
                  </a:lnTo>
                  <a:lnTo>
                    <a:pt x="306487" y="83865"/>
                  </a:lnTo>
                  <a:lnTo>
                    <a:pt x="347642" y="64057"/>
                  </a:lnTo>
                  <a:lnTo>
                    <a:pt x="389859" y="46841"/>
                  </a:lnTo>
                  <a:lnTo>
                    <a:pt x="433003" y="32253"/>
                  </a:lnTo>
                  <a:lnTo>
                    <a:pt x="476942" y="20329"/>
                  </a:lnTo>
                  <a:lnTo>
                    <a:pt x="521542" y="11106"/>
                  </a:lnTo>
                  <a:lnTo>
                    <a:pt x="566670" y="4619"/>
                  </a:lnTo>
                  <a:lnTo>
                    <a:pt x="612193" y="905"/>
                  </a:lnTo>
                  <a:lnTo>
                    <a:pt x="657977" y="0"/>
                  </a:lnTo>
                  <a:lnTo>
                    <a:pt x="703888" y="1939"/>
                  </a:lnTo>
                  <a:lnTo>
                    <a:pt x="749795" y="6760"/>
                  </a:lnTo>
                  <a:lnTo>
                    <a:pt x="795562" y="14499"/>
                  </a:lnTo>
                  <a:lnTo>
                    <a:pt x="841057" y="25191"/>
                  </a:lnTo>
                  <a:lnTo>
                    <a:pt x="886147" y="38873"/>
                  </a:lnTo>
                  <a:lnTo>
                    <a:pt x="930698" y="55581"/>
                  </a:lnTo>
                  <a:lnTo>
                    <a:pt x="974577" y="75351"/>
                  </a:lnTo>
                  <a:lnTo>
                    <a:pt x="1017651" y="98219"/>
                  </a:lnTo>
                  <a:lnTo>
                    <a:pt x="1059170" y="123824"/>
                  </a:lnTo>
                  <a:lnTo>
                    <a:pt x="1098423" y="151690"/>
                  </a:lnTo>
                  <a:lnTo>
                    <a:pt x="1135372" y="181684"/>
                  </a:lnTo>
                  <a:lnTo>
                    <a:pt x="1169982" y="213672"/>
                  </a:lnTo>
                  <a:lnTo>
                    <a:pt x="1202216" y="247521"/>
                  </a:lnTo>
                  <a:lnTo>
                    <a:pt x="1232038" y="283099"/>
                  </a:lnTo>
                  <a:lnTo>
                    <a:pt x="1259412" y="320270"/>
                  </a:lnTo>
                  <a:lnTo>
                    <a:pt x="1284303" y="358903"/>
                  </a:lnTo>
                  <a:lnTo>
                    <a:pt x="1306673" y="398864"/>
                  </a:lnTo>
                  <a:lnTo>
                    <a:pt x="1326486" y="440020"/>
                  </a:lnTo>
                  <a:lnTo>
                    <a:pt x="1343707" y="482236"/>
                  </a:lnTo>
                  <a:lnTo>
                    <a:pt x="1358299" y="525381"/>
                  </a:lnTo>
                  <a:lnTo>
                    <a:pt x="1370227" y="569320"/>
                  </a:lnTo>
                  <a:lnTo>
                    <a:pt x="1379454" y="613920"/>
                  </a:lnTo>
                  <a:lnTo>
                    <a:pt x="1385943" y="659048"/>
                  </a:lnTo>
                  <a:lnTo>
                    <a:pt x="1389660" y="704571"/>
                  </a:lnTo>
                  <a:lnTo>
                    <a:pt x="1390567" y="750354"/>
                  </a:lnTo>
                  <a:lnTo>
                    <a:pt x="1388629" y="796266"/>
                  </a:lnTo>
                  <a:lnTo>
                    <a:pt x="1383809" y="842172"/>
                  </a:lnTo>
                  <a:lnTo>
                    <a:pt x="1376071" y="887940"/>
                  </a:lnTo>
                  <a:lnTo>
                    <a:pt x="1365379" y="933435"/>
                  </a:lnTo>
                  <a:lnTo>
                    <a:pt x="1351698" y="978525"/>
                  </a:lnTo>
                  <a:lnTo>
                    <a:pt x="1334990" y="1023076"/>
                  </a:lnTo>
                  <a:lnTo>
                    <a:pt x="1315220" y="1066955"/>
                  </a:lnTo>
                  <a:lnTo>
                    <a:pt x="1292352" y="1110028"/>
                  </a:lnTo>
                  <a:lnTo>
                    <a:pt x="1266747" y="1151533"/>
                  </a:lnTo>
                  <a:lnTo>
                    <a:pt x="1238881" y="1190773"/>
                  </a:lnTo>
                  <a:lnTo>
                    <a:pt x="1208887" y="1227710"/>
                  </a:lnTo>
                  <a:lnTo>
                    <a:pt x="1176899" y="1262308"/>
                  </a:lnTo>
                  <a:lnTo>
                    <a:pt x="1143049" y="1294533"/>
                  </a:lnTo>
                  <a:lnTo>
                    <a:pt x="1107472" y="1324346"/>
                  </a:lnTo>
                  <a:lnTo>
                    <a:pt x="1070300" y="1351713"/>
                  </a:lnTo>
                  <a:lnTo>
                    <a:pt x="1031667" y="1376597"/>
                  </a:lnTo>
                  <a:lnTo>
                    <a:pt x="991706" y="1398962"/>
                  </a:lnTo>
                  <a:lnTo>
                    <a:pt x="950551" y="1418772"/>
                  </a:lnTo>
                  <a:lnTo>
                    <a:pt x="908334" y="1435991"/>
                  </a:lnTo>
                  <a:lnTo>
                    <a:pt x="865190" y="1450582"/>
                  </a:lnTo>
                  <a:lnTo>
                    <a:pt x="821251" y="1462510"/>
                  </a:lnTo>
                  <a:lnTo>
                    <a:pt x="776651" y="1471737"/>
                  </a:lnTo>
                  <a:lnTo>
                    <a:pt x="731523" y="1478230"/>
                  </a:lnTo>
                  <a:lnTo>
                    <a:pt x="686000" y="1481950"/>
                  </a:lnTo>
                  <a:lnTo>
                    <a:pt x="640216" y="1482862"/>
                  </a:lnTo>
                  <a:lnTo>
                    <a:pt x="594305" y="1480929"/>
                  </a:lnTo>
                  <a:lnTo>
                    <a:pt x="548398" y="1476117"/>
                  </a:lnTo>
                  <a:lnTo>
                    <a:pt x="502631" y="1468388"/>
                  </a:lnTo>
                  <a:lnTo>
                    <a:pt x="457136" y="1457706"/>
                  </a:lnTo>
                  <a:lnTo>
                    <a:pt x="412046" y="1444035"/>
                  </a:lnTo>
                  <a:lnTo>
                    <a:pt x="367495" y="1427340"/>
                  </a:lnTo>
                  <a:lnTo>
                    <a:pt x="323616" y="1407583"/>
                  </a:lnTo>
                  <a:lnTo>
                    <a:pt x="280543" y="1384729"/>
                  </a:lnTo>
                  <a:lnTo>
                    <a:pt x="237343" y="1357955"/>
                  </a:lnTo>
                  <a:lnTo>
                    <a:pt x="196220" y="1328393"/>
                  </a:lnTo>
                  <a:lnTo>
                    <a:pt x="157297" y="1296169"/>
                  </a:lnTo>
                  <a:lnTo>
                    <a:pt x="120697" y="1261412"/>
                  </a:lnTo>
                  <a:lnTo>
                    <a:pt x="86544" y="1224250"/>
                  </a:lnTo>
                  <a:lnTo>
                    <a:pt x="54961" y="1184811"/>
                  </a:lnTo>
                  <a:lnTo>
                    <a:pt x="26071" y="1143223"/>
                  </a:lnTo>
                  <a:lnTo>
                    <a:pt x="0" y="1099614"/>
                  </a:lnTo>
                  <a:lnTo>
                    <a:pt x="13716" y="1092121"/>
                  </a:lnTo>
                  <a:lnTo>
                    <a:pt x="38110" y="1133151"/>
                  </a:lnTo>
                  <a:lnTo>
                    <a:pt x="64756" y="1171998"/>
                  </a:lnTo>
                  <a:lnTo>
                    <a:pt x="93522" y="1208626"/>
                  </a:lnTo>
                  <a:lnTo>
                    <a:pt x="124280" y="1242996"/>
                  </a:lnTo>
                  <a:lnTo>
                    <a:pt x="156898" y="1275072"/>
                  </a:lnTo>
                  <a:lnTo>
                    <a:pt x="191248" y="1304816"/>
                  </a:lnTo>
                  <a:lnTo>
                    <a:pt x="227197" y="1332189"/>
                  </a:lnTo>
                  <a:lnTo>
                    <a:pt x="264618" y="1357155"/>
                  </a:lnTo>
                  <a:lnTo>
                    <a:pt x="303379" y="1379676"/>
                  </a:lnTo>
                  <a:lnTo>
                    <a:pt x="343351" y="1399715"/>
                  </a:lnTo>
                  <a:lnTo>
                    <a:pt x="384403" y="1417234"/>
                  </a:lnTo>
                  <a:lnTo>
                    <a:pt x="426405" y="1432195"/>
                  </a:lnTo>
                  <a:lnTo>
                    <a:pt x="469228" y="1444560"/>
                  </a:lnTo>
                  <a:lnTo>
                    <a:pt x="512741" y="1454293"/>
                  </a:lnTo>
                  <a:lnTo>
                    <a:pt x="556814" y="1461356"/>
                  </a:lnTo>
                  <a:lnTo>
                    <a:pt x="601318" y="1465711"/>
                  </a:lnTo>
                  <a:lnTo>
                    <a:pt x="646121" y="1467320"/>
                  </a:lnTo>
                  <a:lnTo>
                    <a:pt x="691095" y="1466147"/>
                  </a:lnTo>
                  <a:lnTo>
                    <a:pt x="736108" y="1462153"/>
                  </a:lnTo>
                  <a:lnTo>
                    <a:pt x="781031" y="1455300"/>
                  </a:lnTo>
                  <a:lnTo>
                    <a:pt x="825734" y="1445553"/>
                  </a:lnTo>
                  <a:lnTo>
                    <a:pt x="870087" y="1432872"/>
                  </a:lnTo>
                  <a:lnTo>
                    <a:pt x="913960" y="1417220"/>
                  </a:lnTo>
                  <a:lnTo>
                    <a:pt x="957222" y="1398561"/>
                  </a:lnTo>
                  <a:lnTo>
                    <a:pt x="999744" y="1376855"/>
                  </a:lnTo>
                  <a:lnTo>
                    <a:pt x="1040773" y="1352446"/>
                  </a:lnTo>
                  <a:lnTo>
                    <a:pt x="1079621" y="1325789"/>
                  </a:lnTo>
                  <a:lnTo>
                    <a:pt x="1116248" y="1297013"/>
                  </a:lnTo>
                  <a:lnTo>
                    <a:pt x="1150619" y="1266248"/>
                  </a:lnTo>
                  <a:lnTo>
                    <a:pt x="1182695" y="1233623"/>
                  </a:lnTo>
                  <a:lnTo>
                    <a:pt x="1212438" y="1199270"/>
                  </a:lnTo>
                  <a:lnTo>
                    <a:pt x="1239812" y="1163318"/>
                  </a:lnTo>
                  <a:lnTo>
                    <a:pt x="1264778" y="1125896"/>
                  </a:lnTo>
                  <a:lnTo>
                    <a:pt x="1287299" y="1087135"/>
                  </a:lnTo>
                  <a:lnTo>
                    <a:pt x="1307338" y="1047165"/>
                  </a:lnTo>
                  <a:lnTo>
                    <a:pt x="1324856" y="1006115"/>
                  </a:lnTo>
                  <a:lnTo>
                    <a:pt x="1339817" y="964116"/>
                  </a:lnTo>
                  <a:lnTo>
                    <a:pt x="1352183" y="921297"/>
                  </a:lnTo>
                  <a:lnTo>
                    <a:pt x="1361916" y="877788"/>
                  </a:lnTo>
                  <a:lnTo>
                    <a:pt x="1368978" y="833720"/>
                  </a:lnTo>
                  <a:lnTo>
                    <a:pt x="1373333" y="789221"/>
                  </a:lnTo>
                  <a:lnTo>
                    <a:pt x="1374942" y="744423"/>
                  </a:lnTo>
                  <a:lnTo>
                    <a:pt x="1373769" y="699455"/>
                  </a:lnTo>
                  <a:lnTo>
                    <a:pt x="1369775" y="654446"/>
                  </a:lnTo>
                  <a:lnTo>
                    <a:pt x="1362923" y="609527"/>
                  </a:lnTo>
                  <a:lnTo>
                    <a:pt x="1353175" y="564828"/>
                  </a:lnTo>
                  <a:lnTo>
                    <a:pt x="1340494" y="520479"/>
                  </a:lnTo>
                  <a:lnTo>
                    <a:pt x="1324843" y="476609"/>
                  </a:lnTo>
                  <a:lnTo>
                    <a:pt x="1306183" y="433348"/>
                  </a:lnTo>
                  <a:lnTo>
                    <a:pt x="1284477" y="390827"/>
                  </a:lnTo>
                  <a:lnTo>
                    <a:pt x="1260083" y="349783"/>
                  </a:lnTo>
                  <a:lnTo>
                    <a:pt x="1233437" y="310922"/>
                  </a:lnTo>
                  <a:lnTo>
                    <a:pt x="1204671" y="274282"/>
                  </a:lnTo>
                  <a:lnTo>
                    <a:pt x="1173913" y="239900"/>
                  </a:lnTo>
                  <a:lnTo>
                    <a:pt x="1141295" y="207814"/>
                  </a:lnTo>
                  <a:lnTo>
                    <a:pt x="1106945" y="178061"/>
                  </a:lnTo>
                  <a:lnTo>
                    <a:pt x="1070996" y="150679"/>
                  </a:lnTo>
                  <a:lnTo>
                    <a:pt x="1033575" y="125706"/>
                  </a:lnTo>
                  <a:lnTo>
                    <a:pt x="994814" y="103178"/>
                  </a:lnTo>
                  <a:lnTo>
                    <a:pt x="954842" y="83134"/>
                  </a:lnTo>
                  <a:lnTo>
                    <a:pt x="913790" y="65610"/>
                  </a:lnTo>
                  <a:lnTo>
                    <a:pt x="871788" y="50645"/>
                  </a:lnTo>
                  <a:lnTo>
                    <a:pt x="828965" y="38275"/>
                  </a:lnTo>
                  <a:lnTo>
                    <a:pt x="785452" y="28539"/>
                  </a:lnTo>
                  <a:lnTo>
                    <a:pt x="741379" y="21474"/>
                  </a:lnTo>
                  <a:lnTo>
                    <a:pt x="696875" y="17116"/>
                  </a:lnTo>
                  <a:lnTo>
                    <a:pt x="652072" y="15505"/>
                  </a:lnTo>
                  <a:lnTo>
                    <a:pt x="607098" y="16677"/>
                  </a:lnTo>
                  <a:lnTo>
                    <a:pt x="562085" y="20670"/>
                  </a:lnTo>
                  <a:lnTo>
                    <a:pt x="517162" y="27522"/>
                  </a:lnTo>
                  <a:lnTo>
                    <a:pt x="472459" y="37269"/>
                  </a:lnTo>
                  <a:lnTo>
                    <a:pt x="428106" y="49949"/>
                  </a:lnTo>
                  <a:lnTo>
                    <a:pt x="384233" y="65601"/>
                  </a:lnTo>
                  <a:lnTo>
                    <a:pt x="340971" y="84261"/>
                  </a:lnTo>
                  <a:lnTo>
                    <a:pt x="298450" y="105966"/>
                  </a:lnTo>
                  <a:lnTo>
                    <a:pt x="255733" y="131485"/>
                  </a:lnTo>
                  <a:lnTo>
                    <a:pt x="215009" y="159764"/>
                  </a:lnTo>
                  <a:lnTo>
                    <a:pt x="176401" y="190684"/>
                  </a:lnTo>
                  <a:lnTo>
                    <a:pt x="140033" y="224124"/>
                  </a:lnTo>
                  <a:lnTo>
                    <a:pt x="106028" y="259962"/>
                  </a:lnTo>
                  <a:lnTo>
                    <a:pt x="74511" y="298079"/>
                  </a:lnTo>
                  <a:lnTo>
                    <a:pt x="45604" y="338355"/>
                  </a:lnTo>
                  <a:lnTo>
                    <a:pt x="19431" y="380667"/>
                  </a:lnTo>
                  <a:lnTo>
                    <a:pt x="5842" y="372793"/>
                  </a:lnTo>
                  <a:close/>
                </a:path>
              </a:pathLst>
            </a:custGeom>
            <a:ln w="3175">
              <a:solidFill>
                <a:srgbClr val="C0504D"/>
              </a:solidFill>
            </a:ln>
          </p:spPr>
          <p:txBody>
            <a:bodyPr wrap="square" lIns="0" tIns="0" rIns="0" bIns="0" rtlCol="0"/>
            <a:lstStyle/>
            <a:p/>
          </p:txBody>
        </p:sp>
        <p:pic>
          <p:nvPicPr>
            <p:cNvPr id="7" name="object 7"/>
            <p:cNvPicPr/>
            <p:nvPr/>
          </p:nvPicPr>
          <p:blipFill>
            <a:blip r:embed="rId1" cstate="print"/>
            <a:stretch>
              <a:fillRect/>
            </a:stretch>
          </p:blipFill>
          <p:spPr>
            <a:xfrm>
              <a:off x="335279" y="3351228"/>
              <a:ext cx="5880354" cy="69388"/>
            </a:xfrm>
            <a:prstGeom prst="rect">
              <a:avLst/>
            </a:prstGeom>
          </p:spPr>
        </p:pic>
        <p:pic>
          <p:nvPicPr>
            <p:cNvPr id="8" name="object 8"/>
            <p:cNvPicPr/>
            <p:nvPr/>
          </p:nvPicPr>
          <p:blipFill>
            <a:blip r:embed="rId2" cstate="print"/>
            <a:stretch>
              <a:fillRect/>
            </a:stretch>
          </p:blipFill>
          <p:spPr>
            <a:xfrm>
              <a:off x="152400" y="2933700"/>
              <a:ext cx="4057650" cy="677418"/>
            </a:xfrm>
            <a:prstGeom prst="rect">
              <a:avLst/>
            </a:prstGeom>
          </p:spPr>
        </p:pic>
        <p:pic>
          <p:nvPicPr>
            <p:cNvPr id="9" name="object 9"/>
            <p:cNvPicPr/>
            <p:nvPr/>
          </p:nvPicPr>
          <p:blipFill>
            <a:blip r:embed="rId3" cstate="print"/>
            <a:stretch>
              <a:fillRect/>
            </a:stretch>
          </p:blipFill>
          <p:spPr>
            <a:xfrm>
              <a:off x="3806952" y="2933700"/>
              <a:ext cx="505205" cy="677418"/>
            </a:xfrm>
            <a:prstGeom prst="rect">
              <a:avLst/>
            </a:prstGeom>
          </p:spPr>
        </p:pic>
        <p:pic>
          <p:nvPicPr>
            <p:cNvPr id="10" name="object 10"/>
            <p:cNvPicPr/>
            <p:nvPr/>
          </p:nvPicPr>
          <p:blipFill>
            <a:blip r:embed="rId4" cstate="print"/>
            <a:stretch>
              <a:fillRect/>
            </a:stretch>
          </p:blipFill>
          <p:spPr>
            <a:xfrm>
              <a:off x="3909059" y="2933700"/>
              <a:ext cx="2184654" cy="677418"/>
            </a:xfrm>
            <a:prstGeom prst="rect">
              <a:avLst/>
            </a:prstGeom>
          </p:spPr>
        </p:pic>
        <p:pic>
          <p:nvPicPr>
            <p:cNvPr id="11" name="object 11"/>
            <p:cNvPicPr/>
            <p:nvPr/>
          </p:nvPicPr>
          <p:blipFill>
            <a:blip r:embed="rId5" cstate="print"/>
            <a:stretch>
              <a:fillRect/>
            </a:stretch>
          </p:blipFill>
          <p:spPr>
            <a:xfrm>
              <a:off x="5690615" y="2933700"/>
              <a:ext cx="707898" cy="677418"/>
            </a:xfrm>
            <a:prstGeom prst="rect">
              <a:avLst/>
            </a:prstGeom>
          </p:spPr>
        </p:pic>
      </p:grpSp>
      <p:sp>
        <p:nvSpPr>
          <p:cNvPr id="12" name="object 12"/>
          <p:cNvSpPr txBox="1"/>
          <p:nvPr/>
        </p:nvSpPr>
        <p:spPr>
          <a:xfrm>
            <a:off x="343001" y="3009976"/>
            <a:ext cx="5869940" cy="391795"/>
          </a:xfrm>
          <a:prstGeom prst="rect">
            <a:avLst/>
          </a:prstGeom>
        </p:spPr>
        <p:txBody>
          <a:bodyPr vert="horz" wrap="square" lIns="0" tIns="12700" rIns="0" bIns="0" rtlCol="0">
            <a:spAutoFit/>
          </a:bodyPr>
          <a:lstStyle/>
          <a:p>
            <a:pPr marL="12700">
              <a:lnSpc>
                <a:spcPct val="100000"/>
              </a:lnSpc>
              <a:spcBef>
                <a:spcPts val="100"/>
              </a:spcBef>
            </a:pPr>
            <a:r>
              <a:rPr sz="2400" b="1" u="heavy" spc="-10" dirty="0">
                <a:solidFill>
                  <a:srgbClr val="001F5F"/>
                </a:solidFill>
                <a:uFill>
                  <a:solidFill>
                    <a:srgbClr val="001F5F"/>
                  </a:solidFill>
                </a:uFill>
                <a:latin typeface="Times New Roman" panose="02020603050405020304"/>
                <a:cs typeface="Times New Roman" panose="02020603050405020304"/>
              </a:rPr>
              <a:t>Create</a:t>
            </a:r>
            <a:r>
              <a:rPr sz="2400" b="1" u="heavy" spc="-55" dirty="0">
                <a:solidFill>
                  <a:srgbClr val="001F5F"/>
                </a:solidFill>
                <a:uFill>
                  <a:solidFill>
                    <a:srgbClr val="001F5F"/>
                  </a:solidFill>
                </a:uFill>
                <a:latin typeface="Times New Roman" panose="02020603050405020304"/>
                <a:cs typeface="Times New Roman" panose="02020603050405020304"/>
              </a:rPr>
              <a:t> </a:t>
            </a:r>
            <a:r>
              <a:rPr sz="2400" b="1" u="heavy" spc="-45" dirty="0">
                <a:solidFill>
                  <a:srgbClr val="001F5F"/>
                </a:solidFill>
                <a:uFill>
                  <a:solidFill>
                    <a:srgbClr val="001F5F"/>
                  </a:solidFill>
                </a:uFill>
                <a:latin typeface="Times New Roman" panose="02020603050405020304"/>
                <a:cs typeface="Times New Roman" panose="02020603050405020304"/>
              </a:rPr>
              <a:t>Value</a:t>
            </a:r>
            <a:r>
              <a:rPr sz="2400" b="1" u="heavy" spc="-20" dirty="0">
                <a:solidFill>
                  <a:srgbClr val="001F5F"/>
                </a:solidFill>
                <a:uFill>
                  <a:solidFill>
                    <a:srgbClr val="001F5F"/>
                  </a:solidFill>
                </a:uFill>
                <a:latin typeface="Times New Roman" panose="02020603050405020304"/>
                <a:cs typeface="Times New Roman" panose="02020603050405020304"/>
              </a:rPr>
              <a:t> </a:t>
            </a:r>
            <a:r>
              <a:rPr sz="2400" b="1" u="heavy" dirty="0">
                <a:solidFill>
                  <a:srgbClr val="001F5F"/>
                </a:solidFill>
                <a:uFill>
                  <a:solidFill>
                    <a:srgbClr val="001F5F"/>
                  </a:solidFill>
                </a:uFill>
                <a:latin typeface="Times New Roman" panose="02020603050405020304"/>
                <a:cs typeface="Times New Roman" panose="02020603050405020304"/>
              </a:rPr>
              <a:t>&amp;</a:t>
            </a:r>
            <a:r>
              <a:rPr sz="2400" b="1" u="heavy" spc="-5" dirty="0">
                <a:solidFill>
                  <a:srgbClr val="001F5F"/>
                </a:solidFill>
                <a:uFill>
                  <a:solidFill>
                    <a:srgbClr val="001F5F"/>
                  </a:solidFill>
                </a:uFill>
                <a:latin typeface="Times New Roman" panose="02020603050405020304"/>
                <a:cs typeface="Times New Roman" panose="02020603050405020304"/>
              </a:rPr>
              <a:t> Realize</a:t>
            </a:r>
            <a:r>
              <a:rPr sz="2400" b="1" u="heavy" spc="-60" dirty="0">
                <a:solidFill>
                  <a:srgbClr val="001F5F"/>
                </a:solidFill>
                <a:uFill>
                  <a:solidFill>
                    <a:srgbClr val="001F5F"/>
                  </a:solidFill>
                </a:uFill>
                <a:latin typeface="Times New Roman" panose="02020603050405020304"/>
                <a:cs typeface="Times New Roman" panose="02020603050405020304"/>
              </a:rPr>
              <a:t> </a:t>
            </a:r>
            <a:r>
              <a:rPr sz="2400" b="1" u="heavy" spc="-15" dirty="0">
                <a:solidFill>
                  <a:srgbClr val="001F5F"/>
                </a:solidFill>
                <a:uFill>
                  <a:solidFill>
                    <a:srgbClr val="001F5F"/>
                  </a:solidFill>
                </a:uFill>
                <a:latin typeface="Times New Roman" panose="02020603050405020304"/>
                <a:cs typeface="Times New Roman" panose="02020603050405020304"/>
              </a:rPr>
              <a:t>Win-Win</a:t>
            </a:r>
            <a:r>
              <a:rPr sz="2400" b="1" u="heavy" spc="-55" dirty="0">
                <a:solidFill>
                  <a:srgbClr val="001F5F"/>
                </a:solidFill>
                <a:uFill>
                  <a:solidFill>
                    <a:srgbClr val="001F5F"/>
                  </a:solidFill>
                </a:uFill>
                <a:latin typeface="Times New Roman" panose="02020603050405020304"/>
                <a:cs typeface="Times New Roman" panose="02020603050405020304"/>
              </a:rPr>
              <a:t> </a:t>
            </a:r>
            <a:r>
              <a:rPr sz="2400" b="1" u="heavy" spc="-25" dirty="0">
                <a:solidFill>
                  <a:srgbClr val="001F5F"/>
                </a:solidFill>
                <a:uFill>
                  <a:solidFill>
                    <a:srgbClr val="001F5F"/>
                  </a:solidFill>
                </a:uFill>
                <a:latin typeface="Times New Roman" panose="02020603050405020304"/>
                <a:cs typeface="Times New Roman" panose="02020603050405020304"/>
              </a:rPr>
              <a:t>Together</a:t>
            </a:r>
            <a:r>
              <a:rPr sz="2400" b="1" u="heavy" spc="-25" dirty="0">
                <a:solidFill>
                  <a:srgbClr val="001F5F"/>
                </a:solidFill>
                <a:uFill>
                  <a:solidFill>
                    <a:srgbClr val="001F5F"/>
                  </a:solidFill>
                </a:uFill>
                <a:latin typeface="微软雅黑"/>
                <a:cs typeface="微软雅黑"/>
              </a:rPr>
              <a:t>！</a:t>
            </a:r>
            <a:endParaRPr sz="2400">
              <a:latin typeface="微软雅黑"/>
              <a:cs typeface="微软雅黑"/>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487679" cy="537972"/>
          </a:xfrm>
          <a:prstGeom prst="rect">
            <a:avLst/>
          </a:prstGeom>
        </p:spPr>
      </p:pic>
      <p:sp>
        <p:nvSpPr>
          <p:cNvPr id="3" name="object 3"/>
          <p:cNvSpPr txBox="1">
            <a:spLocks noGrp="1"/>
          </p:cNvSpPr>
          <p:nvPr>
            <p:ph type="title"/>
          </p:nvPr>
        </p:nvSpPr>
        <p:spPr>
          <a:xfrm>
            <a:off x="514604" y="50304"/>
            <a:ext cx="7225748" cy="442595"/>
          </a:xfrm>
          <a:prstGeom prst="rect">
            <a:avLst/>
          </a:prstGeom>
          <a:noFill/>
        </p:spPr>
        <p:txBody>
          <a:bodyPr vert="horz" wrap="square" lIns="0" tIns="12065" rIns="0" bIns="0" rtlCol="0" anchor="ctr">
            <a:spAutoFit/>
          </a:bodyPr>
          <a:lstStyle/>
          <a:p>
            <a:pPr marL="12700" indent="0" algn="l" defTabSz="685800" rtl="0" eaLnBrk="1" latinLnBrk="0" hangingPunct="1">
              <a:lnSpc>
                <a:spcPct val="100000"/>
              </a:lnSpc>
              <a:spcBef>
                <a:spcPts val="95"/>
              </a:spcBef>
              <a:buNone/>
            </a:pPr>
            <a:r>
              <a:rPr sz="2800" b="1" dirty="0">
                <a:solidFill>
                  <a:schemeClr val="tx1">
                    <a:lumMod val="65000"/>
                    <a:lumOff val="35000"/>
                  </a:schemeClr>
                </a:solidFill>
                <a:latin typeface="+mn-lt"/>
                <a:ea typeface="+mn-ea"/>
                <a:cs typeface="Times New Roman" panose="02020603050405020304" pitchFamily="18" charset="0"/>
              </a:rPr>
              <a:t>1. Basic information of Semaglutide</a:t>
            </a:r>
            <a:endParaRPr sz="2800" b="1" dirty="0">
              <a:solidFill>
                <a:schemeClr val="tx1">
                  <a:lumMod val="65000"/>
                  <a:lumOff val="35000"/>
                </a:schemeClr>
              </a:solidFill>
              <a:latin typeface="+mn-lt"/>
              <a:ea typeface="+mn-ea"/>
              <a:cs typeface="Times New Roman" panose="02020603050405020304" pitchFamily="18" charset="0"/>
            </a:endParaRPr>
          </a:p>
        </p:txBody>
      </p:sp>
      <p:sp>
        <p:nvSpPr>
          <p:cNvPr id="5" name="object 5"/>
          <p:cNvSpPr txBox="1"/>
          <p:nvPr/>
        </p:nvSpPr>
        <p:spPr>
          <a:xfrm>
            <a:off x="410108" y="939697"/>
            <a:ext cx="5184576" cy="3951274"/>
          </a:xfrm>
          <a:prstGeom prst="rect">
            <a:avLst/>
          </a:prstGeom>
        </p:spPr>
        <p:txBody>
          <a:bodyPr vert="horz" wrap="square" lIns="0" tIns="13335" rIns="0" bIns="0" rtlCol="0">
            <a:spAutoFit/>
          </a:bodyPr>
          <a:lstStyle/>
          <a:p>
            <a:pPr marL="12700" marR="8890">
              <a:lnSpc>
                <a:spcPct val="100000"/>
              </a:lnSpc>
              <a:spcBef>
                <a:spcPts val="105"/>
              </a:spcBef>
            </a:pPr>
            <a:r>
              <a:rPr lang="en-US" sz="1400" spc="-5" dirty="0" err="1">
                <a:cs typeface="Times New Roman" panose="02020603050405020304"/>
              </a:rPr>
              <a:t>Semaglutide</a:t>
            </a:r>
            <a:r>
              <a:rPr lang="en-US" sz="1400" spc="-5" dirty="0">
                <a:cs typeface="Times New Roman" panose="02020603050405020304"/>
              </a:rPr>
              <a:t> is a long-acting GLP-1 receptor agonist (GLP-1RA) administered once a week. By inhibiting the DPP-4 enzyme, it extends the half-life of GLP-1 receptors, enhances insulin secretion in a glucose-dependent manner, suppresses glucagon secretion, and slows gastric emptying, ultimately reducing blood sugar levels. Additionally, </a:t>
            </a:r>
            <a:r>
              <a:rPr lang="en-US" sz="1400" b="1" spc="-5" dirty="0" err="1">
                <a:cs typeface="Times New Roman" panose="02020603050405020304"/>
              </a:rPr>
              <a:t>Semaglutide</a:t>
            </a:r>
            <a:r>
              <a:rPr lang="en-US" sz="1400" b="1" spc="-5" dirty="0">
                <a:cs typeface="Times New Roman" panose="02020603050405020304"/>
              </a:rPr>
              <a:t> has effects on weight loss, glycemic control, and cardiovascular benefits</a:t>
            </a:r>
            <a:r>
              <a:rPr lang="en-US" sz="1400" spc="-5" dirty="0">
                <a:cs typeface="Times New Roman" panose="02020603050405020304"/>
              </a:rPr>
              <a:t>. </a:t>
            </a:r>
            <a:r>
              <a:rPr lang="en-US" sz="1400" b="1" spc="-5" dirty="0">
                <a:cs typeface="Times New Roman" panose="02020603050405020304"/>
              </a:rPr>
              <a:t>It also inhibits appetite, reducing food intake to achieve weight reduction.</a:t>
            </a:r>
            <a:endParaRPr lang="en-US" sz="1400" b="1" spc="-5" dirty="0">
              <a:cs typeface="Times New Roman" panose="02020603050405020304"/>
            </a:endParaRPr>
          </a:p>
          <a:p>
            <a:pPr marL="12700" marR="8890">
              <a:lnSpc>
                <a:spcPct val="100000"/>
              </a:lnSpc>
              <a:spcBef>
                <a:spcPts val="105"/>
              </a:spcBef>
            </a:pPr>
            <a:endParaRPr sz="1300" dirty="0">
              <a:cs typeface="Times New Roman" panose="02020603050405020304"/>
            </a:endParaRPr>
          </a:p>
          <a:p>
            <a:pPr marL="12700" marR="5080">
              <a:lnSpc>
                <a:spcPct val="120000"/>
              </a:lnSpc>
            </a:pPr>
            <a:r>
              <a:rPr lang="en-US" sz="1400" dirty="0">
                <a:cs typeface="Times New Roman" panose="02020603050405020304"/>
              </a:rPr>
              <a:t>In May 2021, NOVO NORDISK conducted an exploratory study, EVOKE plus, on the use of </a:t>
            </a:r>
            <a:r>
              <a:rPr lang="en-US" sz="1400" dirty="0" err="1">
                <a:cs typeface="Times New Roman" panose="02020603050405020304"/>
              </a:rPr>
              <a:t>Semaglutide</a:t>
            </a:r>
            <a:r>
              <a:rPr lang="en-US" sz="1400" dirty="0">
                <a:cs typeface="Times New Roman" panose="02020603050405020304"/>
              </a:rPr>
              <a:t> in </a:t>
            </a:r>
            <a:r>
              <a:rPr lang="en-US" sz="1400" b="1" dirty="0">
                <a:cs typeface="Times New Roman" panose="02020603050405020304"/>
              </a:rPr>
              <a:t>early Alzheimer's disease patients</a:t>
            </a:r>
            <a:r>
              <a:rPr lang="en-US" sz="1400" dirty="0">
                <a:cs typeface="Times New Roman" panose="02020603050405020304"/>
              </a:rPr>
              <a:t>. The international multicenter trial is currently recruiting participants and is intended for treating mild cognitive impairment (MCI) and mild dementia caused by Alzheimer's disease. The expected completion date for the trial is April 26, 2026.</a:t>
            </a:r>
            <a:endParaRPr sz="1400" dirty="0">
              <a:cs typeface="Times New Roman" panose="02020603050405020304"/>
            </a:endParaRPr>
          </a:p>
        </p:txBody>
      </p:sp>
      <p:pic>
        <p:nvPicPr>
          <p:cNvPr id="6" name="object 6"/>
          <p:cNvPicPr/>
          <p:nvPr/>
        </p:nvPicPr>
        <p:blipFill rotWithShape="1">
          <a:blip r:embed="rId2" cstate="print"/>
          <a:srcRect l="3228"/>
          <a:stretch>
            <a:fillRect/>
          </a:stretch>
        </p:blipFill>
        <p:spPr>
          <a:xfrm>
            <a:off x="5364088" y="537972"/>
            <a:ext cx="3779912" cy="3784091"/>
          </a:xfrm>
          <a:prstGeom prst="rect">
            <a:avLst/>
          </a:prstGeom>
        </p:spPr>
      </p:pic>
      <p:pic>
        <p:nvPicPr>
          <p:cNvPr id="7" name="object 7"/>
          <p:cNvPicPr/>
          <p:nvPr/>
        </p:nvPicPr>
        <p:blipFill>
          <a:blip r:embed="rId3" cstate="print"/>
          <a:stretch>
            <a:fillRect/>
          </a:stretch>
        </p:blipFill>
        <p:spPr>
          <a:xfrm>
            <a:off x="3419855" y="4832603"/>
            <a:ext cx="297179" cy="269746"/>
          </a:xfrm>
          <a:prstGeom prst="rect">
            <a:avLst/>
          </a:prstGeom>
        </p:spPr>
      </p:pic>
      <p:sp>
        <p:nvSpPr>
          <p:cNvPr id="8" name="object 8"/>
          <p:cNvSpPr txBox="1">
            <a:spLocks noGrp="1"/>
          </p:cNvSpPr>
          <p:nvPr>
            <p:ph type="sldNum" sz="quarter" idx="7"/>
          </p:nvPr>
        </p:nvSpPr>
        <p:spPr>
          <a:xfrm>
            <a:off x="8864854" y="4858163"/>
            <a:ext cx="140334" cy="153670"/>
          </a:xfrm>
          <a:prstGeom prst="rect">
            <a:avLst/>
          </a:prstGeom>
        </p:spPr>
        <p:txBody>
          <a:bodyPr vert="horz" wrap="square" lIns="0" tIns="0" rIns="0" bIns="0" rtlCol="0">
            <a:spAutoFit/>
          </a:bodyPr>
          <a:lstStyle>
            <a:defPPr>
              <a:defRPr lang="zh-CN"/>
            </a:defPPr>
            <a:lvl1pPr marL="0" algn="l" defTabSz="914400" rtl="0" eaLnBrk="1" latinLnBrk="0" hangingPunct="1">
              <a:defRPr sz="900" b="0" i="0" kern="1200">
                <a:solidFill>
                  <a:srgbClr val="878787"/>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5"/>
              </a:spcBef>
            </a:pPr>
            <a:fld id="{81D60167-4931-47E6-BA6A-407CBD079E47}" type="slidenum">
              <a:rPr lang="en-US" altLang="zh-CN" spc="-5" smtClean="0"/>
            </a:fld>
            <a:endParaRPr spc="-5" dirty="0"/>
          </a:p>
        </p:txBody>
      </p:sp>
      <p:sp>
        <p:nvSpPr>
          <p:cNvPr id="9" name="object 9"/>
          <p:cNvSpPr txBox="1"/>
          <p:nvPr/>
        </p:nvSpPr>
        <p:spPr>
          <a:xfrm>
            <a:off x="3766820" y="4890965"/>
            <a:ext cx="2560955" cy="170815"/>
          </a:xfrm>
          <a:prstGeom prst="rect">
            <a:avLst/>
          </a:prstGeom>
        </p:spPr>
        <p:txBody>
          <a:bodyPr vert="horz" wrap="square" lIns="0" tIns="14605" rIns="0" bIns="0" rtlCol="0">
            <a:spAutoFit/>
          </a:bodyPr>
          <a:lstStyle/>
          <a:p>
            <a:pPr marL="12700">
              <a:lnSpc>
                <a:spcPct val="100000"/>
              </a:lnSpc>
              <a:spcBef>
                <a:spcPts val="115"/>
              </a:spcBef>
            </a:pPr>
            <a:r>
              <a:rPr sz="900" b="1" spc="-5" dirty="0">
                <a:solidFill>
                  <a:srgbClr val="003399"/>
                </a:solidFill>
                <a:latin typeface="Microsoft YaHei UI"/>
                <a:cs typeface="Microsoft YaHei UI"/>
              </a:rPr>
              <a:t>Hanxin</a:t>
            </a:r>
            <a:r>
              <a:rPr sz="900" b="1" spc="5" dirty="0">
                <a:solidFill>
                  <a:srgbClr val="003399"/>
                </a:solidFill>
                <a:latin typeface="Microsoft YaHei UI"/>
                <a:cs typeface="Microsoft YaHei UI"/>
              </a:rPr>
              <a:t> </a:t>
            </a:r>
            <a:r>
              <a:rPr sz="900" b="1" spc="-5" dirty="0">
                <a:solidFill>
                  <a:srgbClr val="003399"/>
                </a:solidFill>
                <a:latin typeface="Microsoft YaHei UI"/>
                <a:cs typeface="Microsoft YaHei UI"/>
              </a:rPr>
              <a:t>Pharmaceutical</a:t>
            </a:r>
            <a:r>
              <a:rPr sz="900" b="1" spc="15" dirty="0">
                <a:solidFill>
                  <a:srgbClr val="003399"/>
                </a:solidFill>
                <a:latin typeface="Microsoft YaHei UI"/>
                <a:cs typeface="Microsoft YaHei UI"/>
              </a:rPr>
              <a:t> </a:t>
            </a:r>
            <a:r>
              <a:rPr sz="900" b="1" spc="-5" dirty="0">
                <a:solidFill>
                  <a:srgbClr val="003399"/>
                </a:solidFill>
                <a:latin typeface="Microsoft YaHei UI"/>
                <a:cs typeface="Microsoft YaHei UI"/>
              </a:rPr>
              <a:t>Technology</a:t>
            </a:r>
            <a:r>
              <a:rPr sz="900" b="1" spc="-20" dirty="0">
                <a:solidFill>
                  <a:srgbClr val="003399"/>
                </a:solidFill>
                <a:latin typeface="Microsoft YaHei UI"/>
                <a:cs typeface="Microsoft YaHei UI"/>
              </a:rPr>
              <a:t> </a:t>
            </a:r>
            <a:r>
              <a:rPr sz="900" b="1" spc="-5" dirty="0">
                <a:solidFill>
                  <a:srgbClr val="003399"/>
                </a:solidFill>
                <a:latin typeface="Microsoft YaHei UI"/>
                <a:cs typeface="Microsoft YaHei UI"/>
              </a:rPr>
              <a:t>Co.,</a:t>
            </a:r>
            <a:r>
              <a:rPr sz="900" b="1" spc="10" dirty="0">
                <a:solidFill>
                  <a:srgbClr val="003399"/>
                </a:solidFill>
                <a:latin typeface="Microsoft YaHei UI"/>
                <a:cs typeface="Microsoft YaHei UI"/>
              </a:rPr>
              <a:t> </a:t>
            </a:r>
            <a:r>
              <a:rPr sz="900" b="1" dirty="0">
                <a:solidFill>
                  <a:srgbClr val="003399"/>
                </a:solidFill>
                <a:latin typeface="Microsoft YaHei UI"/>
                <a:cs typeface="Microsoft YaHei UI"/>
              </a:rPr>
              <a:t>Ltd.</a:t>
            </a:r>
            <a:endParaRPr sz="900">
              <a:latin typeface="Microsoft YaHei UI"/>
              <a:cs typeface="Microsoft YaHei UI"/>
            </a:endParaRPr>
          </a:p>
        </p:txBody>
      </p:sp>
      <p:sp>
        <p:nvSpPr>
          <p:cNvPr id="10" name="object 10"/>
          <p:cNvSpPr txBox="1"/>
          <p:nvPr/>
        </p:nvSpPr>
        <p:spPr>
          <a:xfrm>
            <a:off x="55270" y="4929197"/>
            <a:ext cx="1049655" cy="182245"/>
          </a:xfrm>
          <a:prstGeom prst="rect">
            <a:avLst/>
          </a:prstGeom>
        </p:spPr>
        <p:txBody>
          <a:bodyPr vert="horz" wrap="square" lIns="0" tIns="0" rIns="0" bIns="0" rtlCol="0">
            <a:spAutoFit/>
          </a:bodyPr>
          <a:lstStyle/>
          <a:p>
            <a:pPr marL="12700">
              <a:lnSpc>
                <a:spcPct val="100000"/>
              </a:lnSpc>
            </a:pPr>
            <a:r>
              <a:rPr sz="1100" spc="-5" dirty="0">
                <a:solidFill>
                  <a:srgbClr val="FF0000"/>
                </a:solidFill>
                <a:latin typeface="Arial MT"/>
                <a:cs typeface="Arial MT"/>
              </a:rPr>
              <a:t>CONFIDENTIAL</a:t>
            </a:r>
            <a:endParaRPr sz="110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487679" cy="537972"/>
          </a:xfrm>
          <a:prstGeom prst="rect">
            <a:avLst/>
          </a:prstGeom>
        </p:spPr>
      </p:pic>
      <p:pic>
        <p:nvPicPr>
          <p:cNvPr id="3" name="object 3"/>
          <p:cNvPicPr/>
          <p:nvPr/>
        </p:nvPicPr>
        <p:blipFill>
          <a:blip r:embed="rId2" cstate="print"/>
          <a:stretch>
            <a:fillRect/>
          </a:stretch>
        </p:blipFill>
        <p:spPr>
          <a:xfrm>
            <a:off x="3419855" y="4832603"/>
            <a:ext cx="297179" cy="269746"/>
          </a:xfrm>
          <a:prstGeom prst="rect">
            <a:avLst/>
          </a:prstGeom>
        </p:spPr>
      </p:pic>
      <p:sp>
        <p:nvSpPr>
          <p:cNvPr id="4" name="object 4"/>
          <p:cNvSpPr txBox="1">
            <a:spLocks noGrp="1"/>
          </p:cNvSpPr>
          <p:nvPr>
            <p:ph type="title"/>
          </p:nvPr>
        </p:nvSpPr>
        <p:spPr>
          <a:xfrm>
            <a:off x="356670" y="-103584"/>
            <a:ext cx="9093091" cy="874395"/>
          </a:xfrm>
          <a:prstGeom prst="rect">
            <a:avLst/>
          </a:prstGeom>
        </p:spPr>
        <p:txBody>
          <a:bodyPr vert="horz" wrap="square" lIns="0" tIns="12700" rIns="0" bIns="0" rtlCol="0">
            <a:noAutofit/>
          </a:bodyPr>
          <a:lstStyle/>
          <a:p>
            <a:pPr marL="12700">
              <a:lnSpc>
                <a:spcPct val="100000"/>
              </a:lnSpc>
              <a:spcBef>
                <a:spcPts val="100"/>
              </a:spcBef>
            </a:pPr>
            <a:r>
              <a:rPr sz="2400" b="1" dirty="0">
                <a:solidFill>
                  <a:schemeClr val="tx1">
                    <a:lumMod val="65000"/>
                    <a:lumOff val="35000"/>
                  </a:schemeClr>
                </a:solidFill>
                <a:latin typeface="+mn-lt"/>
                <a:ea typeface="+mn-ea"/>
                <a:cs typeface="Times New Roman" panose="02020603050405020304" pitchFamily="18" charset="0"/>
              </a:rPr>
              <a:t>2. Conventional preparation process and compound patents</a:t>
            </a:r>
            <a:endParaRPr sz="2400" b="1" dirty="0">
              <a:solidFill>
                <a:schemeClr val="tx1">
                  <a:lumMod val="65000"/>
                  <a:lumOff val="35000"/>
                </a:schemeClr>
              </a:solidFill>
              <a:latin typeface="+mn-lt"/>
              <a:ea typeface="+mn-ea"/>
              <a:cs typeface="Times New Roman" panose="02020603050405020304" pitchFamily="18" charset="0"/>
            </a:endParaRPr>
          </a:p>
        </p:txBody>
      </p:sp>
      <p:sp>
        <p:nvSpPr>
          <p:cNvPr id="18" name="object 18"/>
          <p:cNvSpPr txBox="1">
            <a:spLocks noGrp="1"/>
          </p:cNvSpPr>
          <p:nvPr>
            <p:ph type="sldNum" sz="quarter" idx="7"/>
          </p:nvPr>
        </p:nvSpPr>
        <p:spPr>
          <a:xfrm>
            <a:off x="8864854" y="4858163"/>
            <a:ext cx="140334" cy="153670"/>
          </a:xfrm>
          <a:prstGeom prst="rect">
            <a:avLst/>
          </a:prstGeom>
        </p:spPr>
        <p:txBody>
          <a:bodyPr vert="horz" wrap="square" lIns="0" tIns="0" rIns="0" bIns="0" rtlCol="0">
            <a:spAutoFit/>
          </a:bodyPr>
          <a:lstStyle>
            <a:defPPr>
              <a:defRPr lang="zh-CN"/>
            </a:defPPr>
            <a:lvl1pPr marL="0" algn="l" defTabSz="914400" rtl="0" eaLnBrk="1" latinLnBrk="0" hangingPunct="1">
              <a:defRPr sz="900" b="0" i="0" kern="1200">
                <a:solidFill>
                  <a:srgbClr val="878787"/>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5"/>
              </a:spcBef>
            </a:pPr>
            <a:fld id="{81D60167-4931-47E6-BA6A-407CBD079E47}" type="slidenum">
              <a:rPr lang="en-US" altLang="zh-CN" spc="-5" smtClean="0"/>
            </a:fld>
            <a:endParaRPr spc="-5" dirty="0"/>
          </a:p>
        </p:txBody>
      </p:sp>
      <p:sp>
        <p:nvSpPr>
          <p:cNvPr id="19" name="object 19"/>
          <p:cNvSpPr txBox="1"/>
          <p:nvPr/>
        </p:nvSpPr>
        <p:spPr>
          <a:xfrm>
            <a:off x="3766820" y="4890965"/>
            <a:ext cx="2560955" cy="170815"/>
          </a:xfrm>
          <a:prstGeom prst="rect">
            <a:avLst/>
          </a:prstGeom>
        </p:spPr>
        <p:txBody>
          <a:bodyPr vert="horz" wrap="square" lIns="0" tIns="14605" rIns="0" bIns="0" rtlCol="0">
            <a:spAutoFit/>
          </a:bodyPr>
          <a:lstStyle/>
          <a:p>
            <a:pPr marL="12700">
              <a:lnSpc>
                <a:spcPct val="100000"/>
              </a:lnSpc>
              <a:spcBef>
                <a:spcPts val="115"/>
              </a:spcBef>
            </a:pPr>
            <a:r>
              <a:rPr sz="900" b="1" spc="-5" dirty="0">
                <a:solidFill>
                  <a:srgbClr val="003399"/>
                </a:solidFill>
                <a:latin typeface="Microsoft YaHei UI"/>
                <a:cs typeface="Microsoft YaHei UI"/>
              </a:rPr>
              <a:t>Hanxin</a:t>
            </a:r>
            <a:r>
              <a:rPr sz="900" b="1" spc="5" dirty="0">
                <a:solidFill>
                  <a:srgbClr val="003399"/>
                </a:solidFill>
                <a:latin typeface="Microsoft YaHei UI"/>
                <a:cs typeface="Microsoft YaHei UI"/>
              </a:rPr>
              <a:t> </a:t>
            </a:r>
            <a:r>
              <a:rPr sz="900" b="1" spc="-5" dirty="0">
                <a:solidFill>
                  <a:srgbClr val="003399"/>
                </a:solidFill>
                <a:latin typeface="Microsoft YaHei UI"/>
                <a:cs typeface="Microsoft YaHei UI"/>
              </a:rPr>
              <a:t>Pharmaceutical</a:t>
            </a:r>
            <a:r>
              <a:rPr sz="900" b="1" spc="15" dirty="0">
                <a:solidFill>
                  <a:srgbClr val="003399"/>
                </a:solidFill>
                <a:latin typeface="Microsoft YaHei UI"/>
                <a:cs typeface="Microsoft YaHei UI"/>
              </a:rPr>
              <a:t> </a:t>
            </a:r>
            <a:r>
              <a:rPr sz="900" b="1" spc="-5" dirty="0">
                <a:solidFill>
                  <a:srgbClr val="003399"/>
                </a:solidFill>
                <a:latin typeface="Microsoft YaHei UI"/>
                <a:cs typeface="Microsoft YaHei UI"/>
              </a:rPr>
              <a:t>Technology</a:t>
            </a:r>
            <a:r>
              <a:rPr sz="900" b="1" spc="-20" dirty="0">
                <a:solidFill>
                  <a:srgbClr val="003399"/>
                </a:solidFill>
                <a:latin typeface="Microsoft YaHei UI"/>
                <a:cs typeface="Microsoft YaHei UI"/>
              </a:rPr>
              <a:t> </a:t>
            </a:r>
            <a:r>
              <a:rPr sz="900" b="1" spc="-5" dirty="0">
                <a:solidFill>
                  <a:srgbClr val="003399"/>
                </a:solidFill>
                <a:latin typeface="Microsoft YaHei UI"/>
                <a:cs typeface="Microsoft YaHei UI"/>
              </a:rPr>
              <a:t>Co.,</a:t>
            </a:r>
            <a:r>
              <a:rPr sz="900" b="1" spc="10" dirty="0">
                <a:solidFill>
                  <a:srgbClr val="003399"/>
                </a:solidFill>
                <a:latin typeface="Microsoft YaHei UI"/>
                <a:cs typeface="Microsoft YaHei UI"/>
              </a:rPr>
              <a:t> </a:t>
            </a:r>
            <a:r>
              <a:rPr sz="900" b="1" dirty="0">
                <a:solidFill>
                  <a:srgbClr val="003399"/>
                </a:solidFill>
                <a:latin typeface="Microsoft YaHei UI"/>
                <a:cs typeface="Microsoft YaHei UI"/>
              </a:rPr>
              <a:t>Ltd.</a:t>
            </a:r>
            <a:endParaRPr sz="900">
              <a:latin typeface="Microsoft YaHei UI"/>
              <a:cs typeface="Microsoft YaHei UI"/>
            </a:endParaRPr>
          </a:p>
        </p:txBody>
      </p:sp>
      <p:sp>
        <p:nvSpPr>
          <p:cNvPr id="20" name="object 20"/>
          <p:cNvSpPr txBox="1"/>
          <p:nvPr/>
        </p:nvSpPr>
        <p:spPr>
          <a:xfrm>
            <a:off x="55270" y="4929197"/>
            <a:ext cx="1049655" cy="182245"/>
          </a:xfrm>
          <a:prstGeom prst="rect">
            <a:avLst/>
          </a:prstGeom>
        </p:spPr>
        <p:txBody>
          <a:bodyPr vert="horz" wrap="square" lIns="0" tIns="0" rIns="0" bIns="0" rtlCol="0">
            <a:spAutoFit/>
          </a:bodyPr>
          <a:lstStyle/>
          <a:p>
            <a:pPr marL="12700">
              <a:lnSpc>
                <a:spcPct val="100000"/>
              </a:lnSpc>
            </a:pPr>
            <a:r>
              <a:rPr sz="1100" spc="-5" dirty="0">
                <a:solidFill>
                  <a:srgbClr val="FF0000"/>
                </a:solidFill>
                <a:latin typeface="Arial MT"/>
                <a:cs typeface="Arial MT"/>
              </a:rPr>
              <a:t>CONFIDENTIAL</a:t>
            </a:r>
            <a:endParaRPr sz="1100">
              <a:latin typeface="Arial MT"/>
              <a:cs typeface="Arial MT"/>
            </a:endParaRPr>
          </a:p>
        </p:txBody>
      </p:sp>
      <p:graphicFrame>
        <p:nvGraphicFramePr>
          <p:cNvPr id="17" name="object 17"/>
          <p:cNvGraphicFramePr>
            <a:graphicFrameLocks noGrp="1"/>
          </p:cNvGraphicFramePr>
          <p:nvPr/>
        </p:nvGraphicFramePr>
        <p:xfrm>
          <a:off x="3635502" y="770762"/>
          <a:ext cx="5346063" cy="1311907"/>
        </p:xfrm>
        <a:graphic>
          <a:graphicData uri="http://schemas.openxmlformats.org/drawingml/2006/table">
            <a:tbl>
              <a:tblPr firstRow="1" bandRow="1">
                <a:tableStyleId>{2D5ABB26-0587-4C30-8999-92F81FD0307C}</a:tableStyleId>
              </a:tblPr>
              <a:tblGrid>
                <a:gridCol w="299720"/>
                <a:gridCol w="971550"/>
                <a:gridCol w="1180465"/>
                <a:gridCol w="1450339"/>
                <a:gridCol w="1443989"/>
              </a:tblGrid>
              <a:tr h="240664">
                <a:tc>
                  <a:txBody>
                    <a:bodyPr/>
                    <a:lstStyle/>
                    <a:p>
                      <a:pPr marL="68580">
                        <a:lnSpc>
                          <a:spcPts val="1635"/>
                        </a:lnSpc>
                        <a:spcBef>
                          <a:spcPts val="160"/>
                        </a:spcBef>
                      </a:pPr>
                      <a:r>
                        <a:rPr sz="1400" b="1" dirty="0">
                          <a:solidFill>
                            <a:srgbClr val="FFFFFF"/>
                          </a:solidFill>
                          <a:latin typeface="微软雅黑"/>
                          <a:cs typeface="微软雅黑"/>
                        </a:rPr>
                        <a:t>#</a:t>
                      </a:r>
                      <a:endParaRPr sz="1400">
                        <a:latin typeface="微软雅黑"/>
                        <a:cs typeface="微软雅黑"/>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AEBD"/>
                    </a:solidFill>
                  </a:tcPr>
                </a:tc>
                <a:tc>
                  <a:txBody>
                    <a:bodyPr/>
                    <a:lstStyle/>
                    <a:p>
                      <a:pPr marR="52070" algn="ctr">
                        <a:lnSpc>
                          <a:spcPts val="1620"/>
                        </a:lnSpc>
                        <a:spcBef>
                          <a:spcPts val="170"/>
                        </a:spcBef>
                      </a:pPr>
                      <a:r>
                        <a:rPr sz="1400" b="1" dirty="0">
                          <a:solidFill>
                            <a:srgbClr val="FFFFFF"/>
                          </a:solidFill>
                          <a:latin typeface="Times New Roman" panose="02020603050405020304"/>
                          <a:cs typeface="Times New Roman" panose="02020603050405020304"/>
                        </a:rPr>
                        <a:t>Country</a:t>
                      </a:r>
                      <a:endParaRPr sz="1400">
                        <a:latin typeface="Times New Roman" panose="02020603050405020304"/>
                        <a:cs typeface="Times New Roman" panose="02020603050405020304"/>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AEBD"/>
                    </a:solidFill>
                  </a:tcPr>
                </a:tc>
                <a:tc>
                  <a:txBody>
                    <a:bodyPr/>
                    <a:lstStyle/>
                    <a:p>
                      <a:pPr marL="67945" algn="ctr">
                        <a:lnSpc>
                          <a:spcPts val="1620"/>
                        </a:lnSpc>
                        <a:spcBef>
                          <a:spcPts val="170"/>
                        </a:spcBef>
                      </a:pPr>
                      <a:r>
                        <a:rPr sz="1400" b="1" dirty="0">
                          <a:solidFill>
                            <a:srgbClr val="FFFFFF"/>
                          </a:solidFill>
                          <a:latin typeface="Times New Roman" panose="02020603050405020304"/>
                          <a:cs typeface="Times New Roman" panose="02020603050405020304"/>
                        </a:rPr>
                        <a:t>Patent</a:t>
                      </a:r>
                      <a:r>
                        <a:rPr sz="1400" b="1" spc="-70" dirty="0">
                          <a:solidFill>
                            <a:srgbClr val="FFFFFF"/>
                          </a:solidFill>
                          <a:latin typeface="Times New Roman" panose="02020603050405020304"/>
                          <a:cs typeface="Times New Roman" panose="02020603050405020304"/>
                        </a:rPr>
                        <a:t> </a:t>
                      </a:r>
                      <a:r>
                        <a:rPr sz="1400" b="1" spc="-5" dirty="0">
                          <a:solidFill>
                            <a:srgbClr val="FFFFFF"/>
                          </a:solidFill>
                          <a:latin typeface="Times New Roman" panose="02020603050405020304"/>
                          <a:cs typeface="Times New Roman" panose="02020603050405020304"/>
                        </a:rPr>
                        <a:t>No.</a:t>
                      </a:r>
                      <a:endParaRPr sz="1400">
                        <a:latin typeface="Times New Roman" panose="02020603050405020304"/>
                        <a:cs typeface="Times New Roman" panose="02020603050405020304"/>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AEBD"/>
                    </a:solidFill>
                  </a:tcPr>
                </a:tc>
                <a:tc>
                  <a:txBody>
                    <a:bodyPr/>
                    <a:lstStyle/>
                    <a:p>
                      <a:pPr marL="9525" algn="ctr">
                        <a:lnSpc>
                          <a:spcPts val="1620"/>
                        </a:lnSpc>
                        <a:spcBef>
                          <a:spcPts val="170"/>
                        </a:spcBef>
                      </a:pPr>
                      <a:r>
                        <a:rPr sz="1400" b="1" dirty="0">
                          <a:solidFill>
                            <a:srgbClr val="FFFFFF"/>
                          </a:solidFill>
                          <a:latin typeface="Times New Roman" panose="02020603050405020304"/>
                          <a:cs typeface="Times New Roman" panose="02020603050405020304"/>
                        </a:rPr>
                        <a:t>Status</a:t>
                      </a:r>
                      <a:endParaRPr sz="1400">
                        <a:latin typeface="Times New Roman" panose="02020603050405020304"/>
                        <a:cs typeface="Times New Roman" panose="02020603050405020304"/>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AEBD"/>
                    </a:solidFill>
                  </a:tcPr>
                </a:tc>
                <a:tc>
                  <a:txBody>
                    <a:bodyPr/>
                    <a:lstStyle/>
                    <a:p>
                      <a:pPr marL="68580" algn="ctr">
                        <a:lnSpc>
                          <a:spcPts val="1620"/>
                        </a:lnSpc>
                        <a:spcBef>
                          <a:spcPts val="170"/>
                        </a:spcBef>
                      </a:pPr>
                      <a:r>
                        <a:rPr sz="1400" b="1" dirty="0">
                          <a:solidFill>
                            <a:srgbClr val="FFFFFF"/>
                          </a:solidFill>
                          <a:latin typeface="Times New Roman" panose="02020603050405020304"/>
                          <a:cs typeface="Times New Roman" panose="02020603050405020304"/>
                        </a:rPr>
                        <a:t>Expiration</a:t>
                      </a:r>
                      <a:r>
                        <a:rPr sz="1400" b="1" spc="-45" dirty="0">
                          <a:solidFill>
                            <a:srgbClr val="FFFFFF"/>
                          </a:solidFill>
                          <a:latin typeface="Times New Roman" panose="02020603050405020304"/>
                          <a:cs typeface="Times New Roman" panose="02020603050405020304"/>
                        </a:rPr>
                        <a:t> </a:t>
                      </a:r>
                      <a:r>
                        <a:rPr sz="1400" b="1" spc="-5" dirty="0">
                          <a:solidFill>
                            <a:srgbClr val="FFFFFF"/>
                          </a:solidFill>
                          <a:latin typeface="Times New Roman" panose="02020603050405020304"/>
                          <a:cs typeface="Times New Roman" panose="02020603050405020304"/>
                        </a:rPr>
                        <a:t>date</a:t>
                      </a:r>
                      <a:endParaRPr sz="1400">
                        <a:latin typeface="Times New Roman" panose="02020603050405020304"/>
                        <a:cs typeface="Times New Roman" panose="02020603050405020304"/>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1AEBD"/>
                    </a:solidFill>
                  </a:tcPr>
                </a:tc>
              </a:tr>
              <a:tr h="507364">
                <a:tc>
                  <a:txBody>
                    <a:bodyPr/>
                    <a:lstStyle/>
                    <a:p>
                      <a:pPr marL="68580">
                        <a:lnSpc>
                          <a:spcPct val="100000"/>
                        </a:lnSpc>
                        <a:spcBef>
                          <a:spcPts val="160"/>
                        </a:spcBef>
                      </a:pPr>
                      <a:r>
                        <a:rPr sz="1400" dirty="0">
                          <a:latin typeface="微软雅黑"/>
                          <a:cs typeface="微软雅黑"/>
                        </a:rPr>
                        <a:t>1</a:t>
                      </a:r>
                      <a:endParaRPr sz="1400">
                        <a:latin typeface="微软雅黑"/>
                        <a:cs typeface="微软雅黑"/>
                      </a:endParaRPr>
                    </a:p>
                  </a:txBody>
                  <a:tcPr marL="0" marR="0" marT="203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2E8"/>
                    </a:solidFill>
                  </a:tcPr>
                </a:tc>
                <a:tc>
                  <a:txBody>
                    <a:bodyPr/>
                    <a:lstStyle/>
                    <a:p>
                      <a:pPr marR="51435" algn="ctr">
                        <a:lnSpc>
                          <a:spcPct val="100000"/>
                        </a:lnSpc>
                        <a:spcBef>
                          <a:spcPts val="175"/>
                        </a:spcBef>
                      </a:pPr>
                      <a:r>
                        <a:rPr sz="1400" dirty="0">
                          <a:latin typeface="Times New Roman" panose="02020603050405020304"/>
                          <a:cs typeface="Times New Roman" panose="02020603050405020304"/>
                        </a:rPr>
                        <a:t>China</a:t>
                      </a:r>
                      <a:endParaRPr sz="1400">
                        <a:latin typeface="Times New Roman" panose="02020603050405020304"/>
                        <a:cs typeface="Times New Roman" panose="02020603050405020304"/>
                      </a:endParaRPr>
                    </a:p>
                  </a:txBody>
                  <a:tcPr marL="0" marR="0" marT="22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2E8"/>
                    </a:solidFill>
                  </a:tcPr>
                </a:tc>
                <a:tc>
                  <a:txBody>
                    <a:bodyPr/>
                    <a:lstStyle/>
                    <a:p>
                      <a:pPr marL="461645" marR="123825" indent="-377190">
                        <a:lnSpc>
                          <a:spcPct val="100000"/>
                        </a:lnSpc>
                        <a:spcBef>
                          <a:spcPts val="175"/>
                        </a:spcBef>
                      </a:pPr>
                      <a:r>
                        <a:rPr sz="1400" spc="-5" dirty="0">
                          <a:latin typeface="Times New Roman" panose="02020603050405020304"/>
                          <a:cs typeface="Times New Roman" panose="02020603050405020304"/>
                        </a:rPr>
                        <a:t>C</a:t>
                      </a:r>
                      <a:r>
                        <a:rPr sz="1400" spc="-10" dirty="0">
                          <a:latin typeface="Times New Roman" panose="02020603050405020304"/>
                          <a:cs typeface="Times New Roman" panose="02020603050405020304"/>
                        </a:rPr>
                        <a:t>N</a:t>
                      </a:r>
                      <a:r>
                        <a:rPr sz="1400" spc="5" dirty="0">
                          <a:latin typeface="Times New Roman" panose="02020603050405020304"/>
                          <a:cs typeface="Times New Roman" panose="02020603050405020304"/>
                        </a:rPr>
                        <a:t>10113</a:t>
                      </a:r>
                      <a:r>
                        <a:rPr sz="1400" dirty="0">
                          <a:latin typeface="Times New Roman" panose="02020603050405020304"/>
                          <a:cs typeface="Times New Roman" panose="02020603050405020304"/>
                        </a:rPr>
                        <a:t>3</a:t>
                      </a:r>
                      <a:r>
                        <a:rPr sz="1400" spc="-10" dirty="0">
                          <a:latin typeface="Times New Roman" panose="02020603050405020304"/>
                          <a:cs typeface="Times New Roman" panose="02020603050405020304"/>
                        </a:rPr>
                        <a:t>0</a:t>
                      </a:r>
                      <a:r>
                        <a:rPr sz="1400" dirty="0">
                          <a:latin typeface="Times New Roman" panose="02020603050405020304"/>
                          <a:cs typeface="Times New Roman" panose="02020603050405020304"/>
                        </a:rPr>
                        <a:t>8  </a:t>
                      </a:r>
                      <a:r>
                        <a:rPr sz="1400" spc="5" dirty="0">
                          <a:latin typeface="Times New Roman" panose="02020603050405020304"/>
                          <a:cs typeface="Times New Roman" panose="02020603050405020304"/>
                        </a:rPr>
                        <a:t>2B</a:t>
                      </a:r>
                      <a:endParaRPr sz="1400">
                        <a:latin typeface="Times New Roman" panose="02020603050405020304"/>
                        <a:cs typeface="Times New Roman" panose="02020603050405020304"/>
                      </a:endParaRPr>
                    </a:p>
                  </a:txBody>
                  <a:tcPr marL="0" marR="0" marT="222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2E8"/>
                    </a:solidFill>
                  </a:tcPr>
                </a:tc>
                <a:tc>
                  <a:txBody>
                    <a:bodyPr/>
                    <a:lstStyle/>
                    <a:p>
                      <a:pPr marL="168910" marR="92075" algn="ctr">
                        <a:lnSpc>
                          <a:spcPct val="100000"/>
                        </a:lnSpc>
                        <a:spcBef>
                          <a:spcPts val="115"/>
                        </a:spcBef>
                      </a:pPr>
                      <a:r>
                        <a:rPr sz="1050" dirty="0">
                          <a:latin typeface="Times New Roman" panose="02020603050405020304"/>
                          <a:cs typeface="Times New Roman" panose="02020603050405020304"/>
                        </a:rPr>
                        <a:t>The</a:t>
                      </a:r>
                      <a:r>
                        <a:rPr sz="1050" spc="-40" dirty="0">
                          <a:latin typeface="Times New Roman" panose="02020603050405020304"/>
                          <a:cs typeface="Times New Roman" panose="02020603050405020304"/>
                        </a:rPr>
                        <a:t> </a:t>
                      </a:r>
                      <a:r>
                        <a:rPr sz="1050" spc="-5" dirty="0">
                          <a:latin typeface="Times New Roman" panose="02020603050405020304"/>
                          <a:cs typeface="Times New Roman" panose="02020603050405020304"/>
                        </a:rPr>
                        <a:t>authorization</a:t>
                      </a:r>
                      <a:r>
                        <a:rPr sz="1050" spc="-35" dirty="0">
                          <a:latin typeface="Times New Roman" panose="02020603050405020304"/>
                          <a:cs typeface="Times New Roman" panose="02020603050405020304"/>
                        </a:rPr>
                        <a:t> </a:t>
                      </a:r>
                      <a:r>
                        <a:rPr sz="1050" spc="-5" dirty="0">
                          <a:latin typeface="Times New Roman" panose="02020603050405020304"/>
                          <a:cs typeface="Times New Roman" panose="02020603050405020304"/>
                        </a:rPr>
                        <a:t>was </a:t>
                      </a:r>
                      <a:r>
                        <a:rPr sz="1050" spc="-250" dirty="0">
                          <a:latin typeface="Times New Roman" panose="02020603050405020304"/>
                          <a:cs typeface="Times New Roman" panose="02020603050405020304"/>
                        </a:rPr>
                        <a:t> </a:t>
                      </a:r>
                      <a:r>
                        <a:rPr sz="1050" spc="-5" dirty="0">
                          <a:latin typeface="Times New Roman" panose="02020603050405020304"/>
                          <a:cs typeface="Times New Roman" panose="02020603050405020304"/>
                        </a:rPr>
                        <a:t>nullified </a:t>
                      </a:r>
                      <a:r>
                        <a:rPr sz="1050" dirty="0">
                          <a:latin typeface="Times New Roman" panose="02020603050405020304"/>
                          <a:cs typeface="Times New Roman" panose="02020603050405020304"/>
                        </a:rPr>
                        <a:t>and has been </a:t>
                      </a:r>
                      <a:r>
                        <a:rPr sz="1050" spc="-250" dirty="0">
                          <a:latin typeface="Times New Roman" panose="02020603050405020304"/>
                          <a:cs typeface="Times New Roman" panose="02020603050405020304"/>
                        </a:rPr>
                        <a:t> </a:t>
                      </a:r>
                      <a:r>
                        <a:rPr sz="1050" dirty="0">
                          <a:latin typeface="Times New Roman" panose="02020603050405020304"/>
                          <a:cs typeface="Times New Roman" panose="02020603050405020304"/>
                        </a:rPr>
                        <a:t>appealed</a:t>
                      </a:r>
                      <a:endParaRPr sz="1050">
                        <a:latin typeface="Times New Roman" panose="02020603050405020304"/>
                        <a:cs typeface="Times New Roman" panose="02020603050405020304"/>
                      </a:endParaRPr>
                    </a:p>
                  </a:txBody>
                  <a:tcPr marL="0" marR="0" marT="146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2E8"/>
                    </a:solidFill>
                  </a:tcPr>
                </a:tc>
                <a:tc>
                  <a:txBody>
                    <a:bodyPr/>
                    <a:lstStyle/>
                    <a:p>
                      <a:pPr marL="57785" algn="ctr">
                        <a:lnSpc>
                          <a:spcPct val="100000"/>
                        </a:lnSpc>
                        <a:spcBef>
                          <a:spcPts val="1085"/>
                        </a:spcBef>
                      </a:pPr>
                      <a:r>
                        <a:rPr sz="1400" spc="-5" dirty="0">
                          <a:latin typeface="Times New Roman" panose="02020603050405020304"/>
                          <a:cs typeface="Times New Roman" panose="02020603050405020304"/>
                        </a:rPr>
                        <a:t>2026/3/20</a:t>
                      </a:r>
                      <a:endParaRPr sz="1400">
                        <a:latin typeface="Times New Roman" panose="02020603050405020304"/>
                        <a:cs typeface="Times New Roman" panose="02020603050405020304"/>
                      </a:endParaRPr>
                    </a:p>
                  </a:txBody>
                  <a:tcPr marL="0" marR="0" marT="137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2E8"/>
                    </a:solidFill>
                  </a:tcPr>
                </a:tc>
              </a:tr>
              <a:tr h="281940">
                <a:tc>
                  <a:txBody>
                    <a:bodyPr/>
                    <a:lstStyle/>
                    <a:p>
                      <a:pPr marL="68580">
                        <a:lnSpc>
                          <a:spcPct val="100000"/>
                        </a:lnSpc>
                        <a:spcBef>
                          <a:spcPts val="165"/>
                        </a:spcBef>
                      </a:pPr>
                      <a:r>
                        <a:rPr sz="1400" dirty="0">
                          <a:latin typeface="微软雅黑"/>
                          <a:cs typeface="微软雅黑"/>
                        </a:rPr>
                        <a:t>2</a:t>
                      </a:r>
                      <a:endParaRPr sz="1400">
                        <a:latin typeface="微软雅黑"/>
                        <a:cs typeface="微软雅黑"/>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0F4"/>
                    </a:solidFill>
                  </a:tcPr>
                </a:tc>
                <a:tc>
                  <a:txBody>
                    <a:bodyPr/>
                    <a:lstStyle/>
                    <a:p>
                      <a:pPr marR="50165" algn="ctr">
                        <a:lnSpc>
                          <a:spcPct val="100000"/>
                        </a:lnSpc>
                        <a:spcBef>
                          <a:spcPts val="180"/>
                        </a:spcBef>
                      </a:pPr>
                      <a:r>
                        <a:rPr sz="1400" spc="-5" dirty="0">
                          <a:latin typeface="Times New Roman" panose="02020603050405020304"/>
                          <a:cs typeface="Times New Roman" panose="02020603050405020304"/>
                        </a:rPr>
                        <a:t>USA</a:t>
                      </a:r>
                      <a:endParaRPr sz="1400">
                        <a:latin typeface="Times New Roman" panose="02020603050405020304"/>
                        <a:cs typeface="Times New Roman" panose="02020603050405020304"/>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0F4"/>
                    </a:solidFill>
                  </a:tcPr>
                </a:tc>
                <a:tc>
                  <a:txBody>
                    <a:bodyPr/>
                    <a:lstStyle/>
                    <a:p>
                      <a:pPr marL="67310" algn="ctr">
                        <a:lnSpc>
                          <a:spcPct val="100000"/>
                        </a:lnSpc>
                        <a:spcBef>
                          <a:spcPts val="180"/>
                        </a:spcBef>
                      </a:pPr>
                      <a:r>
                        <a:rPr sz="1400" spc="-5" dirty="0">
                          <a:latin typeface="Times New Roman" panose="02020603050405020304"/>
                          <a:cs typeface="Times New Roman" panose="02020603050405020304"/>
                        </a:rPr>
                        <a:t>US8129343B</a:t>
                      </a:r>
                      <a:endParaRPr sz="1400">
                        <a:latin typeface="Times New Roman" panose="02020603050405020304"/>
                        <a:cs typeface="Times New Roman" panose="02020603050405020304"/>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0F4"/>
                    </a:solidFill>
                  </a:tcPr>
                </a:tc>
                <a:tc>
                  <a:txBody>
                    <a:bodyPr/>
                    <a:lstStyle/>
                    <a:p>
                      <a:pPr marL="10160" algn="ctr">
                        <a:lnSpc>
                          <a:spcPct val="100000"/>
                        </a:lnSpc>
                        <a:spcBef>
                          <a:spcPts val="180"/>
                        </a:spcBef>
                      </a:pPr>
                      <a:r>
                        <a:rPr sz="1400" spc="-5" dirty="0">
                          <a:latin typeface="Times New Roman" panose="02020603050405020304"/>
                          <a:cs typeface="Times New Roman" panose="02020603050405020304"/>
                        </a:rPr>
                        <a:t>Authorized</a:t>
                      </a:r>
                      <a:endParaRPr sz="1400">
                        <a:latin typeface="Times New Roman" panose="02020603050405020304"/>
                        <a:cs typeface="Times New Roman" panose="02020603050405020304"/>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0F4"/>
                    </a:solidFill>
                  </a:tcPr>
                </a:tc>
                <a:tc>
                  <a:txBody>
                    <a:bodyPr/>
                    <a:lstStyle/>
                    <a:p>
                      <a:pPr marL="57785" algn="ctr">
                        <a:lnSpc>
                          <a:spcPct val="100000"/>
                        </a:lnSpc>
                        <a:spcBef>
                          <a:spcPts val="245"/>
                        </a:spcBef>
                      </a:pPr>
                      <a:r>
                        <a:rPr sz="1400" spc="-5" dirty="0">
                          <a:latin typeface="Times New Roman" panose="02020603050405020304"/>
                          <a:cs typeface="Times New Roman" panose="02020603050405020304"/>
                        </a:rPr>
                        <a:t>2031/12/5</a:t>
                      </a:r>
                      <a:endParaRPr sz="1400">
                        <a:latin typeface="Times New Roman" panose="02020603050405020304"/>
                        <a:cs typeface="Times New Roman" panose="02020603050405020304"/>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0F4"/>
                    </a:solidFill>
                  </a:tcPr>
                </a:tc>
              </a:tr>
              <a:tr h="281939">
                <a:tc>
                  <a:txBody>
                    <a:bodyPr/>
                    <a:lstStyle/>
                    <a:p>
                      <a:pPr marL="68580">
                        <a:lnSpc>
                          <a:spcPct val="100000"/>
                        </a:lnSpc>
                        <a:spcBef>
                          <a:spcPts val="160"/>
                        </a:spcBef>
                      </a:pPr>
                      <a:r>
                        <a:rPr sz="1400" dirty="0">
                          <a:latin typeface="微软雅黑"/>
                          <a:cs typeface="微软雅黑"/>
                        </a:rPr>
                        <a:t>3</a:t>
                      </a:r>
                      <a:endParaRPr sz="1400">
                        <a:latin typeface="微软雅黑"/>
                        <a:cs typeface="微软雅黑"/>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2E8"/>
                    </a:solidFill>
                  </a:tcPr>
                </a:tc>
                <a:tc>
                  <a:txBody>
                    <a:bodyPr/>
                    <a:lstStyle/>
                    <a:p>
                      <a:pPr marR="51435" algn="ctr">
                        <a:lnSpc>
                          <a:spcPct val="100000"/>
                        </a:lnSpc>
                        <a:spcBef>
                          <a:spcPts val="175"/>
                        </a:spcBef>
                      </a:pPr>
                      <a:r>
                        <a:rPr sz="1400" dirty="0">
                          <a:latin typeface="Times New Roman" panose="02020603050405020304"/>
                          <a:cs typeface="Times New Roman" panose="02020603050405020304"/>
                        </a:rPr>
                        <a:t>Europe</a:t>
                      </a:r>
                      <a:endParaRPr sz="1400">
                        <a:latin typeface="Times New Roman" panose="02020603050405020304"/>
                        <a:cs typeface="Times New Roman" panose="02020603050405020304"/>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2E8"/>
                    </a:solidFill>
                  </a:tcPr>
                </a:tc>
                <a:tc>
                  <a:txBody>
                    <a:bodyPr/>
                    <a:lstStyle/>
                    <a:p>
                      <a:pPr marL="68580" algn="ctr">
                        <a:lnSpc>
                          <a:spcPct val="100000"/>
                        </a:lnSpc>
                        <a:spcBef>
                          <a:spcPts val="175"/>
                        </a:spcBef>
                      </a:pPr>
                      <a:r>
                        <a:rPr sz="1400" spc="-5" dirty="0">
                          <a:latin typeface="Times New Roman" panose="02020603050405020304"/>
                          <a:cs typeface="Times New Roman" panose="02020603050405020304"/>
                        </a:rPr>
                        <a:t>EP1863839B</a:t>
                      </a:r>
                      <a:endParaRPr sz="1400">
                        <a:latin typeface="Times New Roman" panose="02020603050405020304"/>
                        <a:cs typeface="Times New Roman" panose="02020603050405020304"/>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2E8"/>
                    </a:solidFill>
                  </a:tcPr>
                </a:tc>
                <a:tc>
                  <a:txBody>
                    <a:bodyPr/>
                    <a:lstStyle/>
                    <a:p>
                      <a:pPr marL="10160" algn="ctr">
                        <a:lnSpc>
                          <a:spcPct val="100000"/>
                        </a:lnSpc>
                        <a:spcBef>
                          <a:spcPts val="175"/>
                        </a:spcBef>
                      </a:pPr>
                      <a:r>
                        <a:rPr sz="1400" spc="-5" dirty="0">
                          <a:latin typeface="Times New Roman" panose="02020603050405020304"/>
                          <a:cs typeface="Times New Roman" panose="02020603050405020304"/>
                        </a:rPr>
                        <a:t>Authorized</a:t>
                      </a:r>
                      <a:endParaRPr sz="1400">
                        <a:latin typeface="Times New Roman" panose="02020603050405020304"/>
                        <a:cs typeface="Times New Roman" panose="02020603050405020304"/>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2E8"/>
                    </a:solidFill>
                  </a:tcPr>
                </a:tc>
                <a:tc>
                  <a:txBody>
                    <a:bodyPr/>
                    <a:lstStyle/>
                    <a:p>
                      <a:pPr marL="70485" algn="ctr">
                        <a:lnSpc>
                          <a:spcPct val="100000"/>
                        </a:lnSpc>
                        <a:spcBef>
                          <a:spcPts val="225"/>
                        </a:spcBef>
                      </a:pPr>
                      <a:r>
                        <a:rPr sz="1400" spc="-5" dirty="0">
                          <a:latin typeface="Times New Roman" panose="02020603050405020304"/>
                          <a:cs typeface="Times New Roman" panose="02020603050405020304"/>
                        </a:rPr>
                        <a:t>2031/3/20</a:t>
                      </a:r>
                      <a:endParaRPr sz="1400">
                        <a:latin typeface="Times New Roman" panose="02020603050405020304"/>
                        <a:cs typeface="Times New Roman" panose="02020603050405020304"/>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2E8"/>
                    </a:solidFill>
                  </a:tcPr>
                </a:tc>
              </a:tr>
            </a:tbl>
          </a:graphicData>
        </a:graphic>
      </p:graphicFrame>
      <p:pic>
        <p:nvPicPr>
          <p:cNvPr id="21" name="Picture 4"/>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577970"/>
            <a:ext cx="2314089" cy="136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图片 30"/>
          <p:cNvPicPr>
            <a:picLocks noChangeAspect="1"/>
          </p:cNvPicPr>
          <p:nvPr/>
        </p:nvPicPr>
        <p:blipFill>
          <a:blip r:embed="rId5"/>
          <a:stretch>
            <a:fillRect/>
          </a:stretch>
        </p:blipFill>
        <p:spPr>
          <a:xfrm>
            <a:off x="738986" y="2292761"/>
            <a:ext cx="8076840" cy="24559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
        <p:nvSpPr>
          <p:cNvPr id="3" name="TextBox 2"/>
          <p:cNvSpPr txBox="1"/>
          <p:nvPr/>
        </p:nvSpPr>
        <p:spPr>
          <a:xfrm>
            <a:off x="436211" y="12456"/>
            <a:ext cx="8960326" cy="951865"/>
          </a:xfrm>
          <a:prstGeom prst="rect">
            <a:avLst/>
          </a:prstGeom>
          <a:noFill/>
        </p:spPr>
        <p:txBody>
          <a:bodyPr wrap="square" lIns="91380" tIns="45692" rIns="91380" bIns="45692" rtlCol="0">
            <a:spAutoFit/>
          </a:bodyPr>
          <a:lstStyle/>
          <a:p>
            <a:pPr>
              <a:spcBef>
                <a:spcPct val="0"/>
              </a:spcBef>
            </a:pPr>
            <a:r>
              <a:rPr lang="en-US" altLang="zh-CN" sz="2800" b="1" dirty="0">
                <a:solidFill>
                  <a:schemeClr val="tx1">
                    <a:lumMod val="65000"/>
                    <a:lumOff val="35000"/>
                  </a:schemeClr>
                </a:solidFill>
                <a:latin typeface="+mj-ea"/>
                <a:ea typeface="+mj-ea"/>
                <a:cs typeface="Times New Roman" panose="02020603050405020304" pitchFamily="18" charset="0"/>
                <a:sym typeface="微软雅黑" panose="020B0503020204020204" pitchFamily="34" charset="-122"/>
              </a:rPr>
              <a:t>4. </a:t>
            </a:r>
            <a:r>
              <a:rPr lang="en-US" altLang="zh-CN" sz="2800" b="1" dirty="0" err="1">
                <a:solidFill>
                  <a:schemeClr val="tx1">
                    <a:lumMod val="65000"/>
                    <a:lumOff val="35000"/>
                  </a:schemeClr>
                </a:solidFill>
                <a:latin typeface="+mj-ea"/>
                <a:ea typeface="+mj-ea"/>
                <a:cs typeface="Times New Roman" panose="02020603050405020304" pitchFamily="18" charset="0"/>
                <a:sym typeface="微软雅黑" panose="020B0503020204020204" pitchFamily="34" charset="-122"/>
              </a:rPr>
              <a:t>Semaglutide</a:t>
            </a:r>
            <a:r>
              <a:rPr lang="en-US" altLang="zh-CN" sz="2800" b="1" dirty="0">
                <a:solidFill>
                  <a:schemeClr val="tx1">
                    <a:lumMod val="65000"/>
                    <a:lumOff val="35000"/>
                  </a:schemeClr>
                </a:solidFill>
                <a:latin typeface="+mj-ea"/>
                <a:ea typeface="+mj-ea"/>
                <a:cs typeface="Times New Roman" panose="02020603050405020304" pitchFamily="18" charset="0"/>
                <a:sym typeface="微软雅黑" panose="020B0503020204020204" pitchFamily="34" charset="-122"/>
              </a:rPr>
              <a:t> </a:t>
            </a:r>
            <a:r>
              <a:rPr lang="en-US" altLang="zh-CN" sz="2800" b="1" dirty="0">
                <a:solidFill>
                  <a:schemeClr val="tx1">
                    <a:lumMod val="65000"/>
                    <a:lumOff val="35000"/>
                  </a:schemeClr>
                </a:solidFill>
                <a:latin typeface="+mj-lt"/>
                <a:ea typeface="+mj-ea"/>
                <a:cs typeface="Times New Roman" panose="02020603050405020304" pitchFamily="18" charset="0"/>
                <a:sym typeface="微软雅黑" panose="020B0503020204020204" pitchFamily="34" charset="-122"/>
              </a:rPr>
              <a:t>API</a:t>
            </a:r>
            <a:r>
              <a:rPr lang="en-US" altLang="zh-CN" sz="2800" b="1" dirty="0">
                <a:solidFill>
                  <a:schemeClr val="tx1">
                    <a:lumMod val="65000"/>
                    <a:lumOff val="35000"/>
                  </a:schemeClr>
                </a:solidFill>
                <a:latin typeface="+mj-ea"/>
                <a:ea typeface="+mj-ea"/>
                <a:cs typeface="Times New Roman" panose="02020603050405020304" pitchFamily="18" charset="0"/>
                <a:sym typeface="微软雅黑" panose="020B0503020204020204" pitchFamily="34" charset="-122"/>
              </a:rPr>
              <a:t> &amp; Intermediate</a:t>
            </a:r>
            <a:endParaRPr lang="en-US" altLang="zh-CN" sz="2800" b="1" dirty="0">
              <a:solidFill>
                <a:schemeClr val="tx1">
                  <a:lumMod val="65000"/>
                  <a:lumOff val="35000"/>
                </a:schemeClr>
              </a:solidFill>
              <a:latin typeface="+mj-ea"/>
              <a:ea typeface="+mj-ea"/>
              <a:cs typeface="Times New Roman" panose="02020603050405020304" pitchFamily="18" charset="0"/>
              <a:sym typeface="微软雅黑" panose="020B0503020204020204" pitchFamily="34" charset="-122"/>
            </a:endParaRPr>
          </a:p>
          <a:p>
            <a:pPr>
              <a:spcBef>
                <a:spcPct val="0"/>
              </a:spcBef>
            </a:pPr>
            <a:endParaRPr lang="en-US" altLang="zh-CN" sz="2800" b="1" dirty="0">
              <a:solidFill>
                <a:schemeClr val="tx1">
                  <a:lumMod val="65000"/>
                  <a:lumOff val="35000"/>
                </a:schemeClr>
              </a:solidFill>
              <a:latin typeface="+mj-ea"/>
              <a:ea typeface="+mj-ea"/>
              <a:cs typeface="Times New Roman" panose="02020603050405020304" pitchFamily="18" charset="0"/>
            </a:endParaRPr>
          </a:p>
        </p:txBody>
      </p:sp>
      <p:sp>
        <p:nvSpPr>
          <p:cNvPr id="4" name="TextBox 3"/>
          <p:cNvSpPr txBox="1"/>
          <p:nvPr/>
        </p:nvSpPr>
        <p:spPr>
          <a:xfrm>
            <a:off x="183674" y="535620"/>
            <a:ext cx="8960326" cy="4583430"/>
          </a:xfrm>
          <a:prstGeom prst="rect">
            <a:avLst/>
          </a:prstGeom>
          <a:noFill/>
        </p:spPr>
        <p:txBody>
          <a:bodyPr wrap="square" lIns="91380" tIns="45692" rIns="91380" bIns="45692" rtlCol="0">
            <a:spAutoFit/>
          </a:bodyPr>
          <a:lstStyle/>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4.1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API (for injection) 99.5% </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4.2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API (for injection) 9</a:t>
            </a:r>
            <a:r>
              <a:rPr lang="en-US" altLang="zh-CN" sz="2000" dirty="0">
                <a:latin typeface="微软雅黑" charset="0"/>
                <a:cs typeface="Times New Roman" panose="02020603050405020304" pitchFamily="18" charset="0"/>
                <a:sym typeface="微软雅黑" panose="020B0503020204020204" pitchFamily="34" charset="-122"/>
              </a:rPr>
              <a:t>9</a:t>
            </a:r>
            <a:r>
              <a:rPr lang="en-US" altLang="zh-CN" sz="2000" dirty="0">
                <a:cs typeface="Times New Roman" panose="02020603050405020304" pitchFamily="18" charset="0"/>
                <a:sym typeface="微软雅黑" panose="020B0503020204020204" pitchFamily="34" charset="-122"/>
              </a:rPr>
              <a:t>% </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ea typeface="+mj-ea"/>
                <a:cs typeface="Times New Roman" panose="02020603050405020304" pitchFamily="18" charset="0"/>
                <a:sym typeface="微软雅黑" panose="020B0503020204020204" pitchFamily="34" charset="-122"/>
              </a:rPr>
              <a:t>4.3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API (for</a:t>
            </a:r>
            <a:r>
              <a:rPr lang="en-US" altLang="zh-CN" sz="2000" dirty="0">
                <a:ea typeface="+mj-ea"/>
                <a:cs typeface="Times New Roman" panose="02020603050405020304" pitchFamily="18" charset="0"/>
                <a:sym typeface="微软雅黑" panose="020B0503020204020204" pitchFamily="34" charset="-122"/>
              </a:rPr>
              <a:t> oral) 98%</a:t>
            </a:r>
            <a:endParaRPr lang="en-US" altLang="zh-CN" sz="2000" dirty="0">
              <a:ea typeface="+mj-ea"/>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4.4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API (for</a:t>
            </a:r>
            <a:r>
              <a:rPr lang="en-US" altLang="zh-CN" sz="2000" dirty="0">
                <a:ea typeface="+mj-ea"/>
                <a:cs typeface="Times New Roman" panose="02020603050405020304" pitchFamily="18" charset="0"/>
                <a:sym typeface="微软雅黑" panose="020B0503020204020204" pitchFamily="34" charset="-122"/>
              </a:rPr>
              <a:t> oral) </a:t>
            </a:r>
            <a:r>
              <a:rPr lang="en-US" altLang="zh-CN" sz="2000" dirty="0">
                <a:cs typeface="Times New Roman" panose="02020603050405020304" pitchFamily="18" charset="0"/>
                <a:sym typeface="微软雅黑" panose="020B0503020204020204" pitchFamily="34" charset="-122"/>
              </a:rPr>
              <a:t>9</a:t>
            </a:r>
            <a:r>
              <a:rPr lang="en-US" altLang="zh-CN" sz="2000" dirty="0">
                <a:latin typeface="微软雅黑" charset="0"/>
                <a:cs typeface="Times New Roman" panose="02020603050405020304" pitchFamily="18" charset="0"/>
                <a:sym typeface="微软雅黑" panose="020B0503020204020204" pitchFamily="34" charset="-122"/>
              </a:rPr>
              <a:t>6</a:t>
            </a:r>
            <a:r>
              <a:rPr lang="en-US" altLang="zh-CN" sz="2000" dirty="0">
                <a:cs typeface="Times New Roman" panose="02020603050405020304" pitchFamily="18" charset="0"/>
                <a:sym typeface="微软雅黑" panose="020B0503020204020204" pitchFamily="34" charset="-122"/>
              </a:rPr>
              <a:t>%</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4.5 Crude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(N-0.5)</a:t>
            </a:r>
            <a:r>
              <a:rPr lang="zh-CN" altLang="en-US" sz="2000" dirty="0">
                <a:cs typeface="Times New Roman" panose="02020603050405020304" pitchFamily="18" charset="0"/>
                <a:sym typeface="微软雅黑" panose="020B0503020204020204" pitchFamily="34" charset="-122"/>
              </a:rPr>
              <a:t> </a:t>
            </a:r>
            <a:r>
              <a:rPr lang="en-US" altLang="zh-CN" sz="2000" dirty="0">
                <a:cs typeface="Times New Roman" panose="02020603050405020304" pitchFamily="18" charset="0"/>
                <a:sym typeface="微软雅黑" panose="020B0503020204020204" pitchFamily="34" charset="-122"/>
              </a:rPr>
              <a:t>50%</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4.5.1 Second Acylated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precursor (N-1</a:t>
            </a:r>
            <a:r>
              <a:rPr lang="zh-CN" altLang="en-US" sz="2000" dirty="0">
                <a:cs typeface="Times New Roman" panose="02020603050405020304" pitchFamily="18" charset="0"/>
                <a:sym typeface="微软雅黑" panose="020B0503020204020204" pitchFamily="34" charset="-122"/>
              </a:rPr>
              <a:t>）</a:t>
            </a:r>
            <a:r>
              <a:rPr lang="en-US" altLang="zh-CN" sz="2000" dirty="0">
                <a:cs typeface="Times New Roman" panose="02020603050405020304" pitchFamily="18" charset="0"/>
                <a:sym typeface="微软雅黑" panose="020B0503020204020204" pitchFamily="34" charset="-122"/>
              </a:rPr>
              <a:t>70%</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4.5.2 Acylated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precursor (N-2 main chain)80%</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4.5.3 Boc-His(</a:t>
            </a:r>
            <a:r>
              <a:rPr lang="en-US" altLang="zh-CN" sz="2000" dirty="0" err="1">
                <a:cs typeface="Times New Roman" panose="02020603050405020304" pitchFamily="18" charset="0"/>
                <a:sym typeface="微软雅黑" panose="020B0503020204020204" pitchFamily="34" charset="-122"/>
              </a:rPr>
              <a:t>Trt</a:t>
            </a:r>
            <a:r>
              <a:rPr lang="en-US" altLang="zh-CN" sz="2000" dirty="0">
                <a:cs typeface="Times New Roman" panose="02020603050405020304" pitchFamily="18" charset="0"/>
                <a:sym typeface="微软雅黑" panose="020B0503020204020204" pitchFamily="34" charset="-122"/>
              </a:rPr>
              <a:t>)-</a:t>
            </a:r>
            <a:r>
              <a:rPr lang="en-US" altLang="zh-CN" sz="2000" dirty="0" err="1">
                <a:cs typeface="Times New Roman" panose="02020603050405020304" pitchFamily="18" charset="0"/>
                <a:sym typeface="微软雅黑" panose="020B0503020204020204" pitchFamily="34" charset="-122"/>
              </a:rPr>
              <a:t>Aib-oH</a:t>
            </a:r>
            <a:r>
              <a:rPr lang="zh-CN" altLang="en-US" sz="2000" dirty="0">
                <a:cs typeface="Times New Roman" panose="02020603050405020304" pitchFamily="18" charset="0"/>
                <a:sym typeface="微软雅黑" panose="020B0503020204020204" pitchFamily="34" charset="-122"/>
              </a:rPr>
              <a:t>（</a:t>
            </a:r>
            <a:r>
              <a:rPr lang="en-US" altLang="zh-CN" sz="2000" dirty="0">
                <a:cs typeface="Times New Roman" panose="02020603050405020304" pitchFamily="18" charset="0"/>
                <a:sym typeface="微软雅黑" panose="020B0503020204020204" pitchFamily="34" charset="-122"/>
              </a:rPr>
              <a:t>N-2 </a:t>
            </a:r>
            <a:r>
              <a:rPr lang="en-US" altLang="zh-CN" sz="2000" dirty="0">
                <a:latin typeface="Arial" panose="020B0604020202020204" pitchFamily="34" charset="0"/>
                <a:cs typeface="Arial" panose="020B0604020202020204" pitchFamily="34" charset="0"/>
                <a:sym typeface="微软雅黑" panose="020B0503020204020204" pitchFamily="34" charset="-122"/>
              </a:rPr>
              <a:t>fragment </a:t>
            </a:r>
            <a:r>
              <a:rPr lang="zh-CN" altLang="en-US" sz="2000" dirty="0">
                <a:cs typeface="Times New Roman" panose="02020603050405020304" pitchFamily="18" charset="0"/>
                <a:sym typeface="微软雅黑" panose="020B0503020204020204" pitchFamily="34" charset="-122"/>
              </a:rPr>
              <a:t>）</a:t>
            </a:r>
            <a:r>
              <a:rPr lang="en-US" altLang="zh-CN" sz="2000" dirty="0">
                <a:cs typeface="Times New Roman" panose="02020603050405020304" pitchFamily="18" charset="0"/>
                <a:sym typeface="微软雅黑" panose="020B0503020204020204" pitchFamily="34" charset="-122"/>
              </a:rPr>
              <a:t>99%</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4.5.4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Main Chain P29</a:t>
            </a:r>
            <a:r>
              <a:rPr lang="zh-CN" altLang="en-US" sz="2000" dirty="0">
                <a:cs typeface="Times New Roman" panose="02020603050405020304" pitchFamily="18" charset="0"/>
                <a:sym typeface="微软雅黑" panose="020B0503020204020204" pitchFamily="34" charset="-122"/>
              </a:rPr>
              <a:t>（</a:t>
            </a:r>
            <a:r>
              <a:rPr lang="en-US" altLang="zh-CN" sz="2000" dirty="0">
                <a:cs typeface="Times New Roman" panose="02020603050405020304" pitchFamily="18" charset="0"/>
                <a:sym typeface="微软雅黑" panose="020B0503020204020204" pitchFamily="34" charset="-122"/>
              </a:rPr>
              <a:t>N-3 main chain</a:t>
            </a:r>
            <a:r>
              <a:rPr lang="zh-CN" altLang="en-US" sz="2000" dirty="0">
                <a:cs typeface="Times New Roman" panose="02020603050405020304" pitchFamily="18" charset="0"/>
                <a:sym typeface="微软雅黑" panose="020B0503020204020204" pitchFamily="34" charset="-122"/>
              </a:rPr>
              <a:t>）</a:t>
            </a:r>
            <a:r>
              <a:rPr lang="en-US" altLang="zh-CN" sz="2000" dirty="0">
                <a:cs typeface="Times New Roman" panose="02020603050405020304" pitchFamily="18" charset="0"/>
                <a:sym typeface="微软雅黑" panose="020B0503020204020204" pitchFamily="34" charset="-122"/>
              </a:rPr>
              <a:t>9</a:t>
            </a:r>
            <a:r>
              <a:rPr lang="en-US" altLang="zh-CN" sz="2000" dirty="0">
                <a:latin typeface="微软雅黑" charset="0"/>
                <a:cs typeface="Times New Roman" panose="02020603050405020304" pitchFamily="18" charset="0"/>
                <a:sym typeface="微软雅黑" panose="020B0503020204020204" pitchFamily="34" charset="-122"/>
              </a:rPr>
              <a:t>2</a:t>
            </a:r>
            <a:r>
              <a:rPr lang="en-US" altLang="zh-CN" sz="2000" dirty="0">
                <a:cs typeface="Times New Roman" panose="02020603050405020304" pitchFamily="18" charset="0"/>
                <a:sym typeface="微软雅黑" panose="020B0503020204020204" pitchFamily="34" charset="-122"/>
              </a:rPr>
              <a:t>%</a:t>
            </a:r>
            <a:endParaRPr lang="en-US" altLang="zh-CN" sz="2000" dirty="0">
              <a:cs typeface="Times New Roman" panose="02020603050405020304" pitchFamily="18" charset="0"/>
              <a:sym typeface="微软雅黑" panose="020B0503020204020204" pitchFamily="34" charset="-122"/>
            </a:endParaRPr>
          </a:p>
          <a:p>
            <a:pPr>
              <a:lnSpc>
                <a:spcPts val="3000"/>
              </a:lnSpc>
              <a:spcBef>
                <a:spcPct val="0"/>
              </a:spcBef>
            </a:pPr>
            <a:r>
              <a:rPr lang="en-US" altLang="zh-CN" sz="2000" dirty="0">
                <a:cs typeface="Times New Roman" panose="02020603050405020304" pitchFamily="18" charset="0"/>
                <a:sym typeface="微软雅黑" panose="020B0503020204020204" pitchFamily="34" charset="-122"/>
              </a:rPr>
              <a:t>4.5.5 High Purity </a:t>
            </a:r>
            <a:r>
              <a:rPr lang="en-US" altLang="zh-CN" sz="2000" dirty="0" err="1">
                <a:cs typeface="Times New Roman" panose="02020603050405020304" pitchFamily="18" charset="0"/>
                <a:sym typeface="微软雅黑" panose="020B0503020204020204" pitchFamily="34" charset="-122"/>
              </a:rPr>
              <a:t>Semaglutide</a:t>
            </a:r>
            <a:r>
              <a:rPr lang="en-US" altLang="zh-CN" sz="2000" dirty="0">
                <a:cs typeface="Times New Roman" panose="02020603050405020304" pitchFamily="18" charset="0"/>
                <a:sym typeface="微软雅黑" panose="020B0503020204020204" pitchFamily="34" charset="-122"/>
              </a:rPr>
              <a:t> Main Chain P29(N-3main chain</a:t>
            </a:r>
            <a:r>
              <a:rPr lang="zh-CN" altLang="en-US" sz="2000" dirty="0">
                <a:cs typeface="Times New Roman" panose="02020603050405020304" pitchFamily="18" charset="0"/>
                <a:sym typeface="微软雅黑" panose="020B0503020204020204" pitchFamily="34" charset="-122"/>
              </a:rPr>
              <a:t>）</a:t>
            </a:r>
            <a:r>
              <a:rPr lang="en-US" altLang="zh-CN" sz="2000" dirty="0">
                <a:cs typeface="Times New Roman" panose="02020603050405020304" pitchFamily="18" charset="0"/>
                <a:sym typeface="微软雅黑" panose="020B0503020204020204" pitchFamily="34" charset="-122"/>
              </a:rPr>
              <a:t>98%</a:t>
            </a:r>
            <a:endParaRPr lang="en-US" altLang="zh-CN" sz="2000" dirty="0">
              <a:cs typeface="Times New Roman" panose="02020603050405020304" pitchFamily="18" charset="0"/>
              <a:sym typeface="微软雅黑" panose="020B0503020204020204" pitchFamily="34" charset="-122"/>
            </a:endParaRPr>
          </a:p>
          <a:p>
            <a:pPr>
              <a:spcBef>
                <a:spcPct val="0"/>
              </a:spcBef>
            </a:pPr>
            <a:r>
              <a:rPr lang="en-US" altLang="zh-CN" sz="2000" dirty="0">
                <a:cs typeface="Times New Roman" panose="02020603050405020304" pitchFamily="18" charset="0"/>
                <a:sym typeface="微软雅黑" panose="020B0503020204020204" pitchFamily="34" charset="-122"/>
              </a:rPr>
              <a:t>4.5.6 </a:t>
            </a:r>
            <a:r>
              <a:rPr lang="en-GB" altLang="zh-CN" sz="2000" kern="100" dirty="0" err="1">
                <a:effectLst/>
                <a:ea typeface="宋体" pitchFamily="2" charset="-122"/>
              </a:rPr>
              <a:t>tBuO</a:t>
            </a:r>
            <a:r>
              <a:rPr lang="en-GB" altLang="zh-CN" sz="2000" kern="100" dirty="0">
                <a:effectLst/>
                <a:ea typeface="宋体" pitchFamily="2" charset="-122"/>
              </a:rPr>
              <a:t>-Ste-Glu(AEEA-AEEA-OH)-</a:t>
            </a:r>
            <a:r>
              <a:rPr lang="en-GB" altLang="zh-CN" sz="2000" kern="100" dirty="0" err="1">
                <a:effectLst/>
                <a:ea typeface="宋体" pitchFamily="2" charset="-122"/>
              </a:rPr>
              <a:t>OtBu</a:t>
            </a:r>
            <a:r>
              <a:rPr lang="en-GB" altLang="zh-CN" sz="2000" kern="100" dirty="0">
                <a:effectLst/>
                <a:ea typeface="宋体" pitchFamily="2" charset="-122"/>
              </a:rPr>
              <a:t> (N-3</a:t>
            </a:r>
            <a:r>
              <a:rPr lang="en-US" altLang="zh-CN" sz="2000" dirty="0">
                <a:latin typeface="Arial" panose="020B0604020202020204" pitchFamily="34" charset="0"/>
                <a:cs typeface="Arial" panose="020B0604020202020204" pitchFamily="34" charset="0"/>
                <a:sym typeface="微软雅黑" panose="020B0503020204020204" pitchFamily="34" charset="-122"/>
              </a:rPr>
              <a:t> fragment</a:t>
            </a:r>
            <a:r>
              <a:rPr lang="en-GB" altLang="zh-CN" sz="2000" kern="100" dirty="0">
                <a:effectLst/>
                <a:ea typeface="宋体" pitchFamily="2" charset="-122"/>
              </a:rPr>
              <a:t>)</a:t>
            </a:r>
            <a:r>
              <a:rPr lang="zh-CN" altLang="en-US" sz="2000" dirty="0">
                <a:cs typeface="Times New Roman" panose="02020603050405020304" pitchFamily="18" charset="0"/>
                <a:sym typeface="微软雅黑" panose="020B0503020204020204" pitchFamily="34" charset="-122"/>
              </a:rPr>
              <a:t> </a:t>
            </a:r>
            <a:r>
              <a:rPr lang="en-US" altLang="zh-CN" sz="2000" dirty="0">
                <a:cs typeface="Times New Roman" panose="02020603050405020304" pitchFamily="18" charset="0"/>
                <a:sym typeface="微软雅黑" panose="020B0503020204020204" pitchFamily="34" charset="-122"/>
              </a:rPr>
              <a:t>98%</a:t>
            </a:r>
            <a:endParaRPr lang="en-US" altLang="zh-CN" sz="2000" dirty="0">
              <a:cs typeface="Times New Roman" panose="02020603050405020304" pitchFamily="18" charset="0"/>
              <a:sym typeface="微软雅黑" panose="020B0503020204020204" pitchFamily="34" charset="-122"/>
            </a:endParaRPr>
          </a:p>
          <a:p>
            <a:pPr>
              <a:spcBef>
                <a:spcPct val="0"/>
              </a:spcBef>
            </a:pPr>
            <a:r>
              <a:rPr lang="en-US" altLang="zh-CN" sz="1100" dirty="0">
                <a:ea typeface="微软雅黑" charset="0"/>
                <a:cs typeface="Times New Roman" panose="02020603050405020304" pitchFamily="18" charset="0"/>
              </a:rPr>
              <a:t>Note: Due to the ongoing Chinese patent period for products mentioned in sections 4.1-4.4, they are solely used to support research and development. Clients are advised to conduct prior investigations into the patent status before entering the market.</a:t>
            </a:r>
            <a:endParaRPr lang="en-US" altLang="zh-CN" sz="1100" dirty="0">
              <a:cs typeface="Times New Roman" panose="02020603050405020304" pitchFamily="18" charset="0"/>
              <a:sym typeface="微软雅黑" panose="020B0503020204020204" pitchFamily="34"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19124" y="-19122"/>
            <a:ext cx="537753" cy="57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38073"/>
            <a:ext cx="8960326" cy="951865"/>
          </a:xfrm>
          <a:prstGeom prst="rect">
            <a:avLst/>
          </a:prstGeom>
          <a:noFill/>
        </p:spPr>
        <p:txBody>
          <a:bodyPr wrap="square" lIns="91380" tIns="45692" rIns="91380" bIns="45692" rtlCol="0">
            <a:spAutoFit/>
          </a:bodyPr>
          <a:lstStyle/>
          <a:p>
            <a:pPr>
              <a:spcBef>
                <a:spcPct val="0"/>
              </a:spcBef>
            </a:pP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4.1 </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 API (for injection) 9</a:t>
            </a:r>
            <a:r>
              <a:rPr lang="en-US" altLang="zh-CN" sz="2800" b="1" dirty="0">
                <a:solidFill>
                  <a:schemeClr val="tx1">
                    <a:lumMod val="65000"/>
                    <a:lumOff val="35000"/>
                  </a:schemeClr>
                </a:solidFill>
                <a:latin typeface="微软雅黑" charset="0"/>
                <a:ea typeface="+mj-ea"/>
                <a:cs typeface="Times New Roman" panose="02020603050405020304" pitchFamily="18" charset="0"/>
                <a:sym typeface="微软雅黑" panose="020B0503020204020204" pitchFamily="34" charset="-122"/>
              </a:rPr>
              <a:t>9</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.5% </a:t>
            </a: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800" b="1" dirty="0">
              <a:solidFill>
                <a:schemeClr val="tx1">
                  <a:lumMod val="65000"/>
                  <a:lumOff val="35000"/>
                </a:schemeClr>
              </a:solidFill>
              <a:ea typeface="+mj-ea"/>
              <a:cs typeface="Times New Roman" panose="02020603050405020304" pitchFamily="18" charset="0"/>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32417" y="-32501"/>
            <a:ext cx="537753" cy="576000"/>
          </a:xfrm>
          <a:prstGeom prst="rect">
            <a:avLst/>
          </a:prstGeom>
        </p:spPr>
      </p:pic>
      <p:sp>
        <p:nvSpPr>
          <p:cNvPr id="2" name="灯片编号占位符 1"/>
          <p:cNvSpPr>
            <a:spLocks noGrp="1"/>
          </p:cNvSpPr>
          <p:nvPr>
            <p:ph type="sldNum" sz="quarter" idx="12"/>
          </p:nvPr>
        </p:nvSpPr>
        <p:spPr>
          <a:xfrm>
            <a:off x="7884368" y="4841630"/>
            <a:ext cx="1191706" cy="301870"/>
          </a:xfrm>
        </p:spPr>
        <p:txBody>
          <a:bodyPr/>
          <a:lstStyle/>
          <a:p>
            <a:fld id="{E06BB8A3-7E61-4C91-8D55-B9E68552CF08}" type="slidenum">
              <a:rPr lang="zh-CN" altLang="en-US" smtClean="0">
                <a:solidFill>
                  <a:prstClr val="black">
                    <a:tint val="75000"/>
                  </a:prstClr>
                </a:solidFill>
              </a:rPr>
            </a:fld>
            <a:endParaRPr lang="zh-CN" altLang="en-US" dirty="0">
              <a:solidFill>
                <a:prstClr val="black">
                  <a:tint val="75000"/>
                </a:prstClr>
              </a:solidFill>
            </a:endParaRPr>
          </a:p>
        </p:txBody>
      </p:sp>
      <p:sp>
        <p:nvSpPr>
          <p:cNvPr id="3" name="AutoShape 2" descr="https://21908507.s21i.faiusr.com/2/ABUIABACGAAgpouCpgYo3sCdjwEwiRo46Rc!300x300.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4" descr="https://21908507.s21i.faiusr.com/2/ABUIABACGAAg1cWMpgYomqyCHzCJGjjpFw!400x400.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6" descr="https://21908507.s21i.faiusr.com/2/ABUIABACGAAg1cWMpgYomqyCHzCJGjjpFw!400x400.jpg.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9" descr="https://21908507.s21i.faiusr.com/2/ABUIABACGAAg1cWMpgYomqyCHzCJGjjpFw!400x400.jpg.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848" y="2571750"/>
            <a:ext cx="1562479" cy="14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3851920" y="627534"/>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294" y="4155926"/>
            <a:ext cx="4270675" cy="954107"/>
          </a:xfrm>
          <a:prstGeom prst="rect">
            <a:avLst/>
          </a:prstGeom>
        </p:spPr>
        <p:txBody>
          <a:bodyPr wrap="square">
            <a:spAutoFit/>
          </a:bodyPr>
          <a:lstStyle/>
          <a:p>
            <a:r>
              <a:rPr lang="en-US" altLang="zh-CN" sz="1400" dirty="0"/>
              <a:t>Suitable for: Markets accepting API obtained through semi-synthesis with a main chain using fermentation, offering price advantages compared to total synthesis.</a:t>
            </a:r>
            <a:endParaRPr lang="zh-CN" altLang="en-US" sz="1400" dirty="0"/>
          </a:p>
        </p:txBody>
      </p:sp>
      <p:sp>
        <p:nvSpPr>
          <p:cNvPr id="16" name="矩形 15"/>
          <p:cNvSpPr/>
          <p:nvPr/>
        </p:nvSpPr>
        <p:spPr>
          <a:xfrm>
            <a:off x="-13557" y="1897152"/>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grpSp>
        <p:nvGrpSpPr>
          <p:cNvPr id="17" name="object 6"/>
          <p:cNvGrpSpPr/>
          <p:nvPr/>
        </p:nvGrpSpPr>
        <p:grpSpPr>
          <a:xfrm>
            <a:off x="3107858" y="624604"/>
            <a:ext cx="1106772" cy="204651"/>
            <a:chOff x="3144774" y="1201674"/>
            <a:chExt cx="1123315" cy="201295"/>
          </a:xfrm>
        </p:grpSpPr>
        <p:sp>
          <p:nvSpPr>
            <p:cNvPr id="19" name="object 8"/>
            <p:cNvSpPr/>
            <p:nvPr/>
          </p:nvSpPr>
          <p:spPr>
            <a:xfrm>
              <a:off x="3144774" y="1201674"/>
              <a:ext cx="1123315" cy="201295"/>
            </a:xfrm>
            <a:custGeom>
              <a:avLst/>
              <a:gdLst/>
              <a:ahLst/>
              <a:cxnLst/>
              <a:rect l="l" t="t" r="r" b="b"/>
              <a:pathLst>
                <a:path w="1123314" h="201294">
                  <a:moveTo>
                    <a:pt x="1123188" y="0"/>
                  </a:moveTo>
                  <a:lnTo>
                    <a:pt x="0" y="0"/>
                  </a:lnTo>
                  <a:lnTo>
                    <a:pt x="0" y="201167"/>
                  </a:lnTo>
                  <a:lnTo>
                    <a:pt x="1123188" y="201167"/>
                  </a:lnTo>
                  <a:lnTo>
                    <a:pt x="1123188" y="0"/>
                  </a:lnTo>
                  <a:close/>
                </a:path>
              </a:pathLst>
            </a:custGeom>
            <a:solidFill>
              <a:srgbClr val="FFFFFF"/>
            </a:solidFill>
          </p:spPr>
          <p:txBody>
            <a:bodyPr wrap="square" lIns="0" tIns="0" rIns="0" bIns="0" rtlCol="0"/>
            <a:lstStyle/>
            <a:p/>
          </p:txBody>
        </p:sp>
        <p:sp>
          <p:nvSpPr>
            <p:cNvPr id="20" name="object 9"/>
            <p:cNvSpPr/>
            <p:nvPr/>
          </p:nvSpPr>
          <p:spPr>
            <a:xfrm>
              <a:off x="3144774" y="1201674"/>
              <a:ext cx="1123315" cy="201295"/>
            </a:xfrm>
            <a:custGeom>
              <a:avLst/>
              <a:gdLst/>
              <a:ahLst/>
              <a:cxnLst/>
              <a:rect l="l" t="t" r="r" b="b"/>
              <a:pathLst>
                <a:path w="1123314" h="201294">
                  <a:moveTo>
                    <a:pt x="0" y="201167"/>
                  </a:moveTo>
                  <a:lnTo>
                    <a:pt x="1123188" y="201167"/>
                  </a:lnTo>
                  <a:lnTo>
                    <a:pt x="1123188" y="0"/>
                  </a:lnTo>
                  <a:lnTo>
                    <a:pt x="0" y="0"/>
                  </a:lnTo>
                  <a:lnTo>
                    <a:pt x="0" y="201167"/>
                  </a:lnTo>
                  <a:close/>
                </a:path>
              </a:pathLst>
            </a:custGeom>
            <a:ln w="25400">
              <a:solidFill>
                <a:srgbClr val="FFFFFF"/>
              </a:solidFill>
            </a:ln>
          </p:spPr>
          <p:txBody>
            <a:bodyPr wrap="square" lIns="0" tIns="0" rIns="0" bIns="0" rtlCol="0"/>
            <a:lstStyle/>
            <a:p/>
          </p:txBody>
        </p:sp>
      </p:grpSp>
      <p:graphicFrame>
        <p:nvGraphicFramePr>
          <p:cNvPr id="21" name="object 4"/>
          <p:cNvGraphicFramePr>
            <a:graphicFrameLocks noGrp="1"/>
          </p:cNvGraphicFramePr>
          <p:nvPr/>
        </p:nvGraphicFramePr>
        <p:xfrm>
          <a:off x="4353605" y="558993"/>
          <a:ext cx="4628515" cy="4251854"/>
        </p:xfrm>
        <a:graphic>
          <a:graphicData uri="http://schemas.openxmlformats.org/drawingml/2006/table">
            <a:tbl>
              <a:tblPr firstRow="1" bandRow="1">
                <a:tableStyleId>{2D5ABB26-0587-4C30-8999-92F81FD0307C}</a:tableStyleId>
              </a:tblPr>
              <a:tblGrid>
                <a:gridCol w="264795"/>
                <a:gridCol w="822960"/>
                <a:gridCol w="621665"/>
                <a:gridCol w="1963420"/>
                <a:gridCol w="955675"/>
              </a:tblGrid>
              <a:tr h="304800">
                <a:tc>
                  <a:txBody>
                    <a:bodyPr/>
                    <a:lstStyle/>
                    <a:p>
                      <a:pPr>
                        <a:lnSpc>
                          <a:spcPct val="100000"/>
                        </a:lnSpc>
                        <a:spcBef>
                          <a:spcPts val="5"/>
                        </a:spcBef>
                      </a:pPr>
                      <a:endParaRPr sz="650">
                        <a:latin typeface="Times New Roman" panose="02020603050405020304"/>
                        <a:cs typeface="Times New Roman" panose="02020603050405020304"/>
                      </a:endParaRPr>
                    </a:p>
                    <a:p>
                      <a:pPr marL="107315">
                        <a:lnSpc>
                          <a:spcPct val="100000"/>
                        </a:lnSpc>
                      </a:pPr>
                      <a:r>
                        <a:rPr sz="700" dirty="0">
                          <a:latin typeface="Arial MT"/>
                          <a:cs typeface="Arial MT"/>
                        </a:rPr>
                        <a:t>#</a:t>
                      </a:r>
                      <a:endParaRPr sz="700">
                        <a:latin typeface="Arial MT"/>
                        <a:cs typeface="Arial MT"/>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650">
                        <a:latin typeface="Times New Roman" panose="02020603050405020304"/>
                        <a:cs typeface="Times New Roman" panose="02020603050405020304"/>
                      </a:endParaRPr>
                    </a:p>
                    <a:p>
                      <a:pPr marL="5080" algn="ctr">
                        <a:lnSpc>
                          <a:spcPct val="100000"/>
                        </a:lnSpc>
                      </a:pPr>
                      <a:r>
                        <a:rPr sz="700" b="1" spc="-20" dirty="0">
                          <a:latin typeface="Arial" panose="020B0604020202020204"/>
                          <a:cs typeface="Arial" panose="020B0604020202020204"/>
                        </a:rPr>
                        <a:t>Tes</a:t>
                      </a:r>
                      <a:r>
                        <a:rPr sz="700" b="1" dirty="0">
                          <a:latin typeface="Arial" panose="020B0604020202020204"/>
                          <a:cs typeface="Arial" panose="020B0604020202020204"/>
                        </a:rPr>
                        <a:t>t</a:t>
                      </a:r>
                      <a:r>
                        <a:rPr sz="700" b="1" spc="-10" dirty="0">
                          <a:latin typeface="Arial" panose="020B0604020202020204"/>
                          <a:cs typeface="Arial" panose="020B0604020202020204"/>
                        </a:rPr>
                        <a:t> </a:t>
                      </a:r>
                      <a:r>
                        <a:rPr sz="700" b="1" spc="-15" dirty="0">
                          <a:latin typeface="Arial" panose="020B0604020202020204"/>
                          <a:cs typeface="Arial" panose="020B0604020202020204"/>
                        </a:rPr>
                        <a:t>I</a:t>
                      </a:r>
                      <a:r>
                        <a:rPr sz="700" b="1" spc="-20" dirty="0">
                          <a:latin typeface="Arial" panose="020B0604020202020204"/>
                          <a:cs typeface="Arial" panose="020B0604020202020204"/>
                        </a:rPr>
                        <a:t>te</a:t>
                      </a:r>
                      <a:r>
                        <a:rPr sz="700" b="1" spc="-10" dirty="0">
                          <a:latin typeface="Arial" panose="020B0604020202020204"/>
                          <a:cs typeface="Arial" panose="020B0604020202020204"/>
                        </a:rPr>
                        <a:t>m</a:t>
                      </a:r>
                      <a:r>
                        <a:rPr sz="700" b="1" dirty="0">
                          <a:latin typeface="Arial" panose="020B0604020202020204"/>
                          <a:cs typeface="Arial" panose="020B0604020202020204"/>
                        </a:rPr>
                        <a:t>s</a:t>
                      </a:r>
                      <a:endParaRPr sz="700">
                        <a:latin typeface="Arial" panose="020B0604020202020204"/>
                        <a:cs typeface="Arial" panose="020B06040202020202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695" marR="91440" indent="54610">
                        <a:lnSpc>
                          <a:spcPct val="100000"/>
                        </a:lnSpc>
                        <a:spcBef>
                          <a:spcPts val="330"/>
                        </a:spcBef>
                      </a:pPr>
                      <a:r>
                        <a:rPr sz="700" b="1" spc="-20" dirty="0">
                          <a:latin typeface="Arial" panose="020B0604020202020204"/>
                          <a:cs typeface="Arial" panose="020B0604020202020204"/>
                        </a:rPr>
                        <a:t>Method </a:t>
                      </a:r>
                      <a:r>
                        <a:rPr sz="700" b="1" spc="-15" dirty="0">
                          <a:latin typeface="Arial" panose="020B0604020202020204"/>
                          <a:cs typeface="Arial" panose="020B0604020202020204"/>
                        </a:rPr>
                        <a:t> </a:t>
                      </a:r>
                      <a:r>
                        <a:rPr sz="700" b="1" dirty="0">
                          <a:latin typeface="Arial" panose="020B0604020202020204"/>
                          <a:cs typeface="Arial" panose="020B0604020202020204"/>
                        </a:rPr>
                        <a:t>R</a:t>
                      </a:r>
                      <a:r>
                        <a:rPr sz="700" b="1" spc="-5" dirty="0">
                          <a:latin typeface="Arial" panose="020B0604020202020204"/>
                          <a:cs typeface="Arial" panose="020B0604020202020204"/>
                        </a:rPr>
                        <a:t>e</a:t>
                      </a:r>
                      <a:r>
                        <a:rPr sz="700" b="1" spc="-20" dirty="0">
                          <a:latin typeface="Arial" panose="020B0604020202020204"/>
                          <a:cs typeface="Arial" panose="020B0604020202020204"/>
                        </a:rPr>
                        <a:t>f</a:t>
                      </a:r>
                      <a:r>
                        <a:rPr sz="700" b="1" spc="-5" dirty="0">
                          <a:latin typeface="Arial" panose="020B0604020202020204"/>
                          <a:cs typeface="Arial" panose="020B0604020202020204"/>
                        </a:rPr>
                        <a:t>e</a:t>
                      </a:r>
                      <a:r>
                        <a:rPr sz="700" b="1" spc="5" dirty="0">
                          <a:latin typeface="Arial" panose="020B0604020202020204"/>
                          <a:cs typeface="Arial" panose="020B0604020202020204"/>
                        </a:rPr>
                        <a:t>r</a:t>
                      </a:r>
                      <a:r>
                        <a:rPr sz="700" b="1" spc="-5" dirty="0">
                          <a:latin typeface="Arial" panose="020B0604020202020204"/>
                          <a:cs typeface="Arial" panose="020B0604020202020204"/>
                        </a:rPr>
                        <a:t>e</a:t>
                      </a:r>
                      <a:r>
                        <a:rPr sz="700" b="1" spc="-20" dirty="0">
                          <a:latin typeface="Arial" panose="020B0604020202020204"/>
                          <a:cs typeface="Arial" panose="020B0604020202020204"/>
                        </a:rPr>
                        <a:t>n</a:t>
                      </a:r>
                      <a:r>
                        <a:rPr sz="700" b="1" spc="-5" dirty="0">
                          <a:latin typeface="Arial" panose="020B0604020202020204"/>
                          <a:cs typeface="Arial" panose="020B0604020202020204"/>
                        </a:rPr>
                        <a:t>c</a:t>
                      </a:r>
                      <a:r>
                        <a:rPr sz="700" b="1" dirty="0">
                          <a:latin typeface="Arial" panose="020B0604020202020204"/>
                          <a:cs typeface="Arial" panose="020B0604020202020204"/>
                        </a:rPr>
                        <a:t>e</a:t>
                      </a:r>
                      <a:endParaRPr sz="700">
                        <a:latin typeface="Arial" panose="020B0604020202020204"/>
                        <a:cs typeface="Arial" panose="020B0604020202020204"/>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330"/>
                        </a:spcBef>
                      </a:pPr>
                      <a:r>
                        <a:rPr sz="700" b="1" spc="-20" dirty="0">
                          <a:latin typeface="Arial" panose="020B0604020202020204"/>
                          <a:cs typeface="Arial" panose="020B0604020202020204"/>
                        </a:rPr>
                        <a:t>Acceptance</a:t>
                      </a:r>
                      <a:r>
                        <a:rPr sz="700" b="1" spc="15" dirty="0">
                          <a:latin typeface="Arial" panose="020B0604020202020204"/>
                          <a:cs typeface="Arial" panose="020B0604020202020204"/>
                        </a:rPr>
                        <a:t> </a:t>
                      </a:r>
                      <a:r>
                        <a:rPr sz="700" b="1" spc="-5" dirty="0">
                          <a:latin typeface="Arial" panose="020B0604020202020204"/>
                          <a:cs typeface="Arial" panose="020B0604020202020204"/>
                        </a:rPr>
                        <a:t>Criteria</a:t>
                      </a:r>
                      <a:endParaRPr sz="700">
                        <a:latin typeface="Arial" panose="020B0604020202020204"/>
                        <a:cs typeface="Arial" panose="020B0604020202020204"/>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650">
                        <a:latin typeface="Times New Roman" panose="02020603050405020304"/>
                        <a:cs typeface="Times New Roman" panose="02020603050405020304"/>
                      </a:endParaRPr>
                    </a:p>
                    <a:p>
                      <a:pPr marL="4445" algn="ctr">
                        <a:lnSpc>
                          <a:spcPct val="100000"/>
                        </a:lnSpc>
                      </a:pPr>
                      <a:r>
                        <a:rPr sz="700" b="1" spc="-20" dirty="0">
                          <a:latin typeface="Arial" panose="020B0604020202020204"/>
                          <a:cs typeface="Arial" panose="020B0604020202020204"/>
                        </a:rPr>
                        <a:t>Test</a:t>
                      </a:r>
                      <a:r>
                        <a:rPr sz="700" b="1" spc="-30" dirty="0">
                          <a:latin typeface="Arial" panose="020B0604020202020204"/>
                          <a:cs typeface="Arial" panose="020B0604020202020204"/>
                        </a:rPr>
                        <a:t> </a:t>
                      </a:r>
                      <a:r>
                        <a:rPr sz="700" b="1" spc="-20" dirty="0">
                          <a:latin typeface="Arial" panose="020B0604020202020204"/>
                          <a:cs typeface="Arial" panose="020B0604020202020204"/>
                        </a:rPr>
                        <a:t>Results</a:t>
                      </a:r>
                      <a:endParaRPr sz="700">
                        <a:latin typeface="Arial" panose="020B0604020202020204"/>
                        <a:cs typeface="Arial" panose="020B06040202020202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120">
                <a:tc>
                  <a:txBody>
                    <a:bodyPr/>
                    <a:lstStyle/>
                    <a:p>
                      <a:pPr marL="113665">
                        <a:lnSpc>
                          <a:spcPct val="100000"/>
                        </a:lnSpc>
                        <a:spcBef>
                          <a:spcPts val="370"/>
                        </a:spcBef>
                      </a:pPr>
                      <a:r>
                        <a:rPr sz="600" dirty="0">
                          <a:latin typeface="Times New Roman" panose="02020603050405020304"/>
                          <a:cs typeface="Times New Roman" panose="02020603050405020304"/>
                        </a:rPr>
                        <a:t>1</a:t>
                      </a:r>
                      <a:endParaRPr sz="600">
                        <a:latin typeface="Times New Roman" panose="02020603050405020304"/>
                        <a:cs typeface="Times New Roman" panose="02020603050405020304"/>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330"/>
                        </a:spcBef>
                      </a:pPr>
                      <a:r>
                        <a:rPr sz="700" spc="-5" dirty="0">
                          <a:latin typeface="Arial MT"/>
                          <a:cs typeface="Arial MT"/>
                        </a:rPr>
                        <a:t>Description</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330"/>
                        </a:spcBef>
                      </a:pPr>
                      <a:r>
                        <a:rPr sz="700" spc="-20" dirty="0">
                          <a:latin typeface="Arial MT"/>
                          <a:cs typeface="Arial MT"/>
                        </a:rPr>
                        <a:t>In-house</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30"/>
                        </a:spcBef>
                      </a:pPr>
                      <a:r>
                        <a:rPr sz="700" spc="35" dirty="0">
                          <a:latin typeface="Arial MT"/>
                          <a:cs typeface="Arial MT"/>
                        </a:rPr>
                        <a:t>W</a:t>
                      </a:r>
                      <a:r>
                        <a:rPr sz="700" spc="-5" dirty="0">
                          <a:latin typeface="Arial MT"/>
                          <a:cs typeface="Arial MT"/>
                        </a:rPr>
                        <a:t>h</a:t>
                      </a:r>
                      <a:r>
                        <a:rPr sz="700" dirty="0">
                          <a:latin typeface="Arial MT"/>
                          <a:cs typeface="Arial MT"/>
                        </a:rPr>
                        <a:t>ite</a:t>
                      </a:r>
                      <a:r>
                        <a:rPr sz="700" spc="-55" dirty="0">
                          <a:latin typeface="Arial MT"/>
                          <a:cs typeface="Arial MT"/>
                        </a:rPr>
                        <a:t> </a:t>
                      </a:r>
                      <a:r>
                        <a:rPr sz="700" spc="-5" dirty="0">
                          <a:latin typeface="Arial MT"/>
                          <a:cs typeface="Arial MT"/>
                        </a:rPr>
                        <a:t>o</a:t>
                      </a:r>
                      <a:r>
                        <a:rPr sz="700" dirty="0">
                          <a:latin typeface="Arial MT"/>
                          <a:cs typeface="Arial MT"/>
                        </a:rPr>
                        <a:t>r</a:t>
                      </a:r>
                      <a:r>
                        <a:rPr sz="700" spc="5" dirty="0">
                          <a:latin typeface="Arial MT"/>
                          <a:cs typeface="Arial MT"/>
                        </a:rPr>
                        <a:t> </a:t>
                      </a:r>
                      <a:r>
                        <a:rPr sz="700" spc="-5" dirty="0">
                          <a:latin typeface="Arial MT"/>
                          <a:cs typeface="Arial MT"/>
                        </a:rPr>
                        <a:t>a</a:t>
                      </a:r>
                      <a:r>
                        <a:rPr sz="700" dirty="0">
                          <a:latin typeface="Arial MT"/>
                          <a:cs typeface="Arial MT"/>
                        </a:rPr>
                        <a:t>l</a:t>
                      </a:r>
                      <a:r>
                        <a:rPr sz="700" spc="5" dirty="0">
                          <a:latin typeface="Arial MT"/>
                          <a:cs typeface="Arial MT"/>
                        </a:rPr>
                        <a:t>m</a:t>
                      </a:r>
                      <a:r>
                        <a:rPr sz="700" spc="-5" dirty="0">
                          <a:latin typeface="Arial MT"/>
                          <a:cs typeface="Arial MT"/>
                        </a:rPr>
                        <a:t>o</a:t>
                      </a:r>
                      <a:r>
                        <a:rPr sz="700" dirty="0">
                          <a:latin typeface="Arial MT"/>
                          <a:cs typeface="Arial MT"/>
                        </a:rPr>
                        <a:t>st</a:t>
                      </a:r>
                      <a:r>
                        <a:rPr sz="700" spc="-5" dirty="0">
                          <a:latin typeface="Arial MT"/>
                          <a:cs typeface="Arial MT"/>
                        </a:rPr>
                        <a:t> </a:t>
                      </a:r>
                      <a:r>
                        <a:rPr sz="700" spc="-25" dirty="0">
                          <a:latin typeface="Arial MT"/>
                          <a:cs typeface="Arial MT"/>
                        </a:rPr>
                        <a:t>w</a:t>
                      </a:r>
                      <a:r>
                        <a:rPr sz="700" spc="-20" dirty="0">
                          <a:latin typeface="Arial MT"/>
                          <a:cs typeface="Arial MT"/>
                        </a:rPr>
                        <a:t>h</a:t>
                      </a:r>
                      <a:r>
                        <a:rPr sz="700" spc="-15" dirty="0">
                          <a:latin typeface="Arial MT"/>
                          <a:cs typeface="Arial MT"/>
                        </a:rPr>
                        <a:t>it</a:t>
                      </a:r>
                      <a:r>
                        <a:rPr sz="700" dirty="0">
                          <a:latin typeface="Arial MT"/>
                          <a:cs typeface="Arial MT"/>
                        </a:rPr>
                        <a:t>e</a:t>
                      </a:r>
                      <a:r>
                        <a:rPr sz="700" spc="15" dirty="0">
                          <a:latin typeface="Arial MT"/>
                          <a:cs typeface="Arial MT"/>
                        </a:rPr>
                        <a:t> </a:t>
                      </a:r>
                      <a:r>
                        <a:rPr sz="700" spc="-20" dirty="0">
                          <a:latin typeface="Arial MT"/>
                          <a:cs typeface="Arial MT"/>
                        </a:rPr>
                        <a:t>po</a:t>
                      </a:r>
                      <a:r>
                        <a:rPr sz="700" spc="-25" dirty="0">
                          <a:latin typeface="Arial MT"/>
                          <a:cs typeface="Arial MT"/>
                        </a:rPr>
                        <a:t>w</a:t>
                      </a:r>
                      <a:r>
                        <a:rPr sz="700" spc="-20" dirty="0">
                          <a:latin typeface="Arial MT"/>
                          <a:cs typeface="Arial MT"/>
                        </a:rPr>
                        <a:t>de</a:t>
                      </a:r>
                      <a:r>
                        <a:rPr sz="700" dirty="0">
                          <a:latin typeface="Arial MT"/>
                          <a:cs typeface="Arial MT"/>
                        </a:rPr>
                        <a:t>r</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0"/>
                        </a:spcBef>
                      </a:pPr>
                      <a:r>
                        <a:rPr sz="700" spc="75" dirty="0">
                          <a:latin typeface="Arial MT"/>
                          <a:cs typeface="Arial MT"/>
                        </a:rPr>
                        <a:t>W</a:t>
                      </a:r>
                      <a:r>
                        <a:rPr sz="700" spc="-5" dirty="0">
                          <a:latin typeface="Arial MT"/>
                          <a:cs typeface="Arial MT"/>
                        </a:rPr>
                        <a:t>h</a:t>
                      </a:r>
                      <a:r>
                        <a:rPr sz="700" spc="-15" dirty="0">
                          <a:latin typeface="Arial MT"/>
                          <a:cs typeface="Arial MT"/>
                        </a:rPr>
                        <a:t>i</a:t>
                      </a:r>
                      <a:r>
                        <a:rPr sz="700" dirty="0">
                          <a:latin typeface="Arial MT"/>
                          <a:cs typeface="Arial MT"/>
                        </a:rPr>
                        <a:t>te</a:t>
                      </a:r>
                      <a:r>
                        <a:rPr sz="700" spc="-45" dirty="0">
                          <a:latin typeface="Arial MT"/>
                          <a:cs typeface="Arial MT"/>
                        </a:rPr>
                        <a:t> </a:t>
                      </a:r>
                      <a:r>
                        <a:rPr sz="700" spc="-5" dirty="0">
                          <a:latin typeface="Arial MT"/>
                          <a:cs typeface="Arial MT"/>
                        </a:rPr>
                        <a:t>po</a:t>
                      </a:r>
                      <a:r>
                        <a:rPr sz="700" spc="-25" dirty="0">
                          <a:latin typeface="Arial MT"/>
                          <a:cs typeface="Arial MT"/>
                        </a:rPr>
                        <a:t>w</a:t>
                      </a:r>
                      <a:r>
                        <a:rPr sz="700" spc="-5" dirty="0">
                          <a:latin typeface="Arial MT"/>
                          <a:cs typeface="Arial MT"/>
                        </a:rPr>
                        <a:t>de</a:t>
                      </a:r>
                      <a:r>
                        <a:rPr sz="700" dirty="0">
                          <a:latin typeface="Arial MT"/>
                          <a:cs typeface="Arial MT"/>
                        </a:rPr>
                        <a:t>r</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79">
                <a:tc>
                  <a:txBody>
                    <a:bodyPr/>
                    <a:lstStyle/>
                    <a:p>
                      <a:pPr>
                        <a:lnSpc>
                          <a:spcPct val="100000"/>
                        </a:lnSpc>
                      </a:pPr>
                      <a:endParaRPr sz="600">
                        <a:latin typeface="Times New Roman" panose="02020603050405020304"/>
                        <a:cs typeface="Times New Roman" panose="02020603050405020304"/>
                      </a:endParaRPr>
                    </a:p>
                    <a:p>
                      <a:pPr>
                        <a:lnSpc>
                          <a:spcPct val="100000"/>
                        </a:lnSpc>
                        <a:spcBef>
                          <a:spcPts val="30"/>
                        </a:spcBef>
                      </a:pPr>
                      <a:endParaRPr sz="450">
                        <a:latin typeface="Times New Roman" panose="02020603050405020304"/>
                        <a:cs typeface="Times New Roman" panose="02020603050405020304"/>
                      </a:endParaRPr>
                    </a:p>
                    <a:p>
                      <a:pPr marL="113030">
                        <a:lnSpc>
                          <a:spcPct val="100000"/>
                        </a:lnSpc>
                      </a:pPr>
                      <a:r>
                        <a:rPr sz="600" dirty="0">
                          <a:latin typeface="Times New Roman" panose="02020603050405020304"/>
                          <a:cs typeface="Times New Roman" panose="02020603050405020304"/>
                        </a:rPr>
                        <a:t>2</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650">
                        <a:latin typeface="Times New Roman" panose="02020603050405020304"/>
                        <a:cs typeface="Times New Roman" panose="02020603050405020304"/>
                      </a:endParaRPr>
                    </a:p>
                    <a:p>
                      <a:pPr marL="131445" marR="88900" indent="-35560">
                        <a:lnSpc>
                          <a:spcPct val="100000"/>
                        </a:lnSpc>
                        <a:spcBef>
                          <a:spcPts val="5"/>
                        </a:spcBef>
                      </a:pPr>
                      <a:r>
                        <a:rPr sz="700" dirty="0">
                          <a:latin typeface="Arial MT"/>
                          <a:cs typeface="Arial MT"/>
                        </a:rPr>
                        <a:t>C</a:t>
                      </a:r>
                      <a:r>
                        <a:rPr sz="700" spc="-5" dirty="0">
                          <a:latin typeface="Arial MT"/>
                          <a:cs typeface="Arial MT"/>
                        </a:rPr>
                        <a:t>h</a:t>
                      </a:r>
                      <a:r>
                        <a:rPr sz="700" spc="-20" dirty="0">
                          <a:latin typeface="Arial MT"/>
                          <a:cs typeface="Arial MT"/>
                        </a:rPr>
                        <a:t>r</a:t>
                      </a:r>
                      <a:r>
                        <a:rPr sz="700" spc="-5" dirty="0">
                          <a:latin typeface="Arial MT"/>
                          <a:cs typeface="Arial MT"/>
                        </a:rPr>
                        <a:t>o</a:t>
                      </a:r>
                      <a:r>
                        <a:rPr sz="700" spc="5" dirty="0">
                          <a:latin typeface="Arial MT"/>
                          <a:cs typeface="Arial MT"/>
                        </a:rPr>
                        <a:t>m</a:t>
                      </a:r>
                      <a:r>
                        <a:rPr sz="700" spc="-5" dirty="0">
                          <a:latin typeface="Arial MT"/>
                          <a:cs typeface="Arial MT"/>
                        </a:rPr>
                        <a:t>atograph</a:t>
                      </a:r>
                      <a:r>
                        <a:rPr sz="700" dirty="0">
                          <a:latin typeface="Arial MT"/>
                          <a:cs typeface="Arial MT"/>
                        </a:rPr>
                        <a:t>i  c</a:t>
                      </a:r>
                      <a:r>
                        <a:rPr sz="700" spc="-40" dirty="0">
                          <a:latin typeface="Arial MT"/>
                          <a:cs typeface="Arial MT"/>
                        </a:rPr>
                        <a:t> </a:t>
                      </a:r>
                      <a:r>
                        <a:rPr sz="700" spc="-15" dirty="0">
                          <a:latin typeface="Arial MT"/>
                          <a:cs typeface="Arial MT"/>
                        </a:rPr>
                        <a:t>I</a:t>
                      </a:r>
                      <a:r>
                        <a:rPr sz="700" spc="-5" dirty="0">
                          <a:latin typeface="Arial MT"/>
                          <a:cs typeface="Arial MT"/>
                        </a:rPr>
                        <a:t>den</a:t>
                      </a:r>
                      <a:r>
                        <a:rPr sz="700" dirty="0">
                          <a:latin typeface="Arial MT"/>
                          <a:cs typeface="Arial MT"/>
                        </a:rPr>
                        <a:t>tific</a:t>
                      </a:r>
                      <a:r>
                        <a:rPr sz="700" spc="-5" dirty="0">
                          <a:latin typeface="Arial MT"/>
                          <a:cs typeface="Arial MT"/>
                        </a:rPr>
                        <a:t>a</a:t>
                      </a:r>
                      <a:r>
                        <a:rPr sz="700" dirty="0">
                          <a:latin typeface="Arial MT"/>
                          <a:cs typeface="Arial MT"/>
                        </a:rPr>
                        <a:t>ti</a:t>
                      </a:r>
                      <a:r>
                        <a:rPr sz="700" spc="-5" dirty="0">
                          <a:latin typeface="Arial MT"/>
                          <a:cs typeface="Arial MT"/>
                        </a:rPr>
                        <a:t>o</a:t>
                      </a:r>
                      <a:r>
                        <a:rPr sz="700" dirty="0">
                          <a:latin typeface="Arial MT"/>
                          <a:cs typeface="Arial MT"/>
                        </a:rPr>
                        <a:t>n</a:t>
                      </a:r>
                      <a:endParaRPr sz="700">
                        <a:latin typeface="Arial MT"/>
                        <a:cs typeface="Arial MT"/>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0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7795" marR="115570" indent="4445" algn="just">
                        <a:lnSpc>
                          <a:spcPct val="100000"/>
                        </a:lnSpc>
                        <a:spcBef>
                          <a:spcPts val="330"/>
                        </a:spcBef>
                      </a:pPr>
                      <a:r>
                        <a:rPr sz="700" spc="-5" dirty="0">
                          <a:latin typeface="Arial MT"/>
                          <a:cs typeface="Arial MT"/>
                        </a:rPr>
                        <a:t>The </a:t>
                      </a:r>
                      <a:r>
                        <a:rPr sz="700" spc="-10" dirty="0">
                          <a:latin typeface="Arial MT"/>
                          <a:cs typeface="Arial MT"/>
                        </a:rPr>
                        <a:t>retention </a:t>
                      </a:r>
                      <a:r>
                        <a:rPr sz="700" spc="-5" dirty="0">
                          <a:latin typeface="Arial MT"/>
                          <a:cs typeface="Arial MT"/>
                        </a:rPr>
                        <a:t>time of the </a:t>
                      </a:r>
                      <a:r>
                        <a:rPr sz="700" spc="-10" dirty="0">
                          <a:latin typeface="Arial MT"/>
                          <a:cs typeface="Arial MT"/>
                        </a:rPr>
                        <a:t>major </a:t>
                      </a:r>
                      <a:r>
                        <a:rPr sz="700" spc="-15" dirty="0">
                          <a:latin typeface="Arial MT"/>
                          <a:cs typeface="Arial MT"/>
                        </a:rPr>
                        <a:t>peak </a:t>
                      </a:r>
                      <a:r>
                        <a:rPr sz="700" spc="-5" dirty="0">
                          <a:latin typeface="Arial MT"/>
                          <a:cs typeface="Arial MT"/>
                        </a:rPr>
                        <a:t>of the </a:t>
                      </a:r>
                      <a:r>
                        <a:rPr sz="700" dirty="0">
                          <a:latin typeface="Arial MT"/>
                          <a:cs typeface="Arial MT"/>
                        </a:rPr>
                        <a:t> </a:t>
                      </a:r>
                      <a:r>
                        <a:rPr sz="700" spc="-10" dirty="0">
                          <a:latin typeface="Arial MT"/>
                          <a:cs typeface="Arial MT"/>
                        </a:rPr>
                        <a:t>sample solution </a:t>
                      </a:r>
                      <a:r>
                        <a:rPr sz="700" spc="-15" dirty="0">
                          <a:latin typeface="Arial MT"/>
                          <a:cs typeface="Arial MT"/>
                        </a:rPr>
                        <a:t>corresponds </a:t>
                      </a:r>
                      <a:r>
                        <a:rPr sz="700" spc="-5" dirty="0">
                          <a:latin typeface="Arial MT"/>
                          <a:cs typeface="Arial MT"/>
                        </a:rPr>
                        <a:t>to that of the </a:t>
                      </a:r>
                      <a:r>
                        <a:rPr sz="700" dirty="0">
                          <a:latin typeface="Arial MT"/>
                          <a:cs typeface="Arial MT"/>
                        </a:rPr>
                        <a:t> </a:t>
                      </a:r>
                      <a:r>
                        <a:rPr sz="700" spc="-10" dirty="0">
                          <a:latin typeface="Arial MT"/>
                          <a:cs typeface="Arial MT"/>
                        </a:rPr>
                        <a:t>standard</a:t>
                      </a:r>
                      <a:r>
                        <a:rPr sz="700" spc="10" dirty="0">
                          <a:latin typeface="Arial MT"/>
                          <a:cs typeface="Arial MT"/>
                        </a:rPr>
                        <a:t> </a:t>
                      </a:r>
                      <a:r>
                        <a:rPr sz="700" spc="-5" dirty="0">
                          <a:latin typeface="Arial MT"/>
                          <a:cs typeface="Arial MT"/>
                        </a:rPr>
                        <a:t>solution,</a:t>
                      </a:r>
                      <a:r>
                        <a:rPr sz="700" spc="-25" dirty="0">
                          <a:latin typeface="Arial MT"/>
                          <a:cs typeface="Arial MT"/>
                        </a:rPr>
                        <a:t> </a:t>
                      </a:r>
                      <a:r>
                        <a:rPr sz="700" spc="-5" dirty="0">
                          <a:latin typeface="Arial MT"/>
                          <a:cs typeface="Arial MT"/>
                        </a:rPr>
                        <a:t>as</a:t>
                      </a:r>
                      <a:r>
                        <a:rPr sz="700" spc="5" dirty="0">
                          <a:latin typeface="Arial MT"/>
                          <a:cs typeface="Arial MT"/>
                        </a:rPr>
                        <a:t> </a:t>
                      </a:r>
                      <a:r>
                        <a:rPr sz="700" spc="-5" dirty="0">
                          <a:latin typeface="Arial MT"/>
                          <a:cs typeface="Arial MT"/>
                        </a:rPr>
                        <a:t>obtained</a:t>
                      </a:r>
                      <a:r>
                        <a:rPr sz="700" spc="-15" dirty="0">
                          <a:latin typeface="Arial MT"/>
                          <a:cs typeface="Arial MT"/>
                        </a:rPr>
                        <a:t> </a:t>
                      </a:r>
                      <a:r>
                        <a:rPr sz="700" spc="-5" dirty="0">
                          <a:latin typeface="Arial MT"/>
                          <a:cs typeface="Arial MT"/>
                        </a:rPr>
                        <a:t>in</a:t>
                      </a:r>
                      <a:r>
                        <a:rPr sz="700" spc="-30" dirty="0">
                          <a:latin typeface="Arial MT"/>
                          <a:cs typeface="Arial MT"/>
                        </a:rPr>
                        <a:t> </a:t>
                      </a:r>
                      <a:r>
                        <a:rPr sz="700" spc="-5" dirty="0">
                          <a:latin typeface="Arial MT"/>
                          <a:cs typeface="Arial MT"/>
                        </a:rPr>
                        <a:t>the</a:t>
                      </a:r>
                      <a:r>
                        <a:rPr sz="700" dirty="0">
                          <a:latin typeface="Arial MT"/>
                          <a:cs typeface="Arial MT"/>
                        </a:rPr>
                        <a:t> </a:t>
                      </a:r>
                      <a:r>
                        <a:rPr sz="700" spc="-5" dirty="0">
                          <a:latin typeface="Arial MT"/>
                          <a:cs typeface="Arial MT"/>
                        </a:rPr>
                        <a:t>Assay</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00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a:lnSpc>
                          <a:spcPct val="100000"/>
                        </a:lnSpc>
                      </a:pPr>
                      <a:endParaRPr sz="600">
                        <a:latin typeface="Times New Roman" panose="02020603050405020304"/>
                        <a:cs typeface="Times New Roman" panose="02020603050405020304"/>
                      </a:endParaRPr>
                    </a:p>
                    <a:p>
                      <a:pPr>
                        <a:lnSpc>
                          <a:spcPct val="100000"/>
                        </a:lnSpc>
                        <a:spcBef>
                          <a:spcPts val="30"/>
                        </a:spcBef>
                      </a:pPr>
                      <a:endParaRPr sz="450">
                        <a:latin typeface="Times New Roman" panose="02020603050405020304"/>
                        <a:cs typeface="Times New Roman" panose="02020603050405020304"/>
                      </a:endParaRPr>
                    </a:p>
                    <a:p>
                      <a:pPr marL="113030">
                        <a:lnSpc>
                          <a:spcPct val="100000"/>
                        </a:lnSpc>
                      </a:pPr>
                      <a:r>
                        <a:rPr sz="600" dirty="0">
                          <a:latin typeface="Times New Roman" panose="02020603050405020304"/>
                          <a:cs typeface="Times New Roman" panose="02020603050405020304"/>
                        </a:rPr>
                        <a:t>3</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650">
                        <a:latin typeface="Times New Roman" panose="02020603050405020304"/>
                        <a:cs typeface="Times New Roman" panose="02020603050405020304"/>
                      </a:endParaRPr>
                    </a:p>
                    <a:p>
                      <a:pPr marL="262890">
                        <a:lnSpc>
                          <a:spcPct val="100000"/>
                        </a:lnSpc>
                        <a:spcBef>
                          <a:spcPts val="5"/>
                        </a:spcBef>
                      </a:pPr>
                      <a:r>
                        <a:rPr sz="700" spc="-5" dirty="0">
                          <a:latin typeface="Arial MT"/>
                          <a:cs typeface="Arial MT"/>
                        </a:rPr>
                        <a:t>Peptide</a:t>
                      </a:r>
                      <a:endParaRPr sz="700">
                        <a:latin typeface="Arial MT"/>
                        <a:cs typeface="Arial MT"/>
                      </a:endParaRPr>
                    </a:p>
                    <a:p>
                      <a:pPr marL="244475">
                        <a:lnSpc>
                          <a:spcPct val="100000"/>
                        </a:lnSpc>
                      </a:pPr>
                      <a:r>
                        <a:rPr sz="700" spc="-15" dirty="0">
                          <a:latin typeface="Arial MT"/>
                          <a:cs typeface="Arial MT"/>
                        </a:rPr>
                        <a:t>Mapping</a:t>
                      </a:r>
                      <a:endParaRPr sz="7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0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2875" marR="121285" indent="-1905" algn="ctr">
                        <a:lnSpc>
                          <a:spcPct val="100000"/>
                        </a:lnSpc>
                        <a:spcBef>
                          <a:spcPts val="330"/>
                        </a:spcBef>
                      </a:pPr>
                      <a:r>
                        <a:rPr sz="700" spc="-5" dirty="0">
                          <a:latin typeface="Arial MT"/>
                          <a:cs typeface="Arial MT"/>
                        </a:rPr>
                        <a:t>The chromatographic profile of the sample </a:t>
                      </a:r>
                      <a:r>
                        <a:rPr sz="700" dirty="0">
                          <a:latin typeface="Arial MT"/>
                          <a:cs typeface="Arial MT"/>
                        </a:rPr>
                        <a:t> </a:t>
                      </a:r>
                      <a:r>
                        <a:rPr sz="700" spc="-5" dirty="0">
                          <a:latin typeface="Arial MT"/>
                          <a:cs typeface="Arial MT"/>
                        </a:rPr>
                        <a:t>solution</a:t>
                      </a:r>
                      <a:r>
                        <a:rPr sz="700" spc="-20" dirty="0">
                          <a:latin typeface="Arial MT"/>
                          <a:cs typeface="Arial MT"/>
                        </a:rPr>
                        <a:t> corresponds</a:t>
                      </a:r>
                      <a:r>
                        <a:rPr sz="700" spc="95" dirty="0">
                          <a:latin typeface="Arial MT"/>
                          <a:cs typeface="Arial MT"/>
                        </a:rPr>
                        <a:t> </a:t>
                      </a:r>
                      <a:r>
                        <a:rPr sz="700" spc="-5" dirty="0">
                          <a:latin typeface="Arial MT"/>
                          <a:cs typeface="Arial MT"/>
                        </a:rPr>
                        <a:t>to</a:t>
                      </a:r>
                      <a:r>
                        <a:rPr sz="700" spc="5" dirty="0">
                          <a:latin typeface="Arial MT"/>
                          <a:cs typeface="Arial MT"/>
                        </a:rPr>
                        <a:t> </a:t>
                      </a:r>
                      <a:r>
                        <a:rPr sz="700" spc="-5" dirty="0">
                          <a:latin typeface="Arial MT"/>
                          <a:cs typeface="Arial MT"/>
                        </a:rPr>
                        <a:t>that</a:t>
                      </a:r>
                      <a:r>
                        <a:rPr sz="700" spc="15" dirty="0">
                          <a:latin typeface="Arial MT"/>
                          <a:cs typeface="Arial MT"/>
                        </a:rPr>
                        <a:t> </a:t>
                      </a:r>
                      <a:r>
                        <a:rPr sz="700" spc="-5" dirty="0">
                          <a:latin typeface="Arial MT"/>
                          <a:cs typeface="Arial MT"/>
                        </a:rPr>
                        <a:t>of</a:t>
                      </a:r>
                      <a:r>
                        <a:rPr sz="700" spc="10" dirty="0">
                          <a:latin typeface="Arial MT"/>
                          <a:cs typeface="Arial MT"/>
                        </a:rPr>
                        <a:t> </a:t>
                      </a:r>
                      <a:r>
                        <a:rPr sz="700" spc="-5" dirty="0">
                          <a:latin typeface="Arial MT"/>
                          <a:cs typeface="Arial MT"/>
                        </a:rPr>
                        <a:t>the</a:t>
                      </a:r>
                      <a:r>
                        <a:rPr sz="700" spc="25" dirty="0">
                          <a:latin typeface="Arial MT"/>
                          <a:cs typeface="Arial MT"/>
                        </a:rPr>
                        <a:t> </a:t>
                      </a:r>
                      <a:r>
                        <a:rPr sz="700" spc="-20" dirty="0">
                          <a:latin typeface="Arial MT"/>
                          <a:cs typeface="Arial MT"/>
                        </a:rPr>
                        <a:t>standard </a:t>
                      </a:r>
                      <a:r>
                        <a:rPr sz="700" spc="-180" dirty="0">
                          <a:latin typeface="Arial MT"/>
                          <a:cs typeface="Arial MT"/>
                        </a:rPr>
                        <a:t> </a:t>
                      </a:r>
                      <a:r>
                        <a:rPr sz="700" spc="-5" dirty="0">
                          <a:latin typeface="Arial MT"/>
                          <a:cs typeface="Arial MT"/>
                        </a:rPr>
                        <a:t>solution</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00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a:lnSpc>
                          <a:spcPct val="100000"/>
                        </a:lnSpc>
                      </a:pPr>
                      <a:endParaRPr sz="600">
                        <a:latin typeface="Times New Roman" panose="02020603050405020304"/>
                        <a:cs typeface="Times New Roman" panose="02020603050405020304"/>
                      </a:endParaRPr>
                    </a:p>
                    <a:p>
                      <a:pPr>
                        <a:lnSpc>
                          <a:spcPct val="100000"/>
                        </a:lnSpc>
                        <a:spcBef>
                          <a:spcPts val="30"/>
                        </a:spcBef>
                      </a:pPr>
                      <a:endParaRPr sz="450">
                        <a:latin typeface="Times New Roman" panose="02020603050405020304"/>
                        <a:cs typeface="Times New Roman" panose="02020603050405020304"/>
                      </a:endParaRPr>
                    </a:p>
                    <a:p>
                      <a:pPr marL="113030">
                        <a:lnSpc>
                          <a:spcPct val="100000"/>
                        </a:lnSpc>
                      </a:pPr>
                      <a:r>
                        <a:rPr sz="600" dirty="0">
                          <a:latin typeface="Times New Roman" panose="02020603050405020304"/>
                          <a:cs typeface="Times New Roman" panose="02020603050405020304"/>
                        </a:rPr>
                        <a:t>4</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050">
                        <a:latin typeface="Times New Roman" panose="02020603050405020304"/>
                        <a:cs typeface="Times New Roman" panose="02020603050405020304"/>
                      </a:endParaRPr>
                    </a:p>
                    <a:p>
                      <a:pPr marL="7620" algn="ctr">
                        <a:lnSpc>
                          <a:spcPct val="100000"/>
                        </a:lnSpc>
                      </a:pPr>
                      <a:r>
                        <a:rPr sz="700" spc="-5" dirty="0">
                          <a:latin typeface="Arial MT"/>
                          <a:cs typeface="Arial MT"/>
                        </a:rPr>
                        <a:t>Assay</a:t>
                      </a:r>
                      <a:endParaRPr sz="7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0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6065" marR="273050" indent="66675">
                        <a:lnSpc>
                          <a:spcPct val="110000"/>
                        </a:lnSpc>
                        <a:spcBef>
                          <a:spcPts val="575"/>
                        </a:spcBef>
                      </a:pPr>
                      <a:r>
                        <a:rPr sz="700" spc="-20" dirty="0">
                          <a:latin typeface="Arial MT"/>
                          <a:cs typeface="Arial MT"/>
                        </a:rPr>
                        <a:t>It</a:t>
                      </a:r>
                      <a:r>
                        <a:rPr sz="700" spc="-15" dirty="0">
                          <a:latin typeface="Arial MT"/>
                          <a:cs typeface="Arial MT"/>
                        </a:rPr>
                        <a:t> </a:t>
                      </a:r>
                      <a:r>
                        <a:rPr sz="700" spc="-5" dirty="0">
                          <a:latin typeface="Arial MT"/>
                          <a:cs typeface="Arial MT"/>
                        </a:rPr>
                        <a:t>contains 0.76 mg to 1.00 </a:t>
                      </a:r>
                      <a:r>
                        <a:rPr sz="700" dirty="0">
                          <a:latin typeface="Arial MT"/>
                          <a:cs typeface="Arial MT"/>
                        </a:rPr>
                        <a:t>mg </a:t>
                      </a:r>
                      <a:r>
                        <a:rPr sz="700" spc="-5" dirty="0">
                          <a:latin typeface="Arial MT"/>
                          <a:cs typeface="Arial MT"/>
                        </a:rPr>
                        <a:t>of </a:t>
                      </a:r>
                      <a:r>
                        <a:rPr sz="700" dirty="0">
                          <a:latin typeface="Arial MT"/>
                          <a:cs typeface="Arial MT"/>
                        </a:rPr>
                        <a:t> </a:t>
                      </a:r>
                      <a:r>
                        <a:rPr sz="1050" spc="-7" baseline="8000" dirty="0">
                          <a:latin typeface="Arial MT"/>
                          <a:cs typeface="Arial MT"/>
                        </a:rPr>
                        <a:t>semaglutide(C</a:t>
                      </a:r>
                      <a:r>
                        <a:rPr sz="450" spc="-5" dirty="0">
                          <a:latin typeface="Arial MT"/>
                          <a:cs typeface="Arial MT"/>
                        </a:rPr>
                        <a:t>187</a:t>
                      </a:r>
                      <a:r>
                        <a:rPr sz="1050" spc="-7" baseline="8000" dirty="0">
                          <a:latin typeface="Arial MT"/>
                          <a:cs typeface="Arial MT"/>
                        </a:rPr>
                        <a:t>H</a:t>
                      </a:r>
                      <a:r>
                        <a:rPr sz="450" spc="-5" dirty="0">
                          <a:latin typeface="Arial MT"/>
                          <a:cs typeface="Arial MT"/>
                        </a:rPr>
                        <a:t>291</a:t>
                      </a:r>
                      <a:r>
                        <a:rPr sz="1050" spc="-7" baseline="8000" dirty="0">
                          <a:latin typeface="Arial MT"/>
                          <a:cs typeface="Arial MT"/>
                        </a:rPr>
                        <a:t>N</a:t>
                      </a:r>
                      <a:r>
                        <a:rPr sz="450" spc="-5" dirty="0">
                          <a:latin typeface="Arial MT"/>
                          <a:cs typeface="Arial MT"/>
                        </a:rPr>
                        <a:t>45</a:t>
                      </a:r>
                      <a:r>
                        <a:rPr sz="1050" spc="-7" baseline="8000" dirty="0">
                          <a:latin typeface="Arial MT"/>
                          <a:cs typeface="Arial MT"/>
                        </a:rPr>
                        <a:t>O</a:t>
                      </a:r>
                      <a:r>
                        <a:rPr sz="450" spc="-5" dirty="0">
                          <a:latin typeface="Arial MT"/>
                          <a:cs typeface="Arial MT"/>
                        </a:rPr>
                        <a:t>59</a:t>
                      </a:r>
                      <a:r>
                        <a:rPr sz="1050" spc="-7" baseline="8000" dirty="0">
                          <a:latin typeface="Arial MT"/>
                          <a:cs typeface="Arial MT"/>
                        </a:rPr>
                        <a:t>) </a:t>
                      </a:r>
                      <a:r>
                        <a:rPr sz="1050" spc="-22" baseline="8000" dirty="0">
                          <a:latin typeface="Arial MT"/>
                          <a:cs typeface="Arial MT"/>
                        </a:rPr>
                        <a:t>per</a:t>
                      </a:r>
                      <a:r>
                        <a:rPr sz="1050" spc="-7" baseline="8000" dirty="0">
                          <a:latin typeface="Arial MT"/>
                          <a:cs typeface="Arial MT"/>
                        </a:rPr>
                        <a:t> </a:t>
                      </a:r>
                      <a:r>
                        <a:rPr sz="1050" baseline="8000" dirty="0">
                          <a:latin typeface="Arial MT"/>
                          <a:cs typeface="Arial MT"/>
                        </a:rPr>
                        <a:t>mg</a:t>
                      </a:r>
                      <a:endParaRPr sz="1050" baseline="8000">
                        <a:latin typeface="Arial MT"/>
                        <a:cs typeface="Arial MT"/>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0490" marR="92710" algn="ctr">
                        <a:lnSpc>
                          <a:spcPct val="100000"/>
                        </a:lnSpc>
                        <a:spcBef>
                          <a:spcPts val="310"/>
                        </a:spcBef>
                      </a:pPr>
                      <a:r>
                        <a:rPr sz="700" spc="-30" dirty="0">
                          <a:latin typeface="Arial MT"/>
                          <a:cs typeface="Arial MT"/>
                        </a:rPr>
                        <a:t>I</a:t>
                      </a:r>
                      <a:r>
                        <a:rPr sz="700" dirty="0">
                          <a:latin typeface="Arial MT"/>
                          <a:cs typeface="Arial MT"/>
                        </a:rPr>
                        <a:t>t</a:t>
                      </a:r>
                      <a:r>
                        <a:rPr sz="700" spc="30" dirty="0">
                          <a:latin typeface="Arial MT"/>
                          <a:cs typeface="Arial MT"/>
                        </a:rPr>
                        <a:t> </a:t>
                      </a:r>
                      <a:r>
                        <a:rPr sz="700" dirty="0">
                          <a:latin typeface="Arial MT"/>
                          <a:cs typeface="Arial MT"/>
                        </a:rPr>
                        <a:t>c</a:t>
                      </a:r>
                      <a:r>
                        <a:rPr sz="700" spc="-5" dirty="0">
                          <a:latin typeface="Arial MT"/>
                          <a:cs typeface="Arial MT"/>
                        </a:rPr>
                        <a:t>on</a:t>
                      </a:r>
                      <a:r>
                        <a:rPr sz="700" dirty="0">
                          <a:latin typeface="Arial MT"/>
                          <a:cs typeface="Arial MT"/>
                        </a:rPr>
                        <a:t>t</a:t>
                      </a:r>
                      <a:r>
                        <a:rPr sz="700" spc="-5" dirty="0">
                          <a:latin typeface="Arial MT"/>
                          <a:cs typeface="Arial MT"/>
                        </a:rPr>
                        <a:t>a</a:t>
                      </a:r>
                      <a:r>
                        <a:rPr sz="700" dirty="0">
                          <a:latin typeface="Arial MT"/>
                          <a:cs typeface="Arial MT"/>
                        </a:rPr>
                        <a:t>ins</a:t>
                      </a:r>
                      <a:r>
                        <a:rPr sz="700" spc="-30" dirty="0">
                          <a:latin typeface="Arial MT"/>
                          <a:cs typeface="Arial MT"/>
                        </a:rPr>
                        <a:t> </a:t>
                      </a:r>
                      <a:r>
                        <a:rPr sz="700" spc="-5" dirty="0">
                          <a:latin typeface="Arial MT"/>
                          <a:cs typeface="Arial MT"/>
                        </a:rPr>
                        <a:t>0</a:t>
                      </a:r>
                      <a:r>
                        <a:rPr sz="700" dirty="0">
                          <a:latin typeface="Arial MT"/>
                          <a:cs typeface="Arial MT"/>
                        </a:rPr>
                        <a:t>.</a:t>
                      </a:r>
                      <a:r>
                        <a:rPr sz="700" spc="-5" dirty="0">
                          <a:latin typeface="Arial MT"/>
                          <a:cs typeface="Arial MT"/>
                        </a:rPr>
                        <a:t>9</a:t>
                      </a:r>
                      <a:r>
                        <a:rPr sz="700" dirty="0">
                          <a:latin typeface="Arial MT"/>
                          <a:cs typeface="Arial MT"/>
                        </a:rPr>
                        <a:t>0</a:t>
                      </a:r>
                      <a:r>
                        <a:rPr sz="700" spc="5" dirty="0">
                          <a:latin typeface="Arial MT"/>
                          <a:cs typeface="Arial MT"/>
                        </a:rPr>
                        <a:t> m</a:t>
                      </a:r>
                      <a:r>
                        <a:rPr sz="700" dirty="0">
                          <a:latin typeface="Arial MT"/>
                          <a:cs typeface="Arial MT"/>
                        </a:rPr>
                        <a:t>g  </a:t>
                      </a:r>
                      <a:r>
                        <a:rPr sz="700" spc="-5" dirty="0">
                          <a:latin typeface="Arial MT"/>
                          <a:cs typeface="Arial MT"/>
                        </a:rPr>
                        <a:t>o</a:t>
                      </a:r>
                      <a:r>
                        <a:rPr sz="700" dirty="0">
                          <a:latin typeface="Arial MT"/>
                          <a:cs typeface="Arial MT"/>
                        </a:rPr>
                        <a:t>f</a:t>
                      </a:r>
                      <a:r>
                        <a:rPr sz="700" spc="5" dirty="0">
                          <a:latin typeface="Arial MT"/>
                          <a:cs typeface="Arial MT"/>
                        </a:rPr>
                        <a:t> </a:t>
                      </a:r>
                      <a:r>
                        <a:rPr sz="700" dirty="0">
                          <a:latin typeface="Arial MT"/>
                          <a:cs typeface="Arial MT"/>
                        </a:rPr>
                        <a:t>s</a:t>
                      </a:r>
                      <a:r>
                        <a:rPr sz="700" spc="-5" dirty="0">
                          <a:latin typeface="Arial MT"/>
                          <a:cs typeface="Arial MT"/>
                        </a:rPr>
                        <a:t>e</a:t>
                      </a:r>
                      <a:r>
                        <a:rPr sz="700" spc="5" dirty="0">
                          <a:latin typeface="Arial MT"/>
                          <a:cs typeface="Arial MT"/>
                        </a:rPr>
                        <a:t>m</a:t>
                      </a:r>
                      <a:r>
                        <a:rPr sz="700" spc="-5" dirty="0">
                          <a:latin typeface="Arial MT"/>
                          <a:cs typeface="Arial MT"/>
                        </a:rPr>
                        <a:t>ag</a:t>
                      </a:r>
                      <a:r>
                        <a:rPr sz="700" dirty="0">
                          <a:latin typeface="Arial MT"/>
                          <a:cs typeface="Arial MT"/>
                        </a:rPr>
                        <a:t>lu</a:t>
                      </a:r>
                      <a:r>
                        <a:rPr sz="700" spc="-5" dirty="0">
                          <a:latin typeface="Arial MT"/>
                          <a:cs typeface="Arial MT"/>
                        </a:rPr>
                        <a:t>t</a:t>
                      </a:r>
                      <a:r>
                        <a:rPr sz="700" dirty="0">
                          <a:latin typeface="Arial MT"/>
                          <a:cs typeface="Arial MT"/>
                        </a:rPr>
                        <a:t>ide</a:t>
                      </a:r>
                      <a:r>
                        <a:rPr sz="700" spc="-45" dirty="0">
                          <a:latin typeface="Arial MT"/>
                          <a:cs typeface="Arial MT"/>
                        </a:rPr>
                        <a:t> </a:t>
                      </a:r>
                      <a:r>
                        <a:rPr sz="700" spc="-15" dirty="0">
                          <a:latin typeface="Arial MT"/>
                          <a:cs typeface="Arial MT"/>
                        </a:rPr>
                        <a:t>per  </a:t>
                      </a:r>
                      <a:r>
                        <a:rPr sz="700" dirty="0">
                          <a:latin typeface="Arial MT"/>
                          <a:cs typeface="Arial MT"/>
                        </a:rPr>
                        <a:t>mg</a:t>
                      </a:r>
                      <a:endParaRPr sz="700">
                        <a:latin typeface="Arial MT"/>
                        <a:cs typeface="Arial MT"/>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18159">
                <a:tc>
                  <a:txBody>
                    <a:bodyPr/>
                    <a:lstStyle/>
                    <a:p>
                      <a:pPr>
                        <a:lnSpc>
                          <a:spcPct val="100000"/>
                        </a:lnSpc>
                      </a:pPr>
                      <a:endParaRPr sz="600">
                        <a:latin typeface="Times New Roman" panose="02020603050405020304"/>
                        <a:cs typeface="Times New Roman" panose="02020603050405020304"/>
                      </a:endParaRPr>
                    </a:p>
                    <a:p>
                      <a:pPr>
                        <a:lnSpc>
                          <a:spcPct val="100000"/>
                        </a:lnSpc>
                      </a:pPr>
                      <a:endParaRPr sz="600">
                        <a:latin typeface="Times New Roman" panose="02020603050405020304"/>
                        <a:cs typeface="Times New Roman" panose="02020603050405020304"/>
                      </a:endParaRPr>
                    </a:p>
                    <a:p>
                      <a:pPr marL="113030">
                        <a:lnSpc>
                          <a:spcPct val="100000"/>
                        </a:lnSpc>
                        <a:spcBef>
                          <a:spcPts val="390"/>
                        </a:spcBef>
                      </a:pPr>
                      <a:r>
                        <a:rPr sz="600" dirty="0">
                          <a:latin typeface="Times New Roman" panose="02020603050405020304"/>
                          <a:cs typeface="Times New Roman" panose="02020603050405020304"/>
                        </a:rPr>
                        <a:t>5</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050">
                        <a:latin typeface="Times New Roman" panose="02020603050405020304"/>
                        <a:cs typeface="Times New Roman" panose="02020603050405020304"/>
                      </a:endParaRPr>
                    </a:p>
                    <a:p>
                      <a:pPr marL="204470" marR="193675" indent="54610">
                        <a:lnSpc>
                          <a:spcPct val="100000"/>
                        </a:lnSpc>
                      </a:pPr>
                      <a:r>
                        <a:rPr sz="700" spc="-5" dirty="0">
                          <a:latin typeface="Arial MT"/>
                          <a:cs typeface="Arial MT"/>
                        </a:rPr>
                        <a:t>Related </a:t>
                      </a:r>
                      <a:r>
                        <a:rPr sz="700" dirty="0">
                          <a:latin typeface="Arial MT"/>
                          <a:cs typeface="Arial MT"/>
                        </a:rPr>
                        <a:t> S</a:t>
                      </a:r>
                      <a:r>
                        <a:rPr sz="700" spc="-5" dirty="0">
                          <a:latin typeface="Arial MT"/>
                          <a:cs typeface="Arial MT"/>
                        </a:rPr>
                        <a:t>ub</a:t>
                      </a:r>
                      <a:r>
                        <a:rPr sz="700" dirty="0">
                          <a:latin typeface="Arial MT"/>
                          <a:cs typeface="Arial MT"/>
                        </a:rPr>
                        <a:t>s</a:t>
                      </a:r>
                      <a:r>
                        <a:rPr sz="700" spc="-5" dirty="0">
                          <a:latin typeface="Arial MT"/>
                          <a:cs typeface="Arial MT"/>
                        </a:rPr>
                        <a:t>tan</a:t>
                      </a:r>
                      <a:r>
                        <a:rPr sz="700" dirty="0">
                          <a:latin typeface="Arial MT"/>
                          <a:cs typeface="Arial MT"/>
                        </a:rPr>
                        <a:t>ce</a:t>
                      </a:r>
                      <a:endParaRPr sz="7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panose="02020603050405020304"/>
                        <a:cs typeface="Times New Roman" panose="02020603050405020304"/>
                      </a:endParaRPr>
                    </a:p>
                    <a:p>
                      <a:pPr>
                        <a:lnSpc>
                          <a:spcPct val="100000"/>
                        </a:lnSpc>
                        <a:spcBef>
                          <a:spcPts val="35"/>
                        </a:spcBef>
                      </a:pPr>
                      <a:endParaRPr sz="60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dirty="0">
                        <a:latin typeface="Times New Roman" panose="02020603050405020304"/>
                        <a:cs typeface="Times New Roman" panose="02020603050405020304"/>
                      </a:endParaRPr>
                    </a:p>
                    <a:p>
                      <a:pPr>
                        <a:lnSpc>
                          <a:spcPct val="100000"/>
                        </a:lnSpc>
                        <a:spcBef>
                          <a:spcPts val="35"/>
                        </a:spcBef>
                      </a:pPr>
                      <a:endParaRPr sz="600" dirty="0">
                        <a:latin typeface="Times New Roman" panose="02020603050405020304"/>
                        <a:cs typeface="Times New Roman" panose="02020603050405020304"/>
                      </a:endParaRPr>
                    </a:p>
                    <a:p>
                      <a:pPr marL="1905" algn="ctr">
                        <a:lnSpc>
                          <a:spcPct val="100000"/>
                        </a:lnSpc>
                      </a:pPr>
                      <a:r>
                        <a:rPr sz="700" spc="5" dirty="0">
                          <a:latin typeface="Arial MT"/>
                          <a:cs typeface="Arial MT"/>
                        </a:rPr>
                        <a:t>T</a:t>
                      </a:r>
                      <a:r>
                        <a:rPr sz="700" spc="-5" dirty="0">
                          <a:latin typeface="Arial MT"/>
                          <a:cs typeface="Arial MT"/>
                        </a:rPr>
                        <a:t>o</a:t>
                      </a:r>
                      <a:r>
                        <a:rPr sz="700" dirty="0">
                          <a:latin typeface="Arial MT"/>
                          <a:cs typeface="Arial MT"/>
                        </a:rPr>
                        <a:t>t</a:t>
                      </a:r>
                      <a:r>
                        <a:rPr sz="700" spc="-5" dirty="0">
                          <a:latin typeface="Arial MT"/>
                          <a:cs typeface="Arial MT"/>
                        </a:rPr>
                        <a:t>a</a:t>
                      </a:r>
                      <a:r>
                        <a:rPr sz="700" dirty="0">
                          <a:latin typeface="Arial MT"/>
                          <a:cs typeface="Arial MT"/>
                        </a:rPr>
                        <a:t>l</a:t>
                      </a:r>
                      <a:r>
                        <a:rPr sz="700" spc="-25" dirty="0">
                          <a:latin typeface="Arial MT"/>
                          <a:cs typeface="Arial MT"/>
                        </a:rPr>
                        <a:t> </a:t>
                      </a:r>
                      <a:r>
                        <a:rPr sz="700" dirty="0">
                          <a:latin typeface="Arial MT"/>
                          <a:cs typeface="Arial MT"/>
                        </a:rPr>
                        <a:t>i</a:t>
                      </a:r>
                      <a:r>
                        <a:rPr sz="700" spc="5" dirty="0">
                          <a:latin typeface="Arial MT"/>
                          <a:cs typeface="Arial MT"/>
                        </a:rPr>
                        <a:t>m</a:t>
                      </a:r>
                      <a:r>
                        <a:rPr sz="700" spc="-5" dirty="0">
                          <a:latin typeface="Arial MT"/>
                          <a:cs typeface="Arial MT"/>
                        </a:rPr>
                        <a:t>pur</a:t>
                      </a:r>
                      <a:r>
                        <a:rPr sz="700" dirty="0">
                          <a:latin typeface="Arial MT"/>
                          <a:cs typeface="Arial MT"/>
                        </a:rPr>
                        <a:t>ities</a:t>
                      </a:r>
                      <a:r>
                        <a:rPr sz="700" spc="-45" dirty="0">
                          <a:latin typeface="Arial MT"/>
                          <a:cs typeface="Arial MT"/>
                        </a:rPr>
                        <a:t> </a:t>
                      </a:r>
                      <a:r>
                        <a:rPr sz="700" spc="-15" dirty="0">
                          <a:latin typeface="Arial MT"/>
                          <a:cs typeface="Arial MT"/>
                        </a:rPr>
                        <a:t>N</a:t>
                      </a:r>
                      <a:r>
                        <a:rPr sz="700" spc="-30" dirty="0">
                          <a:latin typeface="Arial MT"/>
                          <a:cs typeface="Arial MT"/>
                        </a:rPr>
                        <a:t>M</a:t>
                      </a:r>
                      <a:r>
                        <a:rPr sz="700" dirty="0">
                          <a:latin typeface="Arial MT"/>
                          <a:cs typeface="Arial MT"/>
                        </a:rPr>
                        <a:t>T</a:t>
                      </a:r>
                      <a:r>
                        <a:rPr sz="700" spc="25" dirty="0">
                          <a:latin typeface="Arial MT"/>
                          <a:cs typeface="Arial MT"/>
                        </a:rPr>
                        <a:t> </a:t>
                      </a:r>
                      <a:r>
                        <a:rPr sz="700" spc="-5" dirty="0">
                          <a:latin typeface="Arial MT"/>
                          <a:cs typeface="Arial MT"/>
                        </a:rPr>
                        <a:t>5</a:t>
                      </a:r>
                      <a:r>
                        <a:rPr sz="700" dirty="0">
                          <a:latin typeface="Arial MT"/>
                          <a:cs typeface="Arial MT"/>
                        </a:rPr>
                        <a:t>.</a:t>
                      </a:r>
                      <a:r>
                        <a:rPr sz="700" spc="-5" dirty="0">
                          <a:latin typeface="Arial MT"/>
                          <a:cs typeface="Arial MT"/>
                        </a:rPr>
                        <a:t>5</a:t>
                      </a:r>
                      <a:r>
                        <a:rPr sz="700" dirty="0">
                          <a:latin typeface="Arial MT"/>
                          <a:cs typeface="Arial MT"/>
                        </a:rPr>
                        <a:t>%</a:t>
                      </a:r>
                      <a:endParaRPr sz="7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745" marR="100965" algn="ctr">
                        <a:lnSpc>
                          <a:spcPct val="100000"/>
                        </a:lnSpc>
                        <a:spcBef>
                          <a:spcPts val="335"/>
                        </a:spcBef>
                      </a:pPr>
                      <a:r>
                        <a:rPr sz="700" spc="-5" dirty="0">
                          <a:latin typeface="Arial MT"/>
                          <a:cs typeface="Arial MT"/>
                        </a:rPr>
                        <a:t>Total impurities </a:t>
                      </a:r>
                      <a:r>
                        <a:rPr sz="700" dirty="0">
                          <a:latin typeface="Arial MT"/>
                          <a:cs typeface="Arial MT"/>
                        </a:rPr>
                        <a:t> </a:t>
                      </a:r>
                      <a:r>
                        <a:rPr sz="700" spc="-20" dirty="0">
                          <a:latin typeface="Arial MT"/>
                          <a:cs typeface="Arial MT"/>
                        </a:rPr>
                        <a:t>NMT1%,</a:t>
                      </a:r>
                      <a:r>
                        <a:rPr sz="700" spc="-10" dirty="0">
                          <a:latin typeface="Arial MT"/>
                          <a:cs typeface="Arial MT"/>
                        </a:rPr>
                        <a:t> individual </a:t>
                      </a:r>
                      <a:r>
                        <a:rPr sz="700" spc="-180" dirty="0">
                          <a:latin typeface="Arial MT"/>
                          <a:cs typeface="Arial MT"/>
                        </a:rPr>
                        <a:t> </a:t>
                      </a:r>
                      <a:r>
                        <a:rPr sz="700" spc="-5" dirty="0">
                          <a:latin typeface="Arial MT"/>
                          <a:cs typeface="Arial MT"/>
                        </a:rPr>
                        <a:t>impurity is </a:t>
                      </a:r>
                      <a:r>
                        <a:rPr sz="700" dirty="0">
                          <a:latin typeface="Arial MT"/>
                          <a:cs typeface="Arial MT"/>
                        </a:rPr>
                        <a:t> </a:t>
                      </a:r>
                      <a:r>
                        <a:rPr sz="700" spc="-20" dirty="0">
                          <a:latin typeface="Arial MT"/>
                          <a:cs typeface="Arial MT"/>
                        </a:rPr>
                        <a:t>NMT0.2%</a:t>
                      </a:r>
                      <a:endParaRPr sz="700" dirty="0">
                        <a:latin typeface="Arial MT"/>
                        <a:cs typeface="Arial MT"/>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800">
                <a:tc>
                  <a:txBody>
                    <a:bodyPr/>
                    <a:lstStyle/>
                    <a:p>
                      <a:pPr>
                        <a:lnSpc>
                          <a:spcPct val="100000"/>
                        </a:lnSpc>
                        <a:spcBef>
                          <a:spcPts val="30"/>
                        </a:spcBef>
                      </a:pPr>
                      <a:endParaRPr sz="700">
                        <a:latin typeface="Times New Roman" panose="02020603050405020304"/>
                        <a:cs typeface="Times New Roman" panose="02020603050405020304"/>
                      </a:endParaRPr>
                    </a:p>
                    <a:p>
                      <a:pPr marL="113030">
                        <a:lnSpc>
                          <a:spcPct val="100000"/>
                        </a:lnSpc>
                        <a:spcBef>
                          <a:spcPts val="5"/>
                        </a:spcBef>
                      </a:pPr>
                      <a:r>
                        <a:rPr sz="600" dirty="0">
                          <a:latin typeface="Times New Roman" panose="02020603050405020304"/>
                          <a:cs typeface="Times New Roman" panose="02020603050405020304"/>
                        </a:rPr>
                        <a:t>6</a:t>
                      </a:r>
                      <a:endParaRPr sz="600">
                        <a:latin typeface="Times New Roman" panose="02020603050405020304"/>
                        <a:cs typeface="Times New Roman" panose="020206030504050203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marR="111125" indent="-3175">
                        <a:lnSpc>
                          <a:spcPct val="100000"/>
                        </a:lnSpc>
                        <a:spcBef>
                          <a:spcPts val="340"/>
                        </a:spcBef>
                      </a:pPr>
                      <a:r>
                        <a:rPr sz="700" dirty="0">
                          <a:latin typeface="Arial MT"/>
                          <a:cs typeface="Arial MT"/>
                        </a:rPr>
                        <a:t>Hi</a:t>
                      </a:r>
                      <a:r>
                        <a:rPr sz="700" spc="-5" dirty="0">
                          <a:latin typeface="Arial MT"/>
                          <a:cs typeface="Arial MT"/>
                        </a:rPr>
                        <a:t>g</a:t>
                      </a:r>
                      <a:r>
                        <a:rPr sz="700" dirty="0">
                          <a:latin typeface="Arial MT"/>
                          <a:cs typeface="Arial MT"/>
                        </a:rPr>
                        <a:t>h</a:t>
                      </a:r>
                      <a:r>
                        <a:rPr sz="700" spc="-10" dirty="0">
                          <a:latin typeface="Arial MT"/>
                          <a:cs typeface="Arial MT"/>
                        </a:rPr>
                        <a:t> </a:t>
                      </a:r>
                      <a:r>
                        <a:rPr sz="700" spc="-40" dirty="0">
                          <a:latin typeface="Arial MT"/>
                          <a:cs typeface="Arial MT"/>
                        </a:rPr>
                        <a:t>M</a:t>
                      </a:r>
                      <a:r>
                        <a:rPr sz="700" spc="-5" dirty="0">
                          <a:latin typeface="Arial MT"/>
                          <a:cs typeface="Arial MT"/>
                        </a:rPr>
                        <a:t>o</a:t>
                      </a:r>
                      <a:r>
                        <a:rPr sz="700" dirty="0">
                          <a:latin typeface="Arial MT"/>
                          <a:cs typeface="Arial MT"/>
                        </a:rPr>
                        <a:t>le</a:t>
                      </a:r>
                      <a:r>
                        <a:rPr sz="700" spc="-5" dirty="0">
                          <a:latin typeface="Arial MT"/>
                          <a:cs typeface="Arial MT"/>
                        </a:rPr>
                        <a:t>cu</a:t>
                      </a:r>
                      <a:r>
                        <a:rPr sz="700" dirty="0">
                          <a:latin typeface="Arial MT"/>
                          <a:cs typeface="Arial MT"/>
                        </a:rPr>
                        <a:t>lar  </a:t>
                      </a:r>
                      <a:r>
                        <a:rPr sz="700" spc="75" dirty="0">
                          <a:latin typeface="Arial MT"/>
                          <a:cs typeface="Arial MT"/>
                        </a:rPr>
                        <a:t>W</a:t>
                      </a:r>
                      <a:r>
                        <a:rPr sz="700" spc="-5" dirty="0">
                          <a:latin typeface="Arial MT"/>
                          <a:cs typeface="Arial MT"/>
                        </a:rPr>
                        <a:t>e</a:t>
                      </a:r>
                      <a:r>
                        <a:rPr sz="700" spc="-15" dirty="0">
                          <a:latin typeface="Arial MT"/>
                          <a:cs typeface="Arial MT"/>
                        </a:rPr>
                        <a:t>i</a:t>
                      </a:r>
                      <a:r>
                        <a:rPr sz="700" spc="-5" dirty="0">
                          <a:latin typeface="Arial MT"/>
                          <a:cs typeface="Arial MT"/>
                        </a:rPr>
                        <a:t>gh</a:t>
                      </a:r>
                      <a:r>
                        <a:rPr sz="700" dirty="0">
                          <a:latin typeface="Arial MT"/>
                          <a:cs typeface="Arial MT"/>
                        </a:rPr>
                        <a:t>t</a:t>
                      </a:r>
                      <a:r>
                        <a:rPr sz="700" spc="-40" dirty="0">
                          <a:latin typeface="Arial MT"/>
                          <a:cs typeface="Arial MT"/>
                        </a:rPr>
                        <a:t> </a:t>
                      </a:r>
                      <a:r>
                        <a:rPr sz="700" dirty="0">
                          <a:latin typeface="Arial MT"/>
                          <a:cs typeface="Arial MT"/>
                        </a:rPr>
                        <a:t>P</a:t>
                      </a:r>
                      <a:r>
                        <a:rPr sz="700" spc="-5" dirty="0">
                          <a:latin typeface="Arial MT"/>
                          <a:cs typeface="Arial MT"/>
                        </a:rPr>
                        <a:t>rote</a:t>
                      </a:r>
                      <a:r>
                        <a:rPr sz="700" dirty="0">
                          <a:latin typeface="Arial MT"/>
                          <a:cs typeface="Arial MT"/>
                        </a:rPr>
                        <a:t>in</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R="121920" algn="r">
                        <a:lnSpc>
                          <a:spcPct val="100000"/>
                        </a:lnSpc>
                        <a:spcBef>
                          <a:spcPts val="5"/>
                        </a:spcBef>
                      </a:pPr>
                      <a:r>
                        <a:rPr sz="700" spc="-20" dirty="0">
                          <a:latin typeface="Arial MT"/>
                          <a:cs typeface="Arial MT"/>
                        </a:rPr>
                        <a:t>In-house</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dirty="0">
                        <a:latin typeface="Times New Roman" panose="02020603050405020304"/>
                        <a:cs typeface="Times New Roman" panose="02020603050405020304"/>
                      </a:endParaRPr>
                    </a:p>
                    <a:p>
                      <a:pPr marL="635" algn="ctr">
                        <a:lnSpc>
                          <a:spcPct val="100000"/>
                        </a:lnSpc>
                        <a:spcBef>
                          <a:spcPts val="5"/>
                        </a:spcBef>
                      </a:pPr>
                      <a:r>
                        <a:rPr sz="700" spc="-15" dirty="0">
                          <a:latin typeface="Arial MT"/>
                          <a:cs typeface="Arial MT"/>
                        </a:rPr>
                        <a:t>N</a:t>
                      </a:r>
                      <a:r>
                        <a:rPr sz="700" spc="-30" dirty="0">
                          <a:latin typeface="Arial MT"/>
                          <a:cs typeface="Arial MT"/>
                        </a:rPr>
                        <a:t>M</a:t>
                      </a:r>
                      <a:r>
                        <a:rPr sz="700" dirty="0">
                          <a:latin typeface="Arial MT"/>
                          <a:cs typeface="Arial MT"/>
                        </a:rPr>
                        <a:t>T</a:t>
                      </a:r>
                      <a:r>
                        <a:rPr sz="700" spc="-10" dirty="0">
                          <a:latin typeface="Arial MT"/>
                          <a:cs typeface="Arial MT"/>
                        </a:rPr>
                        <a:t> </a:t>
                      </a:r>
                      <a:r>
                        <a:rPr sz="700" spc="-5" dirty="0">
                          <a:latin typeface="Arial MT"/>
                          <a:cs typeface="Arial MT"/>
                        </a:rPr>
                        <a:t>0</a:t>
                      </a:r>
                      <a:r>
                        <a:rPr sz="700" dirty="0">
                          <a:latin typeface="Arial MT"/>
                          <a:cs typeface="Arial MT"/>
                        </a:rPr>
                        <a:t>.</a:t>
                      </a:r>
                      <a:r>
                        <a:rPr sz="700" spc="-5" dirty="0">
                          <a:latin typeface="Arial MT"/>
                          <a:cs typeface="Arial MT"/>
                        </a:rPr>
                        <a:t>3</a:t>
                      </a:r>
                      <a:r>
                        <a:rPr sz="700" dirty="0">
                          <a:latin typeface="Arial MT"/>
                          <a:cs typeface="Arial MT"/>
                        </a:rPr>
                        <a:t>%</a:t>
                      </a:r>
                      <a:endParaRPr sz="700" dirty="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L="3175" algn="ctr">
                        <a:lnSpc>
                          <a:spcPct val="100000"/>
                        </a:lnSpc>
                        <a:spcBef>
                          <a:spcPts val="5"/>
                        </a:spcBef>
                      </a:pPr>
                      <a:r>
                        <a:rPr sz="700" spc="-20" dirty="0">
                          <a:latin typeface="Arial MT"/>
                          <a:cs typeface="Arial MT"/>
                        </a:rPr>
                        <a:t>0.03%</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120">
                <a:tc>
                  <a:txBody>
                    <a:bodyPr/>
                    <a:lstStyle/>
                    <a:p>
                      <a:pPr marL="113665">
                        <a:lnSpc>
                          <a:spcPct val="100000"/>
                        </a:lnSpc>
                        <a:spcBef>
                          <a:spcPts val="380"/>
                        </a:spcBef>
                      </a:pPr>
                      <a:r>
                        <a:rPr sz="600" dirty="0">
                          <a:latin typeface="Times New Roman" panose="02020603050405020304"/>
                          <a:cs typeface="Times New Roman" panose="02020603050405020304"/>
                        </a:rPr>
                        <a:t>7</a:t>
                      </a:r>
                      <a:endParaRPr sz="600">
                        <a:latin typeface="Times New Roman" panose="02020603050405020304"/>
                        <a:cs typeface="Times New Roman" panose="02020603050405020304"/>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340"/>
                        </a:spcBef>
                      </a:pPr>
                      <a:r>
                        <a:rPr sz="700" spc="35" dirty="0">
                          <a:latin typeface="Arial MT"/>
                          <a:cs typeface="Arial MT"/>
                        </a:rPr>
                        <a:t>W</a:t>
                      </a:r>
                      <a:r>
                        <a:rPr sz="700" spc="-5" dirty="0">
                          <a:latin typeface="Arial MT"/>
                          <a:cs typeface="Arial MT"/>
                        </a:rPr>
                        <a:t>a</a:t>
                      </a:r>
                      <a:r>
                        <a:rPr sz="700" dirty="0">
                          <a:latin typeface="Arial MT"/>
                          <a:cs typeface="Arial MT"/>
                        </a:rPr>
                        <a:t>t</a:t>
                      </a:r>
                      <a:r>
                        <a:rPr sz="700" spc="-5" dirty="0">
                          <a:latin typeface="Arial MT"/>
                          <a:cs typeface="Arial MT"/>
                        </a:rPr>
                        <a:t>e</a:t>
                      </a:r>
                      <a:r>
                        <a:rPr sz="700" dirty="0">
                          <a:latin typeface="Arial MT"/>
                          <a:cs typeface="Arial MT"/>
                        </a:rPr>
                        <a:t>r</a:t>
                      </a:r>
                      <a:r>
                        <a:rPr sz="700" spc="-55" dirty="0">
                          <a:latin typeface="Arial MT"/>
                          <a:cs typeface="Arial MT"/>
                        </a:rPr>
                        <a:t> </a:t>
                      </a:r>
                      <a:r>
                        <a:rPr sz="700" dirty="0">
                          <a:latin typeface="Arial MT"/>
                          <a:cs typeface="Arial MT"/>
                        </a:rPr>
                        <a:t>Co</a:t>
                      </a:r>
                      <a:r>
                        <a:rPr sz="700" spc="-5" dirty="0">
                          <a:latin typeface="Arial MT"/>
                          <a:cs typeface="Arial MT"/>
                        </a:rPr>
                        <a:t>n</a:t>
                      </a:r>
                      <a:r>
                        <a:rPr sz="700" dirty="0">
                          <a:latin typeface="Arial MT"/>
                          <a:cs typeface="Arial MT"/>
                        </a:rPr>
                        <a:t>t</a:t>
                      </a:r>
                      <a:r>
                        <a:rPr sz="700" spc="-5" dirty="0">
                          <a:latin typeface="Arial MT"/>
                          <a:cs typeface="Arial MT"/>
                        </a:rPr>
                        <a:t>en</a:t>
                      </a:r>
                      <a:r>
                        <a:rPr sz="700" dirty="0">
                          <a:latin typeface="Arial MT"/>
                          <a:cs typeface="Arial MT"/>
                        </a:rPr>
                        <a:t>t</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340"/>
                        </a:spcBef>
                      </a:pPr>
                      <a:r>
                        <a:rPr sz="700" spc="-20" dirty="0">
                          <a:latin typeface="Arial MT"/>
                          <a:cs typeface="Arial MT"/>
                        </a:rPr>
                        <a:t>In-house</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340"/>
                        </a:spcBef>
                      </a:pPr>
                      <a:r>
                        <a:rPr sz="700" spc="-15" dirty="0">
                          <a:latin typeface="Arial MT"/>
                          <a:cs typeface="Arial MT"/>
                        </a:rPr>
                        <a:t>N</a:t>
                      </a:r>
                      <a:r>
                        <a:rPr sz="700" spc="-30" dirty="0">
                          <a:latin typeface="Arial MT"/>
                          <a:cs typeface="Arial MT"/>
                        </a:rPr>
                        <a:t>M</a:t>
                      </a:r>
                      <a:r>
                        <a:rPr sz="700" dirty="0">
                          <a:latin typeface="Arial MT"/>
                          <a:cs typeface="Arial MT"/>
                        </a:rPr>
                        <a:t>T </a:t>
                      </a:r>
                      <a:r>
                        <a:rPr sz="700" spc="-20" dirty="0">
                          <a:latin typeface="Arial MT"/>
                          <a:cs typeface="Arial MT"/>
                        </a:rPr>
                        <a:t>10</a:t>
                      </a:r>
                      <a:r>
                        <a:rPr sz="700" spc="-15" dirty="0">
                          <a:latin typeface="Arial MT"/>
                          <a:cs typeface="Arial MT"/>
                        </a:rPr>
                        <a:t>.</a:t>
                      </a:r>
                      <a:r>
                        <a:rPr sz="700" spc="-20" dirty="0">
                          <a:latin typeface="Arial MT"/>
                          <a:cs typeface="Arial MT"/>
                        </a:rPr>
                        <a:t>0</a:t>
                      </a:r>
                      <a:r>
                        <a:rPr sz="700" dirty="0">
                          <a:latin typeface="Arial MT"/>
                          <a:cs typeface="Arial MT"/>
                        </a:rPr>
                        <a:t>%</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340"/>
                        </a:spcBef>
                      </a:pPr>
                      <a:r>
                        <a:rPr sz="700" spc="-5" dirty="0">
                          <a:latin typeface="Arial MT"/>
                          <a:cs typeface="Arial MT"/>
                        </a:rPr>
                        <a:t>5.5%</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a:lnSpc>
                          <a:spcPct val="100000"/>
                        </a:lnSpc>
                        <a:spcBef>
                          <a:spcPts val="30"/>
                        </a:spcBef>
                      </a:pPr>
                      <a:endParaRPr sz="700">
                        <a:latin typeface="Times New Roman" panose="02020603050405020304"/>
                        <a:cs typeface="Times New Roman" panose="02020603050405020304"/>
                      </a:endParaRPr>
                    </a:p>
                    <a:p>
                      <a:pPr marL="113030">
                        <a:lnSpc>
                          <a:spcPct val="100000"/>
                        </a:lnSpc>
                        <a:spcBef>
                          <a:spcPts val="5"/>
                        </a:spcBef>
                      </a:pPr>
                      <a:r>
                        <a:rPr sz="600" dirty="0">
                          <a:latin typeface="Times New Roman" panose="02020603050405020304"/>
                          <a:cs typeface="Times New Roman" panose="02020603050405020304"/>
                        </a:rPr>
                        <a:t>8</a:t>
                      </a:r>
                      <a:endParaRPr sz="600">
                        <a:latin typeface="Times New Roman" panose="02020603050405020304"/>
                        <a:cs typeface="Times New Roman" panose="020206030504050203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5580" marR="198755" indent="45720">
                        <a:lnSpc>
                          <a:spcPct val="100000"/>
                        </a:lnSpc>
                        <a:spcBef>
                          <a:spcPts val="340"/>
                        </a:spcBef>
                      </a:pPr>
                      <a:r>
                        <a:rPr sz="700" spc="-5" dirty="0">
                          <a:latin typeface="Arial MT"/>
                          <a:cs typeface="Arial MT"/>
                        </a:rPr>
                        <a:t>Bacterial </a:t>
                      </a:r>
                      <a:r>
                        <a:rPr sz="700" spc="-180" dirty="0">
                          <a:latin typeface="Arial MT"/>
                          <a:cs typeface="Arial MT"/>
                        </a:rPr>
                        <a:t> </a:t>
                      </a:r>
                      <a:r>
                        <a:rPr sz="700" spc="-10" dirty="0">
                          <a:latin typeface="Arial MT"/>
                          <a:cs typeface="Arial MT"/>
                        </a:rPr>
                        <a:t>E</a:t>
                      </a:r>
                      <a:r>
                        <a:rPr sz="700" spc="-20" dirty="0">
                          <a:latin typeface="Arial MT"/>
                          <a:cs typeface="Arial MT"/>
                        </a:rPr>
                        <a:t>ndo</a:t>
                      </a:r>
                      <a:r>
                        <a:rPr sz="700" spc="-15" dirty="0">
                          <a:latin typeface="Arial MT"/>
                          <a:cs typeface="Arial MT"/>
                        </a:rPr>
                        <a:t>t</a:t>
                      </a:r>
                      <a:r>
                        <a:rPr sz="700" spc="-20" dirty="0">
                          <a:latin typeface="Arial MT"/>
                          <a:cs typeface="Arial MT"/>
                        </a:rPr>
                        <a:t>o</a:t>
                      </a:r>
                      <a:r>
                        <a:rPr sz="700" spc="-25" dirty="0">
                          <a:latin typeface="Arial MT"/>
                          <a:cs typeface="Arial MT"/>
                        </a:rPr>
                        <a:t>x</a:t>
                      </a:r>
                      <a:r>
                        <a:rPr sz="700" spc="-15" dirty="0">
                          <a:latin typeface="Arial MT"/>
                          <a:cs typeface="Arial MT"/>
                        </a:rPr>
                        <a:t>i</a:t>
                      </a:r>
                      <a:r>
                        <a:rPr sz="700" spc="-20" dirty="0">
                          <a:latin typeface="Arial MT"/>
                          <a:cs typeface="Arial MT"/>
                        </a:rPr>
                        <a:t>n</a:t>
                      </a:r>
                      <a:r>
                        <a:rPr sz="700" dirty="0">
                          <a:latin typeface="Arial MT"/>
                          <a:cs typeface="Arial MT"/>
                        </a:rPr>
                        <a:t>s</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R="121920" algn="r">
                        <a:lnSpc>
                          <a:spcPct val="100000"/>
                        </a:lnSpc>
                        <a:spcBef>
                          <a:spcPts val="5"/>
                        </a:spcBef>
                      </a:pPr>
                      <a:r>
                        <a:rPr sz="700" spc="-20" dirty="0">
                          <a:latin typeface="Arial MT"/>
                          <a:cs typeface="Arial MT"/>
                        </a:rPr>
                        <a:t>In-house</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L="4445" algn="ctr">
                        <a:lnSpc>
                          <a:spcPct val="100000"/>
                        </a:lnSpc>
                        <a:spcBef>
                          <a:spcPts val="5"/>
                        </a:spcBef>
                      </a:pPr>
                      <a:r>
                        <a:rPr sz="700" spc="-15" dirty="0">
                          <a:latin typeface="Arial MT"/>
                          <a:cs typeface="Arial MT"/>
                        </a:rPr>
                        <a:t>N</a:t>
                      </a:r>
                      <a:r>
                        <a:rPr sz="700" spc="-30" dirty="0">
                          <a:latin typeface="Arial MT"/>
                          <a:cs typeface="Arial MT"/>
                        </a:rPr>
                        <a:t>M</a:t>
                      </a:r>
                      <a:r>
                        <a:rPr sz="700" dirty="0">
                          <a:latin typeface="Arial MT"/>
                          <a:cs typeface="Arial MT"/>
                        </a:rPr>
                        <a:t>T</a:t>
                      </a:r>
                      <a:r>
                        <a:rPr sz="700" spc="15" dirty="0">
                          <a:latin typeface="Arial MT"/>
                          <a:cs typeface="Arial MT"/>
                        </a:rPr>
                        <a:t> </a:t>
                      </a:r>
                      <a:r>
                        <a:rPr sz="700" spc="-5" dirty="0">
                          <a:latin typeface="Arial MT"/>
                          <a:cs typeface="Arial MT"/>
                        </a:rPr>
                        <a:t>1</a:t>
                      </a:r>
                      <a:r>
                        <a:rPr sz="700" dirty="0">
                          <a:latin typeface="Arial MT"/>
                          <a:cs typeface="Arial MT"/>
                        </a:rPr>
                        <a:t>0</a:t>
                      </a:r>
                      <a:r>
                        <a:rPr sz="700" spc="-30" dirty="0">
                          <a:latin typeface="Arial MT"/>
                          <a:cs typeface="Arial MT"/>
                        </a:rPr>
                        <a:t> </a:t>
                      </a:r>
                      <a:r>
                        <a:rPr sz="700" spc="-15" dirty="0">
                          <a:latin typeface="Arial MT"/>
                          <a:cs typeface="Arial MT"/>
                        </a:rPr>
                        <a:t>I</a:t>
                      </a:r>
                      <a:r>
                        <a:rPr sz="700" dirty="0">
                          <a:latin typeface="Arial MT"/>
                          <a:cs typeface="Arial MT"/>
                        </a:rPr>
                        <a:t>U/</a:t>
                      </a:r>
                      <a:r>
                        <a:rPr sz="700" spc="5" dirty="0">
                          <a:latin typeface="Arial MT"/>
                          <a:cs typeface="Arial MT"/>
                        </a:rPr>
                        <a:t>m</a:t>
                      </a:r>
                      <a:r>
                        <a:rPr sz="700" dirty="0">
                          <a:latin typeface="Arial MT"/>
                          <a:cs typeface="Arial MT"/>
                        </a:rPr>
                        <a:t>g</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65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755">
                <a:tc>
                  <a:txBody>
                    <a:bodyPr/>
                    <a:lstStyle/>
                    <a:p>
                      <a:pPr marL="113665">
                        <a:lnSpc>
                          <a:spcPct val="100000"/>
                        </a:lnSpc>
                        <a:spcBef>
                          <a:spcPts val="390"/>
                        </a:spcBef>
                      </a:pPr>
                      <a:r>
                        <a:rPr sz="600" dirty="0">
                          <a:latin typeface="Times New Roman" panose="02020603050405020304"/>
                          <a:cs typeface="Times New Roman" panose="02020603050405020304"/>
                        </a:rPr>
                        <a:t>9</a:t>
                      </a:r>
                      <a:endParaRPr sz="600">
                        <a:latin typeface="Times New Roman" panose="02020603050405020304"/>
                        <a:cs typeface="Times New Roman" panose="02020603050405020304"/>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45"/>
                        </a:spcBef>
                      </a:pPr>
                      <a:r>
                        <a:rPr sz="700" spc="-20" dirty="0">
                          <a:latin typeface="Arial MT"/>
                          <a:cs typeface="Arial MT"/>
                        </a:rPr>
                        <a:t>Microbial</a:t>
                      </a:r>
                      <a:endParaRPr sz="700">
                        <a:latin typeface="Arial MT"/>
                        <a:cs typeface="Arial MT"/>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345"/>
                        </a:spcBef>
                      </a:pPr>
                      <a:r>
                        <a:rPr sz="700" spc="-20" dirty="0">
                          <a:latin typeface="Arial MT"/>
                          <a:cs typeface="Arial MT"/>
                        </a:rPr>
                        <a:t>In-house</a:t>
                      </a:r>
                      <a:endParaRPr sz="700">
                        <a:latin typeface="Arial MT"/>
                        <a:cs typeface="Arial MT"/>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45"/>
                        </a:spcBef>
                      </a:pPr>
                      <a:r>
                        <a:rPr sz="700" spc="-5" dirty="0">
                          <a:latin typeface="Arial MT"/>
                          <a:cs typeface="Arial MT"/>
                        </a:rPr>
                        <a:t>Total</a:t>
                      </a:r>
                      <a:r>
                        <a:rPr sz="700" spc="-25" dirty="0">
                          <a:latin typeface="Arial MT"/>
                          <a:cs typeface="Arial MT"/>
                        </a:rPr>
                        <a:t> </a:t>
                      </a:r>
                      <a:r>
                        <a:rPr sz="700" spc="-20" dirty="0">
                          <a:latin typeface="Arial MT"/>
                          <a:cs typeface="Arial MT"/>
                        </a:rPr>
                        <a:t>aerobic</a:t>
                      </a:r>
                      <a:r>
                        <a:rPr sz="700" spc="40" dirty="0">
                          <a:latin typeface="Arial MT"/>
                          <a:cs typeface="Arial MT"/>
                        </a:rPr>
                        <a:t> </a:t>
                      </a:r>
                      <a:r>
                        <a:rPr sz="700" spc="-5" dirty="0">
                          <a:latin typeface="Arial MT"/>
                          <a:cs typeface="Arial MT"/>
                        </a:rPr>
                        <a:t>bacteria</a:t>
                      </a:r>
                      <a:r>
                        <a:rPr sz="700" spc="5" dirty="0">
                          <a:latin typeface="Arial MT"/>
                          <a:cs typeface="Arial MT"/>
                        </a:rPr>
                        <a:t> </a:t>
                      </a:r>
                      <a:r>
                        <a:rPr sz="700" spc="-20" dirty="0">
                          <a:latin typeface="Arial MT"/>
                          <a:cs typeface="Arial MT"/>
                        </a:rPr>
                        <a:t>NMT</a:t>
                      </a:r>
                      <a:r>
                        <a:rPr sz="700" spc="35" dirty="0">
                          <a:latin typeface="Arial MT"/>
                          <a:cs typeface="Arial MT"/>
                        </a:rPr>
                        <a:t> </a:t>
                      </a:r>
                      <a:r>
                        <a:rPr sz="700" spc="-15" dirty="0">
                          <a:latin typeface="Arial MT"/>
                          <a:cs typeface="Arial MT"/>
                        </a:rPr>
                        <a:t>100</a:t>
                      </a:r>
                      <a:r>
                        <a:rPr sz="700" spc="-5" dirty="0">
                          <a:latin typeface="Arial MT"/>
                          <a:cs typeface="Arial MT"/>
                        </a:rPr>
                        <a:t> CFU/mg</a:t>
                      </a:r>
                      <a:endParaRPr sz="700">
                        <a:latin typeface="Arial MT"/>
                        <a:cs typeface="Arial MT"/>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20"/>
                        </a:spcBef>
                      </a:pPr>
                      <a:r>
                        <a:rPr sz="700" spc="-20" dirty="0">
                          <a:latin typeface="Arial MT"/>
                          <a:cs typeface="Arial MT"/>
                        </a:rPr>
                        <a:t>Meet</a:t>
                      </a:r>
                      <a:r>
                        <a:rPr sz="700" spc="15" dirty="0">
                          <a:latin typeface="Arial MT"/>
                          <a:cs typeface="Arial MT"/>
                        </a:rPr>
                        <a:t> </a:t>
                      </a:r>
                      <a:r>
                        <a:rPr sz="700" spc="-20" dirty="0">
                          <a:latin typeface="Arial MT"/>
                          <a:cs typeface="Arial MT"/>
                        </a:rPr>
                        <a:t>requirement</a:t>
                      </a:r>
                      <a:endParaRPr sz="7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850">
                <a:tc>
                  <a:txBody>
                    <a:bodyPr/>
                    <a:lstStyle/>
                    <a:p>
                      <a:pPr>
                        <a:lnSpc>
                          <a:spcPct val="100000"/>
                        </a:lnSpc>
                        <a:spcBef>
                          <a:spcPts val="35"/>
                        </a:spcBef>
                      </a:pPr>
                      <a:endParaRPr sz="700">
                        <a:latin typeface="Times New Roman" panose="02020603050405020304"/>
                        <a:cs typeface="Times New Roman" panose="02020603050405020304"/>
                      </a:endParaRPr>
                    </a:p>
                    <a:p>
                      <a:pPr marL="93345">
                        <a:lnSpc>
                          <a:spcPct val="100000"/>
                        </a:lnSpc>
                      </a:pPr>
                      <a:r>
                        <a:rPr sz="600" dirty="0">
                          <a:latin typeface="Times New Roman" panose="02020603050405020304"/>
                          <a:cs typeface="Times New Roman" panose="02020603050405020304"/>
                        </a:rPr>
                        <a:t>10</a:t>
                      </a:r>
                      <a:endParaRPr sz="600">
                        <a:latin typeface="Times New Roman" panose="02020603050405020304"/>
                        <a:cs typeface="Times New Roman" panose="02020603050405020304"/>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3685" marR="221615" indent="-41275">
                        <a:lnSpc>
                          <a:spcPct val="100000"/>
                        </a:lnSpc>
                        <a:spcBef>
                          <a:spcPts val="340"/>
                        </a:spcBef>
                      </a:pPr>
                      <a:r>
                        <a:rPr sz="700" dirty="0">
                          <a:latin typeface="Arial MT"/>
                          <a:cs typeface="Arial MT"/>
                        </a:rPr>
                        <a:t>Host</a:t>
                      </a:r>
                      <a:r>
                        <a:rPr sz="700" spc="15" dirty="0">
                          <a:latin typeface="Arial MT"/>
                          <a:cs typeface="Arial MT"/>
                        </a:rPr>
                        <a:t> </a:t>
                      </a:r>
                      <a:r>
                        <a:rPr sz="700" dirty="0">
                          <a:latin typeface="Arial MT"/>
                          <a:cs typeface="Arial MT"/>
                        </a:rPr>
                        <a:t>Cell  </a:t>
                      </a:r>
                      <a:r>
                        <a:rPr sz="700" spc="-5" dirty="0">
                          <a:latin typeface="Arial MT"/>
                          <a:cs typeface="Arial MT"/>
                        </a:rPr>
                        <a:t>Protein</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6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650">
                        <a:latin typeface="Times New Roman" panose="02020603050405020304"/>
                        <a:cs typeface="Times New Roman" panose="02020603050405020304"/>
                      </a:endParaRPr>
                    </a:p>
                    <a:p>
                      <a:pPr algn="ctr">
                        <a:lnSpc>
                          <a:spcPct val="100000"/>
                        </a:lnSpc>
                      </a:pPr>
                      <a:r>
                        <a:rPr sz="700" spc="-20" dirty="0">
                          <a:latin typeface="Arial MT"/>
                          <a:cs typeface="Arial MT"/>
                        </a:rPr>
                        <a:t>NMT</a:t>
                      </a:r>
                      <a:r>
                        <a:rPr sz="700" spc="-15" dirty="0">
                          <a:latin typeface="Arial MT"/>
                          <a:cs typeface="Arial MT"/>
                        </a:rPr>
                        <a:t> 100</a:t>
                      </a:r>
                      <a:r>
                        <a:rPr sz="700" spc="-30" dirty="0">
                          <a:latin typeface="Arial MT"/>
                          <a:cs typeface="Arial MT"/>
                        </a:rPr>
                        <a:t> </a:t>
                      </a:r>
                      <a:r>
                        <a:rPr sz="700" spc="-20" dirty="0">
                          <a:latin typeface="Arial MT"/>
                          <a:cs typeface="Arial MT"/>
                        </a:rPr>
                        <a:t>ppm</a:t>
                      </a:r>
                      <a:endParaRPr sz="7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65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9730">
                <a:tc>
                  <a:txBody>
                    <a:bodyPr/>
                    <a:lstStyle/>
                    <a:p>
                      <a:pPr marL="93980">
                        <a:lnSpc>
                          <a:spcPct val="100000"/>
                        </a:lnSpc>
                        <a:spcBef>
                          <a:spcPts val="515"/>
                        </a:spcBef>
                      </a:pPr>
                      <a:r>
                        <a:rPr sz="600" dirty="0">
                          <a:latin typeface="Times New Roman" panose="02020603050405020304"/>
                          <a:cs typeface="Times New Roman" panose="02020603050405020304"/>
                        </a:rPr>
                        <a:t>11</a:t>
                      </a:r>
                      <a:endParaRPr sz="600">
                        <a:latin typeface="Times New Roman" panose="02020603050405020304"/>
                        <a:cs typeface="Times New Roman" panose="02020603050405020304"/>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70"/>
                        </a:spcBef>
                      </a:pPr>
                      <a:r>
                        <a:rPr sz="700" dirty="0">
                          <a:latin typeface="Arial MT"/>
                          <a:cs typeface="Arial MT"/>
                        </a:rPr>
                        <a:t>Host</a:t>
                      </a:r>
                      <a:r>
                        <a:rPr sz="700" spc="-30" dirty="0">
                          <a:latin typeface="Arial MT"/>
                          <a:cs typeface="Arial MT"/>
                        </a:rPr>
                        <a:t> </a:t>
                      </a:r>
                      <a:r>
                        <a:rPr sz="700" dirty="0">
                          <a:latin typeface="Arial MT"/>
                          <a:cs typeface="Arial MT"/>
                        </a:rPr>
                        <a:t>Cell</a:t>
                      </a:r>
                      <a:r>
                        <a:rPr sz="700" spc="-50" dirty="0">
                          <a:latin typeface="Arial MT"/>
                          <a:cs typeface="Arial MT"/>
                        </a:rPr>
                        <a:t> </a:t>
                      </a:r>
                      <a:r>
                        <a:rPr sz="700" dirty="0">
                          <a:latin typeface="Arial MT"/>
                          <a:cs typeface="Arial MT"/>
                        </a:rPr>
                        <a:t>DNA</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470"/>
                        </a:spcBef>
                      </a:pPr>
                      <a:r>
                        <a:rPr sz="700" spc="-20" dirty="0">
                          <a:latin typeface="Arial MT"/>
                          <a:cs typeface="Arial MT"/>
                        </a:rPr>
                        <a:t>In-house</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470"/>
                        </a:spcBef>
                      </a:pPr>
                      <a:r>
                        <a:rPr sz="700" spc="-15" dirty="0">
                          <a:latin typeface="Arial MT"/>
                          <a:cs typeface="Arial MT"/>
                        </a:rPr>
                        <a:t>N</a:t>
                      </a:r>
                      <a:r>
                        <a:rPr sz="700" spc="-30" dirty="0">
                          <a:latin typeface="Arial MT"/>
                          <a:cs typeface="Arial MT"/>
                        </a:rPr>
                        <a:t>M</a:t>
                      </a:r>
                      <a:r>
                        <a:rPr sz="700" dirty="0">
                          <a:latin typeface="Arial MT"/>
                          <a:cs typeface="Arial MT"/>
                        </a:rPr>
                        <a:t>T</a:t>
                      </a:r>
                      <a:r>
                        <a:rPr sz="700" spc="15" dirty="0">
                          <a:latin typeface="Arial MT"/>
                          <a:cs typeface="Arial MT"/>
                        </a:rPr>
                        <a:t> </a:t>
                      </a:r>
                      <a:r>
                        <a:rPr sz="700" spc="-5" dirty="0">
                          <a:latin typeface="Arial MT"/>
                          <a:cs typeface="Arial MT"/>
                        </a:rPr>
                        <a:t>1</a:t>
                      </a:r>
                      <a:r>
                        <a:rPr sz="700" dirty="0">
                          <a:latin typeface="Arial MT"/>
                          <a:cs typeface="Arial MT"/>
                        </a:rPr>
                        <a:t>0</a:t>
                      </a:r>
                      <a:r>
                        <a:rPr sz="700" spc="-20" dirty="0">
                          <a:latin typeface="Arial MT"/>
                          <a:cs typeface="Arial MT"/>
                        </a:rPr>
                        <a:t> </a:t>
                      </a:r>
                      <a:r>
                        <a:rPr sz="700" spc="-5" dirty="0">
                          <a:latin typeface="Arial MT"/>
                          <a:cs typeface="Arial MT"/>
                        </a:rPr>
                        <a:t>ng</a:t>
                      </a:r>
                      <a:r>
                        <a:rPr sz="700" dirty="0">
                          <a:latin typeface="Arial MT"/>
                          <a:cs typeface="Arial MT"/>
                        </a:rPr>
                        <a:t>/</a:t>
                      </a:r>
                      <a:r>
                        <a:rPr sz="700" spc="5" dirty="0">
                          <a:latin typeface="Arial MT"/>
                          <a:cs typeface="Arial MT"/>
                        </a:rPr>
                        <a:t>m</a:t>
                      </a:r>
                      <a:r>
                        <a:rPr sz="700" dirty="0">
                          <a:latin typeface="Arial MT"/>
                          <a:cs typeface="Arial MT"/>
                        </a:rPr>
                        <a:t>g</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70"/>
                        </a:spcBef>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120">
                <a:tc>
                  <a:txBody>
                    <a:bodyPr/>
                    <a:lstStyle/>
                    <a:p>
                      <a:pPr marL="93980">
                        <a:lnSpc>
                          <a:spcPct val="100000"/>
                        </a:lnSpc>
                        <a:spcBef>
                          <a:spcPts val="390"/>
                        </a:spcBef>
                      </a:pPr>
                      <a:r>
                        <a:rPr sz="600" dirty="0">
                          <a:latin typeface="Times New Roman" panose="02020603050405020304"/>
                          <a:cs typeface="Times New Roman" panose="02020603050405020304"/>
                        </a:rPr>
                        <a:t>12</a:t>
                      </a:r>
                      <a:endParaRPr sz="600">
                        <a:latin typeface="Times New Roman" panose="02020603050405020304"/>
                        <a:cs typeface="Times New Roman" panose="02020603050405020304"/>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340"/>
                        </a:spcBef>
                      </a:pPr>
                      <a:r>
                        <a:rPr sz="700" spc="-5" dirty="0">
                          <a:latin typeface="Arial MT"/>
                          <a:cs typeface="Arial MT"/>
                        </a:rPr>
                        <a:t>Bioassay</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285" algn="r">
                        <a:lnSpc>
                          <a:spcPct val="100000"/>
                        </a:lnSpc>
                        <a:spcBef>
                          <a:spcPts val="340"/>
                        </a:spcBef>
                      </a:pPr>
                      <a:r>
                        <a:rPr sz="700" spc="-20" dirty="0">
                          <a:latin typeface="Arial MT"/>
                          <a:cs typeface="Arial MT"/>
                        </a:rPr>
                        <a:t>In-house</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40"/>
                        </a:spcBef>
                      </a:pPr>
                      <a:r>
                        <a:rPr sz="700" spc="-5" dirty="0">
                          <a:latin typeface="Arial MT"/>
                          <a:cs typeface="Arial MT"/>
                        </a:rPr>
                        <a:t>0.7~1.3</a:t>
                      </a:r>
                      <a:r>
                        <a:rPr sz="700" spc="-35" dirty="0">
                          <a:latin typeface="Arial MT"/>
                          <a:cs typeface="Arial MT"/>
                        </a:rPr>
                        <a:t> </a:t>
                      </a:r>
                      <a:r>
                        <a:rPr sz="700" spc="-5" dirty="0">
                          <a:latin typeface="Arial MT"/>
                          <a:cs typeface="Arial MT"/>
                        </a:rPr>
                        <a:t>unit/mg</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0350">
                        <a:lnSpc>
                          <a:spcPct val="100000"/>
                        </a:lnSpc>
                        <a:spcBef>
                          <a:spcPts val="340"/>
                        </a:spcBef>
                      </a:pPr>
                      <a:r>
                        <a:rPr sz="700" spc="-5" dirty="0">
                          <a:latin typeface="Arial MT"/>
                          <a:cs typeface="Arial MT"/>
                        </a:rPr>
                        <a:t>0.</a:t>
                      </a:r>
                      <a:r>
                        <a:rPr sz="700" dirty="0">
                          <a:latin typeface="Arial MT"/>
                          <a:cs typeface="Arial MT"/>
                        </a:rPr>
                        <a:t>9</a:t>
                      </a:r>
                      <a:r>
                        <a:rPr sz="700" spc="-20" dirty="0">
                          <a:latin typeface="Arial MT"/>
                          <a:cs typeface="Arial MT"/>
                        </a:rPr>
                        <a:t> </a:t>
                      </a:r>
                      <a:r>
                        <a:rPr sz="700" spc="-5" dirty="0">
                          <a:latin typeface="Arial MT"/>
                          <a:cs typeface="Arial MT"/>
                        </a:rPr>
                        <a:t>un</a:t>
                      </a:r>
                      <a:r>
                        <a:rPr sz="700" dirty="0">
                          <a:latin typeface="Arial MT"/>
                          <a:cs typeface="Arial MT"/>
                        </a:rPr>
                        <a:t>it</a:t>
                      </a:r>
                      <a:r>
                        <a:rPr sz="700" spc="-5" dirty="0">
                          <a:latin typeface="Arial MT"/>
                          <a:cs typeface="Arial MT"/>
                        </a:rPr>
                        <a:t>/</a:t>
                      </a:r>
                      <a:r>
                        <a:rPr sz="700" spc="5" dirty="0">
                          <a:latin typeface="Arial MT"/>
                          <a:cs typeface="Arial MT"/>
                        </a:rPr>
                        <a:t>m</a:t>
                      </a:r>
                      <a:r>
                        <a:rPr sz="700" dirty="0">
                          <a:latin typeface="Arial MT"/>
                          <a:cs typeface="Arial MT"/>
                        </a:rPr>
                        <a:t>g</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57162">
                <a:tc>
                  <a:txBody>
                    <a:bodyPr/>
                    <a:lstStyle/>
                    <a:p>
                      <a:pPr>
                        <a:lnSpc>
                          <a:spcPct val="100000"/>
                        </a:lnSpc>
                        <a:spcBef>
                          <a:spcPts val="35"/>
                        </a:spcBef>
                      </a:pPr>
                      <a:endParaRPr sz="550">
                        <a:latin typeface="Times New Roman" panose="02020603050405020304"/>
                        <a:cs typeface="Times New Roman" panose="02020603050405020304"/>
                      </a:endParaRPr>
                    </a:p>
                    <a:p>
                      <a:pPr marL="90170">
                        <a:lnSpc>
                          <a:spcPct val="100000"/>
                        </a:lnSpc>
                      </a:pPr>
                      <a:r>
                        <a:rPr sz="600" spc="-5" dirty="0">
                          <a:latin typeface="Arial MT"/>
                          <a:cs typeface="Arial MT"/>
                        </a:rPr>
                        <a:t>13</a:t>
                      </a:r>
                      <a:endParaRPr sz="6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50"/>
                        </a:spcBef>
                      </a:pPr>
                      <a:r>
                        <a:rPr sz="700" spc="-5" dirty="0">
                          <a:latin typeface="Arial MT"/>
                          <a:cs typeface="Arial MT"/>
                        </a:rPr>
                        <a:t>Residual</a:t>
                      </a:r>
                      <a:r>
                        <a:rPr sz="700" spc="-40" dirty="0">
                          <a:latin typeface="Arial MT"/>
                          <a:cs typeface="Arial MT"/>
                        </a:rPr>
                        <a:t> </a:t>
                      </a:r>
                      <a:r>
                        <a:rPr sz="700" spc="-5" dirty="0">
                          <a:latin typeface="Arial MT"/>
                          <a:cs typeface="Arial MT"/>
                        </a:rPr>
                        <a:t>Solvents</a:t>
                      </a:r>
                      <a:endParaRPr sz="700" dirty="0">
                        <a:latin typeface="Arial MT"/>
                        <a:cs typeface="Arial MT"/>
                      </a:endParaRPr>
                    </a:p>
                    <a:p>
                      <a:pPr marL="3175" algn="ctr">
                        <a:lnSpc>
                          <a:spcPct val="100000"/>
                        </a:lnSpc>
                        <a:spcBef>
                          <a:spcPts val="5"/>
                        </a:spcBef>
                      </a:pPr>
                      <a:r>
                        <a:rPr sz="700" spc="-5" dirty="0">
                          <a:latin typeface="Arial MT"/>
                          <a:cs typeface="Arial MT"/>
                        </a:rPr>
                        <a:t>(TBD)</a:t>
                      </a:r>
                      <a:endParaRPr sz="700" dirty="0">
                        <a:latin typeface="Arial MT"/>
                        <a:cs typeface="Arial MT"/>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585"/>
                        </a:spcBef>
                      </a:pPr>
                      <a:r>
                        <a:rPr sz="700" spc="-20" dirty="0">
                          <a:latin typeface="Arial MT"/>
                          <a:cs typeface="Arial MT"/>
                        </a:rPr>
                        <a:t>In-house</a:t>
                      </a:r>
                      <a:endParaRPr sz="700" dirty="0">
                        <a:latin typeface="Arial MT"/>
                        <a:cs typeface="Arial MT"/>
                      </a:endParaRPr>
                    </a:p>
                  </a:txBody>
                  <a:tcPr marL="0" marR="0" marT="742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575"/>
                        </a:spcBef>
                      </a:pPr>
                      <a:r>
                        <a:rPr sz="700" dirty="0">
                          <a:latin typeface="Arial MT"/>
                          <a:cs typeface="Arial MT"/>
                        </a:rPr>
                        <a:t>USP</a:t>
                      </a:r>
                      <a:r>
                        <a:rPr sz="700" spc="-25" dirty="0">
                          <a:latin typeface="Arial MT"/>
                          <a:cs typeface="Arial MT"/>
                        </a:rPr>
                        <a:t> </a:t>
                      </a:r>
                      <a:r>
                        <a:rPr sz="700" dirty="0">
                          <a:latin typeface="Arial MT"/>
                          <a:cs typeface="Arial MT"/>
                        </a:rPr>
                        <a:t>&lt;</a:t>
                      </a:r>
                      <a:r>
                        <a:rPr sz="700" spc="-5" dirty="0">
                          <a:latin typeface="Arial MT"/>
                          <a:cs typeface="Arial MT"/>
                        </a:rPr>
                        <a:t>467</a:t>
                      </a:r>
                      <a:r>
                        <a:rPr sz="700" dirty="0">
                          <a:latin typeface="Arial MT"/>
                          <a:cs typeface="Arial MT"/>
                        </a:rPr>
                        <a:t>&gt;</a:t>
                      </a:r>
                      <a:endParaRPr sz="700">
                        <a:latin typeface="Arial MT"/>
                        <a:cs typeface="Arial MT"/>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50"/>
                        </a:spcBef>
                      </a:pPr>
                      <a:r>
                        <a:rPr sz="700" spc="-30" dirty="0">
                          <a:latin typeface="Arial MT"/>
                          <a:cs typeface="Arial MT"/>
                        </a:rPr>
                        <a:t>M</a:t>
                      </a:r>
                      <a:r>
                        <a:rPr sz="700" spc="-20" dirty="0">
                          <a:latin typeface="Arial MT"/>
                          <a:cs typeface="Arial MT"/>
                        </a:rPr>
                        <a:t>ee</a:t>
                      </a:r>
                      <a:r>
                        <a:rPr sz="700" dirty="0">
                          <a:latin typeface="Arial MT"/>
                          <a:cs typeface="Arial MT"/>
                        </a:rPr>
                        <a:t>t</a:t>
                      </a:r>
                      <a:r>
                        <a:rPr sz="700" spc="40" dirty="0">
                          <a:latin typeface="Arial MT"/>
                          <a:cs typeface="Arial MT"/>
                        </a:rPr>
                        <a:t> </a:t>
                      </a:r>
                      <a:r>
                        <a:rPr sz="700" dirty="0">
                          <a:latin typeface="Arial MT"/>
                          <a:cs typeface="Arial MT"/>
                        </a:rPr>
                        <a:t>USP</a:t>
                      </a:r>
                      <a:r>
                        <a:rPr sz="700" spc="-60" dirty="0">
                          <a:latin typeface="Arial MT"/>
                          <a:cs typeface="Arial MT"/>
                        </a:rPr>
                        <a:t> </a:t>
                      </a:r>
                      <a:r>
                        <a:rPr sz="700" dirty="0">
                          <a:latin typeface="Arial MT"/>
                          <a:cs typeface="Arial MT"/>
                        </a:rPr>
                        <a:t>&lt;</a:t>
                      </a:r>
                      <a:r>
                        <a:rPr sz="700" spc="-5" dirty="0">
                          <a:latin typeface="Arial MT"/>
                          <a:cs typeface="Arial MT"/>
                        </a:rPr>
                        <a:t>467</a:t>
                      </a:r>
                      <a:r>
                        <a:rPr sz="700" dirty="0">
                          <a:latin typeface="Arial MT"/>
                          <a:cs typeface="Arial MT"/>
                        </a:rPr>
                        <a:t>&gt;</a:t>
                      </a:r>
                      <a:endParaRPr sz="700" dirty="0">
                        <a:latin typeface="Arial MT"/>
                        <a:cs typeface="Arial MT"/>
                      </a:endParaRPr>
                    </a:p>
                    <a:p>
                      <a:pPr marL="3810" algn="ctr">
                        <a:lnSpc>
                          <a:spcPct val="100000"/>
                        </a:lnSpc>
                        <a:spcBef>
                          <a:spcPts val="5"/>
                        </a:spcBef>
                      </a:pPr>
                      <a:r>
                        <a:rPr sz="700" spc="-20" dirty="0">
                          <a:latin typeface="Arial MT"/>
                          <a:cs typeface="Arial MT"/>
                        </a:rPr>
                        <a:t>requirement</a:t>
                      </a:r>
                      <a:endParaRPr sz="700" dirty="0">
                        <a:latin typeface="Arial MT"/>
                        <a:cs typeface="Arial MT"/>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9" name="矩形 8"/>
          <p:cNvSpPr/>
          <p:nvPr/>
        </p:nvSpPr>
        <p:spPr>
          <a:xfrm>
            <a:off x="1907704" y="1059582"/>
            <a:ext cx="23042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16227" y="502337"/>
            <a:ext cx="4206383" cy="1441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38073"/>
            <a:ext cx="8960326" cy="954051"/>
          </a:xfrm>
          <a:prstGeom prst="rect">
            <a:avLst/>
          </a:prstGeom>
          <a:noFill/>
        </p:spPr>
        <p:txBody>
          <a:bodyPr wrap="square" lIns="91380" tIns="45692" rIns="91380" bIns="45692" rtlCol="0">
            <a:spAutoFit/>
          </a:bodyPr>
          <a:lstStyle/>
          <a:p>
            <a:pPr>
              <a:spcBef>
                <a:spcPct val="0"/>
              </a:spcBef>
            </a:pP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4.1 </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 API (for injection) 99% </a:t>
            </a: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800" b="1" dirty="0">
              <a:solidFill>
                <a:schemeClr val="tx1">
                  <a:lumMod val="65000"/>
                  <a:lumOff val="35000"/>
                </a:schemeClr>
              </a:solidFill>
              <a:ea typeface="+mj-ea"/>
              <a:cs typeface="Times New Roman" panose="02020603050405020304" pitchFamily="18" charset="0"/>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32417" y="-32501"/>
            <a:ext cx="537753" cy="576000"/>
          </a:xfrm>
          <a:prstGeom prst="rect">
            <a:avLst/>
          </a:prstGeom>
        </p:spPr>
      </p:pic>
      <p:sp>
        <p:nvSpPr>
          <p:cNvPr id="2" name="灯片编号占位符 1"/>
          <p:cNvSpPr>
            <a:spLocks noGrp="1"/>
          </p:cNvSpPr>
          <p:nvPr>
            <p:ph type="sldNum" sz="quarter" idx="12"/>
          </p:nvPr>
        </p:nvSpPr>
        <p:spPr>
          <a:xfrm>
            <a:off x="7884368" y="4841630"/>
            <a:ext cx="1191706" cy="301870"/>
          </a:xfrm>
        </p:spPr>
        <p:txBody>
          <a:bodyPr/>
          <a:lstStyle/>
          <a:p>
            <a:fld id="{E06BB8A3-7E61-4C91-8D55-B9E68552CF08}" type="slidenum">
              <a:rPr lang="zh-CN" altLang="en-US" smtClean="0">
                <a:solidFill>
                  <a:prstClr val="black">
                    <a:tint val="75000"/>
                  </a:prstClr>
                </a:solidFill>
              </a:rPr>
            </a:fld>
            <a:endParaRPr lang="zh-CN" altLang="en-US" dirty="0">
              <a:solidFill>
                <a:prstClr val="black">
                  <a:tint val="75000"/>
                </a:prstClr>
              </a:solidFill>
            </a:endParaRPr>
          </a:p>
        </p:txBody>
      </p:sp>
      <p:sp>
        <p:nvSpPr>
          <p:cNvPr id="3" name="AutoShape 2" descr="https://21908507.s21i.faiusr.com/2/ABUIABACGAAgpouCpgYo3sCdjwEwiRo46Rc!300x300.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4" descr="https://21908507.s21i.faiusr.com/2/ABUIABACGAAg1cWMpgYomqyCHzCJGjjpFw!400x400.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6" descr="https://21908507.s21i.faiusr.com/2/ABUIABACGAAg1cWMpgYomqyCHzCJGjjpFw!400x400.jpg.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9" descr="https://21908507.s21i.faiusr.com/2/ABUIABACGAAg1cWMpgYomqyCHzCJGjjpFw!400x400.jpg.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848" y="2571750"/>
            <a:ext cx="1562479" cy="14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3851920" y="627534"/>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294" y="4155926"/>
            <a:ext cx="4270675" cy="954107"/>
          </a:xfrm>
          <a:prstGeom prst="rect">
            <a:avLst/>
          </a:prstGeom>
        </p:spPr>
        <p:txBody>
          <a:bodyPr wrap="square">
            <a:spAutoFit/>
          </a:bodyPr>
          <a:lstStyle/>
          <a:p>
            <a:r>
              <a:rPr lang="en-US" altLang="zh-CN" sz="1400" dirty="0"/>
              <a:t>Suitable for: Markets accepting API obtained through semi-synthesis with a main chain using fermentation, offering price advantages compared to total synthesis.</a:t>
            </a:r>
            <a:endParaRPr lang="zh-CN" altLang="en-US" sz="1400" dirty="0"/>
          </a:p>
        </p:txBody>
      </p:sp>
      <p:sp>
        <p:nvSpPr>
          <p:cNvPr id="16" name="矩形 15"/>
          <p:cNvSpPr/>
          <p:nvPr/>
        </p:nvSpPr>
        <p:spPr>
          <a:xfrm>
            <a:off x="-13557" y="1897152"/>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grpSp>
        <p:nvGrpSpPr>
          <p:cNvPr id="17" name="object 6"/>
          <p:cNvGrpSpPr/>
          <p:nvPr/>
        </p:nvGrpSpPr>
        <p:grpSpPr>
          <a:xfrm>
            <a:off x="9397" y="535510"/>
            <a:ext cx="4270675" cy="1405439"/>
            <a:chOff x="0" y="1114044"/>
            <a:chExt cx="4334510" cy="1382395"/>
          </a:xfrm>
        </p:grpSpPr>
        <p:pic>
          <p:nvPicPr>
            <p:cNvPr id="18" name="object 7"/>
            <p:cNvPicPr/>
            <p:nvPr/>
          </p:nvPicPr>
          <p:blipFill>
            <a:blip r:embed="rId3" cstate="print"/>
            <a:stretch>
              <a:fillRect/>
            </a:stretch>
          </p:blipFill>
          <p:spPr>
            <a:xfrm>
              <a:off x="0" y="1114044"/>
              <a:ext cx="4334255" cy="1382267"/>
            </a:xfrm>
            <a:prstGeom prst="rect">
              <a:avLst/>
            </a:prstGeom>
          </p:spPr>
        </p:pic>
        <p:sp>
          <p:nvSpPr>
            <p:cNvPr id="19" name="object 8"/>
            <p:cNvSpPr/>
            <p:nvPr/>
          </p:nvSpPr>
          <p:spPr>
            <a:xfrm>
              <a:off x="3144774" y="1201674"/>
              <a:ext cx="1123315" cy="201295"/>
            </a:xfrm>
            <a:custGeom>
              <a:avLst/>
              <a:gdLst/>
              <a:ahLst/>
              <a:cxnLst/>
              <a:rect l="l" t="t" r="r" b="b"/>
              <a:pathLst>
                <a:path w="1123314" h="201294">
                  <a:moveTo>
                    <a:pt x="1123188" y="0"/>
                  </a:moveTo>
                  <a:lnTo>
                    <a:pt x="0" y="0"/>
                  </a:lnTo>
                  <a:lnTo>
                    <a:pt x="0" y="201167"/>
                  </a:lnTo>
                  <a:lnTo>
                    <a:pt x="1123188" y="201167"/>
                  </a:lnTo>
                  <a:lnTo>
                    <a:pt x="1123188" y="0"/>
                  </a:lnTo>
                  <a:close/>
                </a:path>
              </a:pathLst>
            </a:custGeom>
            <a:solidFill>
              <a:srgbClr val="FFFFFF"/>
            </a:solidFill>
          </p:spPr>
          <p:txBody>
            <a:bodyPr wrap="square" lIns="0" tIns="0" rIns="0" bIns="0" rtlCol="0"/>
            <a:lstStyle/>
            <a:p/>
          </p:txBody>
        </p:sp>
        <p:sp>
          <p:nvSpPr>
            <p:cNvPr id="20" name="object 9"/>
            <p:cNvSpPr/>
            <p:nvPr/>
          </p:nvSpPr>
          <p:spPr>
            <a:xfrm>
              <a:off x="3144774" y="1201674"/>
              <a:ext cx="1123315" cy="201295"/>
            </a:xfrm>
            <a:custGeom>
              <a:avLst/>
              <a:gdLst/>
              <a:ahLst/>
              <a:cxnLst/>
              <a:rect l="l" t="t" r="r" b="b"/>
              <a:pathLst>
                <a:path w="1123314" h="201294">
                  <a:moveTo>
                    <a:pt x="0" y="201167"/>
                  </a:moveTo>
                  <a:lnTo>
                    <a:pt x="1123188" y="201167"/>
                  </a:lnTo>
                  <a:lnTo>
                    <a:pt x="1123188" y="0"/>
                  </a:lnTo>
                  <a:lnTo>
                    <a:pt x="0" y="0"/>
                  </a:lnTo>
                  <a:lnTo>
                    <a:pt x="0" y="201167"/>
                  </a:lnTo>
                  <a:close/>
                </a:path>
              </a:pathLst>
            </a:custGeom>
            <a:ln w="25400">
              <a:solidFill>
                <a:srgbClr val="FFFFFF"/>
              </a:solidFill>
            </a:ln>
          </p:spPr>
          <p:txBody>
            <a:bodyPr wrap="square" lIns="0" tIns="0" rIns="0" bIns="0" rtlCol="0"/>
            <a:lstStyle/>
            <a:p/>
          </p:txBody>
        </p:sp>
      </p:grpSp>
      <p:graphicFrame>
        <p:nvGraphicFramePr>
          <p:cNvPr id="21" name="object 4"/>
          <p:cNvGraphicFramePr>
            <a:graphicFrameLocks noGrp="1"/>
          </p:cNvGraphicFramePr>
          <p:nvPr/>
        </p:nvGraphicFramePr>
        <p:xfrm>
          <a:off x="4353605" y="558993"/>
          <a:ext cx="4628515" cy="4251854"/>
        </p:xfrm>
        <a:graphic>
          <a:graphicData uri="http://schemas.openxmlformats.org/drawingml/2006/table">
            <a:tbl>
              <a:tblPr firstRow="1" bandRow="1">
                <a:tableStyleId>{2D5ABB26-0587-4C30-8999-92F81FD0307C}</a:tableStyleId>
              </a:tblPr>
              <a:tblGrid>
                <a:gridCol w="264795"/>
                <a:gridCol w="822960"/>
                <a:gridCol w="621665"/>
                <a:gridCol w="1963420"/>
                <a:gridCol w="955675"/>
              </a:tblGrid>
              <a:tr h="304800">
                <a:tc>
                  <a:txBody>
                    <a:bodyPr/>
                    <a:lstStyle/>
                    <a:p>
                      <a:pPr>
                        <a:lnSpc>
                          <a:spcPct val="100000"/>
                        </a:lnSpc>
                        <a:spcBef>
                          <a:spcPts val="5"/>
                        </a:spcBef>
                      </a:pPr>
                      <a:endParaRPr sz="650">
                        <a:latin typeface="Times New Roman" panose="02020603050405020304"/>
                        <a:cs typeface="Times New Roman" panose="02020603050405020304"/>
                      </a:endParaRPr>
                    </a:p>
                    <a:p>
                      <a:pPr marL="107315">
                        <a:lnSpc>
                          <a:spcPct val="100000"/>
                        </a:lnSpc>
                      </a:pPr>
                      <a:r>
                        <a:rPr sz="700" dirty="0">
                          <a:latin typeface="Arial MT"/>
                          <a:cs typeface="Arial MT"/>
                        </a:rPr>
                        <a:t>#</a:t>
                      </a:r>
                      <a:endParaRPr sz="700">
                        <a:latin typeface="Arial MT"/>
                        <a:cs typeface="Arial MT"/>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650">
                        <a:latin typeface="Times New Roman" panose="02020603050405020304"/>
                        <a:cs typeface="Times New Roman" panose="02020603050405020304"/>
                      </a:endParaRPr>
                    </a:p>
                    <a:p>
                      <a:pPr marL="5080" algn="ctr">
                        <a:lnSpc>
                          <a:spcPct val="100000"/>
                        </a:lnSpc>
                      </a:pPr>
                      <a:r>
                        <a:rPr sz="700" b="1" spc="-20" dirty="0">
                          <a:latin typeface="Arial" panose="020B0604020202020204"/>
                          <a:cs typeface="Arial" panose="020B0604020202020204"/>
                        </a:rPr>
                        <a:t>Tes</a:t>
                      </a:r>
                      <a:r>
                        <a:rPr sz="700" b="1" dirty="0">
                          <a:latin typeface="Arial" panose="020B0604020202020204"/>
                          <a:cs typeface="Arial" panose="020B0604020202020204"/>
                        </a:rPr>
                        <a:t>t</a:t>
                      </a:r>
                      <a:r>
                        <a:rPr sz="700" b="1" spc="-10" dirty="0">
                          <a:latin typeface="Arial" panose="020B0604020202020204"/>
                          <a:cs typeface="Arial" panose="020B0604020202020204"/>
                        </a:rPr>
                        <a:t> </a:t>
                      </a:r>
                      <a:r>
                        <a:rPr sz="700" b="1" spc="-15" dirty="0">
                          <a:latin typeface="Arial" panose="020B0604020202020204"/>
                          <a:cs typeface="Arial" panose="020B0604020202020204"/>
                        </a:rPr>
                        <a:t>I</a:t>
                      </a:r>
                      <a:r>
                        <a:rPr sz="700" b="1" spc="-20" dirty="0">
                          <a:latin typeface="Arial" panose="020B0604020202020204"/>
                          <a:cs typeface="Arial" panose="020B0604020202020204"/>
                        </a:rPr>
                        <a:t>te</a:t>
                      </a:r>
                      <a:r>
                        <a:rPr sz="700" b="1" spc="-10" dirty="0">
                          <a:latin typeface="Arial" panose="020B0604020202020204"/>
                          <a:cs typeface="Arial" panose="020B0604020202020204"/>
                        </a:rPr>
                        <a:t>m</a:t>
                      </a:r>
                      <a:r>
                        <a:rPr sz="700" b="1" dirty="0">
                          <a:latin typeface="Arial" panose="020B0604020202020204"/>
                          <a:cs typeface="Arial" panose="020B0604020202020204"/>
                        </a:rPr>
                        <a:t>s</a:t>
                      </a:r>
                      <a:endParaRPr sz="700">
                        <a:latin typeface="Arial" panose="020B0604020202020204"/>
                        <a:cs typeface="Arial" panose="020B06040202020202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695" marR="91440" indent="54610">
                        <a:lnSpc>
                          <a:spcPct val="100000"/>
                        </a:lnSpc>
                        <a:spcBef>
                          <a:spcPts val="330"/>
                        </a:spcBef>
                      </a:pPr>
                      <a:r>
                        <a:rPr sz="700" b="1" spc="-20" dirty="0">
                          <a:latin typeface="Arial" panose="020B0604020202020204"/>
                          <a:cs typeface="Arial" panose="020B0604020202020204"/>
                        </a:rPr>
                        <a:t>Method </a:t>
                      </a:r>
                      <a:r>
                        <a:rPr sz="700" b="1" spc="-15" dirty="0">
                          <a:latin typeface="Arial" panose="020B0604020202020204"/>
                          <a:cs typeface="Arial" panose="020B0604020202020204"/>
                        </a:rPr>
                        <a:t> </a:t>
                      </a:r>
                      <a:r>
                        <a:rPr sz="700" b="1" dirty="0">
                          <a:latin typeface="Arial" panose="020B0604020202020204"/>
                          <a:cs typeface="Arial" panose="020B0604020202020204"/>
                        </a:rPr>
                        <a:t>R</a:t>
                      </a:r>
                      <a:r>
                        <a:rPr sz="700" b="1" spc="-5" dirty="0">
                          <a:latin typeface="Arial" panose="020B0604020202020204"/>
                          <a:cs typeface="Arial" panose="020B0604020202020204"/>
                        </a:rPr>
                        <a:t>e</a:t>
                      </a:r>
                      <a:r>
                        <a:rPr sz="700" b="1" spc="-20" dirty="0">
                          <a:latin typeface="Arial" panose="020B0604020202020204"/>
                          <a:cs typeface="Arial" panose="020B0604020202020204"/>
                        </a:rPr>
                        <a:t>f</a:t>
                      </a:r>
                      <a:r>
                        <a:rPr sz="700" b="1" spc="-5" dirty="0">
                          <a:latin typeface="Arial" panose="020B0604020202020204"/>
                          <a:cs typeface="Arial" panose="020B0604020202020204"/>
                        </a:rPr>
                        <a:t>e</a:t>
                      </a:r>
                      <a:r>
                        <a:rPr sz="700" b="1" spc="5" dirty="0">
                          <a:latin typeface="Arial" panose="020B0604020202020204"/>
                          <a:cs typeface="Arial" panose="020B0604020202020204"/>
                        </a:rPr>
                        <a:t>r</a:t>
                      </a:r>
                      <a:r>
                        <a:rPr sz="700" b="1" spc="-5" dirty="0">
                          <a:latin typeface="Arial" panose="020B0604020202020204"/>
                          <a:cs typeface="Arial" panose="020B0604020202020204"/>
                        </a:rPr>
                        <a:t>e</a:t>
                      </a:r>
                      <a:r>
                        <a:rPr sz="700" b="1" spc="-20" dirty="0">
                          <a:latin typeface="Arial" panose="020B0604020202020204"/>
                          <a:cs typeface="Arial" panose="020B0604020202020204"/>
                        </a:rPr>
                        <a:t>n</a:t>
                      </a:r>
                      <a:r>
                        <a:rPr sz="700" b="1" spc="-5" dirty="0">
                          <a:latin typeface="Arial" panose="020B0604020202020204"/>
                          <a:cs typeface="Arial" panose="020B0604020202020204"/>
                        </a:rPr>
                        <a:t>c</a:t>
                      </a:r>
                      <a:r>
                        <a:rPr sz="700" b="1" dirty="0">
                          <a:latin typeface="Arial" panose="020B0604020202020204"/>
                          <a:cs typeface="Arial" panose="020B0604020202020204"/>
                        </a:rPr>
                        <a:t>e</a:t>
                      </a:r>
                      <a:endParaRPr sz="700">
                        <a:latin typeface="Arial" panose="020B0604020202020204"/>
                        <a:cs typeface="Arial" panose="020B0604020202020204"/>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330"/>
                        </a:spcBef>
                      </a:pPr>
                      <a:r>
                        <a:rPr sz="700" b="1" spc="-20" dirty="0">
                          <a:latin typeface="Arial" panose="020B0604020202020204"/>
                          <a:cs typeface="Arial" panose="020B0604020202020204"/>
                        </a:rPr>
                        <a:t>Acceptance</a:t>
                      </a:r>
                      <a:r>
                        <a:rPr sz="700" b="1" spc="15" dirty="0">
                          <a:latin typeface="Arial" panose="020B0604020202020204"/>
                          <a:cs typeface="Arial" panose="020B0604020202020204"/>
                        </a:rPr>
                        <a:t> </a:t>
                      </a:r>
                      <a:r>
                        <a:rPr sz="700" b="1" spc="-5" dirty="0">
                          <a:latin typeface="Arial" panose="020B0604020202020204"/>
                          <a:cs typeface="Arial" panose="020B0604020202020204"/>
                        </a:rPr>
                        <a:t>Criteria</a:t>
                      </a:r>
                      <a:endParaRPr sz="700">
                        <a:latin typeface="Arial" panose="020B0604020202020204"/>
                        <a:cs typeface="Arial" panose="020B0604020202020204"/>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650">
                        <a:latin typeface="Times New Roman" panose="02020603050405020304"/>
                        <a:cs typeface="Times New Roman" panose="02020603050405020304"/>
                      </a:endParaRPr>
                    </a:p>
                    <a:p>
                      <a:pPr marL="4445" algn="ctr">
                        <a:lnSpc>
                          <a:spcPct val="100000"/>
                        </a:lnSpc>
                      </a:pPr>
                      <a:r>
                        <a:rPr sz="700" b="1" spc="-20" dirty="0">
                          <a:latin typeface="Arial" panose="020B0604020202020204"/>
                          <a:cs typeface="Arial" panose="020B0604020202020204"/>
                        </a:rPr>
                        <a:t>Test</a:t>
                      </a:r>
                      <a:r>
                        <a:rPr sz="700" b="1" spc="-30" dirty="0">
                          <a:latin typeface="Arial" panose="020B0604020202020204"/>
                          <a:cs typeface="Arial" panose="020B0604020202020204"/>
                        </a:rPr>
                        <a:t> </a:t>
                      </a:r>
                      <a:r>
                        <a:rPr sz="700" b="1" spc="-20" dirty="0">
                          <a:latin typeface="Arial" panose="020B0604020202020204"/>
                          <a:cs typeface="Arial" panose="020B0604020202020204"/>
                        </a:rPr>
                        <a:t>Results</a:t>
                      </a:r>
                      <a:endParaRPr sz="700">
                        <a:latin typeface="Arial" panose="020B0604020202020204"/>
                        <a:cs typeface="Arial" panose="020B06040202020202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120">
                <a:tc>
                  <a:txBody>
                    <a:bodyPr/>
                    <a:lstStyle/>
                    <a:p>
                      <a:pPr marL="113665">
                        <a:lnSpc>
                          <a:spcPct val="100000"/>
                        </a:lnSpc>
                        <a:spcBef>
                          <a:spcPts val="370"/>
                        </a:spcBef>
                      </a:pPr>
                      <a:r>
                        <a:rPr sz="600" dirty="0">
                          <a:latin typeface="Times New Roman" panose="02020603050405020304"/>
                          <a:cs typeface="Times New Roman" panose="02020603050405020304"/>
                        </a:rPr>
                        <a:t>1</a:t>
                      </a:r>
                      <a:endParaRPr sz="600">
                        <a:latin typeface="Times New Roman" panose="02020603050405020304"/>
                        <a:cs typeface="Times New Roman" panose="02020603050405020304"/>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330"/>
                        </a:spcBef>
                      </a:pPr>
                      <a:r>
                        <a:rPr sz="700" spc="-5" dirty="0">
                          <a:latin typeface="Arial MT"/>
                          <a:cs typeface="Arial MT"/>
                        </a:rPr>
                        <a:t>Description</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330"/>
                        </a:spcBef>
                      </a:pPr>
                      <a:r>
                        <a:rPr sz="700" spc="-20" dirty="0">
                          <a:latin typeface="Arial MT"/>
                          <a:cs typeface="Arial MT"/>
                        </a:rPr>
                        <a:t>In-house</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30"/>
                        </a:spcBef>
                      </a:pPr>
                      <a:r>
                        <a:rPr sz="700" spc="35" dirty="0">
                          <a:latin typeface="Arial MT"/>
                          <a:cs typeface="Arial MT"/>
                        </a:rPr>
                        <a:t>W</a:t>
                      </a:r>
                      <a:r>
                        <a:rPr sz="700" spc="-5" dirty="0">
                          <a:latin typeface="Arial MT"/>
                          <a:cs typeface="Arial MT"/>
                        </a:rPr>
                        <a:t>h</a:t>
                      </a:r>
                      <a:r>
                        <a:rPr sz="700" dirty="0">
                          <a:latin typeface="Arial MT"/>
                          <a:cs typeface="Arial MT"/>
                        </a:rPr>
                        <a:t>ite</a:t>
                      </a:r>
                      <a:r>
                        <a:rPr sz="700" spc="-55" dirty="0">
                          <a:latin typeface="Arial MT"/>
                          <a:cs typeface="Arial MT"/>
                        </a:rPr>
                        <a:t> </a:t>
                      </a:r>
                      <a:r>
                        <a:rPr sz="700" spc="-5" dirty="0">
                          <a:latin typeface="Arial MT"/>
                          <a:cs typeface="Arial MT"/>
                        </a:rPr>
                        <a:t>o</a:t>
                      </a:r>
                      <a:r>
                        <a:rPr sz="700" dirty="0">
                          <a:latin typeface="Arial MT"/>
                          <a:cs typeface="Arial MT"/>
                        </a:rPr>
                        <a:t>r</a:t>
                      </a:r>
                      <a:r>
                        <a:rPr sz="700" spc="5" dirty="0">
                          <a:latin typeface="Arial MT"/>
                          <a:cs typeface="Arial MT"/>
                        </a:rPr>
                        <a:t> </a:t>
                      </a:r>
                      <a:r>
                        <a:rPr sz="700" spc="-5" dirty="0">
                          <a:latin typeface="Arial MT"/>
                          <a:cs typeface="Arial MT"/>
                        </a:rPr>
                        <a:t>a</a:t>
                      </a:r>
                      <a:r>
                        <a:rPr sz="700" dirty="0">
                          <a:latin typeface="Arial MT"/>
                          <a:cs typeface="Arial MT"/>
                        </a:rPr>
                        <a:t>l</a:t>
                      </a:r>
                      <a:r>
                        <a:rPr sz="700" spc="5" dirty="0">
                          <a:latin typeface="Arial MT"/>
                          <a:cs typeface="Arial MT"/>
                        </a:rPr>
                        <a:t>m</a:t>
                      </a:r>
                      <a:r>
                        <a:rPr sz="700" spc="-5" dirty="0">
                          <a:latin typeface="Arial MT"/>
                          <a:cs typeface="Arial MT"/>
                        </a:rPr>
                        <a:t>o</a:t>
                      </a:r>
                      <a:r>
                        <a:rPr sz="700" dirty="0">
                          <a:latin typeface="Arial MT"/>
                          <a:cs typeface="Arial MT"/>
                        </a:rPr>
                        <a:t>st</a:t>
                      </a:r>
                      <a:r>
                        <a:rPr sz="700" spc="-5" dirty="0">
                          <a:latin typeface="Arial MT"/>
                          <a:cs typeface="Arial MT"/>
                        </a:rPr>
                        <a:t> </a:t>
                      </a:r>
                      <a:r>
                        <a:rPr sz="700" spc="-25" dirty="0">
                          <a:latin typeface="Arial MT"/>
                          <a:cs typeface="Arial MT"/>
                        </a:rPr>
                        <a:t>w</a:t>
                      </a:r>
                      <a:r>
                        <a:rPr sz="700" spc="-20" dirty="0">
                          <a:latin typeface="Arial MT"/>
                          <a:cs typeface="Arial MT"/>
                        </a:rPr>
                        <a:t>h</a:t>
                      </a:r>
                      <a:r>
                        <a:rPr sz="700" spc="-15" dirty="0">
                          <a:latin typeface="Arial MT"/>
                          <a:cs typeface="Arial MT"/>
                        </a:rPr>
                        <a:t>it</a:t>
                      </a:r>
                      <a:r>
                        <a:rPr sz="700" dirty="0">
                          <a:latin typeface="Arial MT"/>
                          <a:cs typeface="Arial MT"/>
                        </a:rPr>
                        <a:t>e</a:t>
                      </a:r>
                      <a:r>
                        <a:rPr sz="700" spc="15" dirty="0">
                          <a:latin typeface="Arial MT"/>
                          <a:cs typeface="Arial MT"/>
                        </a:rPr>
                        <a:t> </a:t>
                      </a:r>
                      <a:r>
                        <a:rPr sz="700" spc="-20" dirty="0">
                          <a:latin typeface="Arial MT"/>
                          <a:cs typeface="Arial MT"/>
                        </a:rPr>
                        <a:t>po</a:t>
                      </a:r>
                      <a:r>
                        <a:rPr sz="700" spc="-25" dirty="0">
                          <a:latin typeface="Arial MT"/>
                          <a:cs typeface="Arial MT"/>
                        </a:rPr>
                        <a:t>w</a:t>
                      </a:r>
                      <a:r>
                        <a:rPr sz="700" spc="-20" dirty="0">
                          <a:latin typeface="Arial MT"/>
                          <a:cs typeface="Arial MT"/>
                        </a:rPr>
                        <a:t>de</a:t>
                      </a:r>
                      <a:r>
                        <a:rPr sz="700" dirty="0">
                          <a:latin typeface="Arial MT"/>
                          <a:cs typeface="Arial MT"/>
                        </a:rPr>
                        <a:t>r</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0"/>
                        </a:spcBef>
                      </a:pPr>
                      <a:r>
                        <a:rPr sz="700" spc="75" dirty="0">
                          <a:latin typeface="Arial MT"/>
                          <a:cs typeface="Arial MT"/>
                        </a:rPr>
                        <a:t>W</a:t>
                      </a:r>
                      <a:r>
                        <a:rPr sz="700" spc="-5" dirty="0">
                          <a:latin typeface="Arial MT"/>
                          <a:cs typeface="Arial MT"/>
                        </a:rPr>
                        <a:t>h</a:t>
                      </a:r>
                      <a:r>
                        <a:rPr sz="700" spc="-15" dirty="0">
                          <a:latin typeface="Arial MT"/>
                          <a:cs typeface="Arial MT"/>
                        </a:rPr>
                        <a:t>i</a:t>
                      </a:r>
                      <a:r>
                        <a:rPr sz="700" dirty="0">
                          <a:latin typeface="Arial MT"/>
                          <a:cs typeface="Arial MT"/>
                        </a:rPr>
                        <a:t>te</a:t>
                      </a:r>
                      <a:r>
                        <a:rPr sz="700" spc="-45" dirty="0">
                          <a:latin typeface="Arial MT"/>
                          <a:cs typeface="Arial MT"/>
                        </a:rPr>
                        <a:t> </a:t>
                      </a:r>
                      <a:r>
                        <a:rPr sz="700" spc="-5" dirty="0">
                          <a:latin typeface="Arial MT"/>
                          <a:cs typeface="Arial MT"/>
                        </a:rPr>
                        <a:t>po</a:t>
                      </a:r>
                      <a:r>
                        <a:rPr sz="700" spc="-25" dirty="0">
                          <a:latin typeface="Arial MT"/>
                          <a:cs typeface="Arial MT"/>
                        </a:rPr>
                        <a:t>w</a:t>
                      </a:r>
                      <a:r>
                        <a:rPr sz="700" spc="-5" dirty="0">
                          <a:latin typeface="Arial MT"/>
                          <a:cs typeface="Arial MT"/>
                        </a:rPr>
                        <a:t>de</a:t>
                      </a:r>
                      <a:r>
                        <a:rPr sz="700" dirty="0">
                          <a:latin typeface="Arial MT"/>
                          <a:cs typeface="Arial MT"/>
                        </a:rPr>
                        <a:t>r</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79">
                <a:tc>
                  <a:txBody>
                    <a:bodyPr/>
                    <a:lstStyle/>
                    <a:p>
                      <a:pPr>
                        <a:lnSpc>
                          <a:spcPct val="100000"/>
                        </a:lnSpc>
                      </a:pPr>
                      <a:endParaRPr sz="600">
                        <a:latin typeface="Times New Roman" panose="02020603050405020304"/>
                        <a:cs typeface="Times New Roman" panose="02020603050405020304"/>
                      </a:endParaRPr>
                    </a:p>
                    <a:p>
                      <a:pPr>
                        <a:lnSpc>
                          <a:spcPct val="100000"/>
                        </a:lnSpc>
                        <a:spcBef>
                          <a:spcPts val="30"/>
                        </a:spcBef>
                      </a:pPr>
                      <a:endParaRPr sz="450">
                        <a:latin typeface="Times New Roman" panose="02020603050405020304"/>
                        <a:cs typeface="Times New Roman" panose="02020603050405020304"/>
                      </a:endParaRPr>
                    </a:p>
                    <a:p>
                      <a:pPr marL="113030">
                        <a:lnSpc>
                          <a:spcPct val="100000"/>
                        </a:lnSpc>
                      </a:pPr>
                      <a:r>
                        <a:rPr sz="600" dirty="0">
                          <a:latin typeface="Times New Roman" panose="02020603050405020304"/>
                          <a:cs typeface="Times New Roman" panose="02020603050405020304"/>
                        </a:rPr>
                        <a:t>2</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650">
                        <a:latin typeface="Times New Roman" panose="02020603050405020304"/>
                        <a:cs typeface="Times New Roman" panose="02020603050405020304"/>
                      </a:endParaRPr>
                    </a:p>
                    <a:p>
                      <a:pPr marL="131445" marR="88900" indent="-35560">
                        <a:lnSpc>
                          <a:spcPct val="100000"/>
                        </a:lnSpc>
                        <a:spcBef>
                          <a:spcPts val="5"/>
                        </a:spcBef>
                      </a:pPr>
                      <a:r>
                        <a:rPr sz="700" dirty="0">
                          <a:latin typeface="Arial MT"/>
                          <a:cs typeface="Arial MT"/>
                        </a:rPr>
                        <a:t>C</a:t>
                      </a:r>
                      <a:r>
                        <a:rPr sz="700" spc="-5" dirty="0">
                          <a:latin typeface="Arial MT"/>
                          <a:cs typeface="Arial MT"/>
                        </a:rPr>
                        <a:t>h</a:t>
                      </a:r>
                      <a:r>
                        <a:rPr sz="700" spc="-20" dirty="0">
                          <a:latin typeface="Arial MT"/>
                          <a:cs typeface="Arial MT"/>
                        </a:rPr>
                        <a:t>r</a:t>
                      </a:r>
                      <a:r>
                        <a:rPr sz="700" spc="-5" dirty="0">
                          <a:latin typeface="Arial MT"/>
                          <a:cs typeface="Arial MT"/>
                        </a:rPr>
                        <a:t>o</a:t>
                      </a:r>
                      <a:r>
                        <a:rPr sz="700" spc="5" dirty="0">
                          <a:latin typeface="Arial MT"/>
                          <a:cs typeface="Arial MT"/>
                        </a:rPr>
                        <a:t>m</a:t>
                      </a:r>
                      <a:r>
                        <a:rPr sz="700" spc="-5" dirty="0">
                          <a:latin typeface="Arial MT"/>
                          <a:cs typeface="Arial MT"/>
                        </a:rPr>
                        <a:t>atograph</a:t>
                      </a:r>
                      <a:r>
                        <a:rPr sz="700" dirty="0">
                          <a:latin typeface="Arial MT"/>
                          <a:cs typeface="Arial MT"/>
                        </a:rPr>
                        <a:t>i  c</a:t>
                      </a:r>
                      <a:r>
                        <a:rPr sz="700" spc="-40" dirty="0">
                          <a:latin typeface="Arial MT"/>
                          <a:cs typeface="Arial MT"/>
                        </a:rPr>
                        <a:t> </a:t>
                      </a:r>
                      <a:r>
                        <a:rPr sz="700" spc="-15" dirty="0">
                          <a:latin typeface="Arial MT"/>
                          <a:cs typeface="Arial MT"/>
                        </a:rPr>
                        <a:t>I</a:t>
                      </a:r>
                      <a:r>
                        <a:rPr sz="700" spc="-5" dirty="0">
                          <a:latin typeface="Arial MT"/>
                          <a:cs typeface="Arial MT"/>
                        </a:rPr>
                        <a:t>den</a:t>
                      </a:r>
                      <a:r>
                        <a:rPr sz="700" dirty="0">
                          <a:latin typeface="Arial MT"/>
                          <a:cs typeface="Arial MT"/>
                        </a:rPr>
                        <a:t>tific</a:t>
                      </a:r>
                      <a:r>
                        <a:rPr sz="700" spc="-5" dirty="0">
                          <a:latin typeface="Arial MT"/>
                          <a:cs typeface="Arial MT"/>
                        </a:rPr>
                        <a:t>a</a:t>
                      </a:r>
                      <a:r>
                        <a:rPr sz="700" dirty="0">
                          <a:latin typeface="Arial MT"/>
                          <a:cs typeface="Arial MT"/>
                        </a:rPr>
                        <a:t>ti</a:t>
                      </a:r>
                      <a:r>
                        <a:rPr sz="700" spc="-5" dirty="0">
                          <a:latin typeface="Arial MT"/>
                          <a:cs typeface="Arial MT"/>
                        </a:rPr>
                        <a:t>o</a:t>
                      </a:r>
                      <a:r>
                        <a:rPr sz="700" dirty="0">
                          <a:latin typeface="Arial MT"/>
                          <a:cs typeface="Arial MT"/>
                        </a:rPr>
                        <a:t>n</a:t>
                      </a:r>
                      <a:endParaRPr sz="700">
                        <a:latin typeface="Arial MT"/>
                        <a:cs typeface="Arial MT"/>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0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7795" marR="115570" indent="4445" algn="just">
                        <a:lnSpc>
                          <a:spcPct val="100000"/>
                        </a:lnSpc>
                        <a:spcBef>
                          <a:spcPts val="330"/>
                        </a:spcBef>
                      </a:pPr>
                      <a:r>
                        <a:rPr sz="700" spc="-5" dirty="0">
                          <a:latin typeface="Arial MT"/>
                          <a:cs typeface="Arial MT"/>
                        </a:rPr>
                        <a:t>The </a:t>
                      </a:r>
                      <a:r>
                        <a:rPr sz="700" spc="-10" dirty="0">
                          <a:latin typeface="Arial MT"/>
                          <a:cs typeface="Arial MT"/>
                        </a:rPr>
                        <a:t>retention </a:t>
                      </a:r>
                      <a:r>
                        <a:rPr sz="700" spc="-5" dirty="0">
                          <a:latin typeface="Arial MT"/>
                          <a:cs typeface="Arial MT"/>
                        </a:rPr>
                        <a:t>time of the </a:t>
                      </a:r>
                      <a:r>
                        <a:rPr sz="700" spc="-10" dirty="0">
                          <a:latin typeface="Arial MT"/>
                          <a:cs typeface="Arial MT"/>
                        </a:rPr>
                        <a:t>major </a:t>
                      </a:r>
                      <a:r>
                        <a:rPr sz="700" spc="-15" dirty="0">
                          <a:latin typeface="Arial MT"/>
                          <a:cs typeface="Arial MT"/>
                        </a:rPr>
                        <a:t>peak </a:t>
                      </a:r>
                      <a:r>
                        <a:rPr sz="700" spc="-5" dirty="0">
                          <a:latin typeface="Arial MT"/>
                          <a:cs typeface="Arial MT"/>
                        </a:rPr>
                        <a:t>of the </a:t>
                      </a:r>
                      <a:r>
                        <a:rPr sz="700" dirty="0">
                          <a:latin typeface="Arial MT"/>
                          <a:cs typeface="Arial MT"/>
                        </a:rPr>
                        <a:t> </a:t>
                      </a:r>
                      <a:r>
                        <a:rPr sz="700" spc="-10" dirty="0">
                          <a:latin typeface="Arial MT"/>
                          <a:cs typeface="Arial MT"/>
                        </a:rPr>
                        <a:t>sample solution </a:t>
                      </a:r>
                      <a:r>
                        <a:rPr sz="700" spc="-15" dirty="0">
                          <a:latin typeface="Arial MT"/>
                          <a:cs typeface="Arial MT"/>
                        </a:rPr>
                        <a:t>corresponds </a:t>
                      </a:r>
                      <a:r>
                        <a:rPr sz="700" spc="-5" dirty="0">
                          <a:latin typeface="Arial MT"/>
                          <a:cs typeface="Arial MT"/>
                        </a:rPr>
                        <a:t>to that of the </a:t>
                      </a:r>
                      <a:r>
                        <a:rPr sz="700" dirty="0">
                          <a:latin typeface="Arial MT"/>
                          <a:cs typeface="Arial MT"/>
                        </a:rPr>
                        <a:t> </a:t>
                      </a:r>
                      <a:r>
                        <a:rPr sz="700" spc="-10" dirty="0">
                          <a:latin typeface="Arial MT"/>
                          <a:cs typeface="Arial MT"/>
                        </a:rPr>
                        <a:t>standard</a:t>
                      </a:r>
                      <a:r>
                        <a:rPr sz="700" spc="10" dirty="0">
                          <a:latin typeface="Arial MT"/>
                          <a:cs typeface="Arial MT"/>
                        </a:rPr>
                        <a:t> </a:t>
                      </a:r>
                      <a:r>
                        <a:rPr sz="700" spc="-5" dirty="0">
                          <a:latin typeface="Arial MT"/>
                          <a:cs typeface="Arial MT"/>
                        </a:rPr>
                        <a:t>solution,</a:t>
                      </a:r>
                      <a:r>
                        <a:rPr sz="700" spc="-25" dirty="0">
                          <a:latin typeface="Arial MT"/>
                          <a:cs typeface="Arial MT"/>
                        </a:rPr>
                        <a:t> </a:t>
                      </a:r>
                      <a:r>
                        <a:rPr sz="700" spc="-5" dirty="0">
                          <a:latin typeface="Arial MT"/>
                          <a:cs typeface="Arial MT"/>
                        </a:rPr>
                        <a:t>as</a:t>
                      </a:r>
                      <a:r>
                        <a:rPr sz="700" spc="5" dirty="0">
                          <a:latin typeface="Arial MT"/>
                          <a:cs typeface="Arial MT"/>
                        </a:rPr>
                        <a:t> </a:t>
                      </a:r>
                      <a:r>
                        <a:rPr sz="700" spc="-5" dirty="0">
                          <a:latin typeface="Arial MT"/>
                          <a:cs typeface="Arial MT"/>
                        </a:rPr>
                        <a:t>obtained</a:t>
                      </a:r>
                      <a:r>
                        <a:rPr sz="700" spc="-15" dirty="0">
                          <a:latin typeface="Arial MT"/>
                          <a:cs typeface="Arial MT"/>
                        </a:rPr>
                        <a:t> </a:t>
                      </a:r>
                      <a:r>
                        <a:rPr sz="700" spc="-5" dirty="0">
                          <a:latin typeface="Arial MT"/>
                          <a:cs typeface="Arial MT"/>
                        </a:rPr>
                        <a:t>in</a:t>
                      </a:r>
                      <a:r>
                        <a:rPr sz="700" spc="-30" dirty="0">
                          <a:latin typeface="Arial MT"/>
                          <a:cs typeface="Arial MT"/>
                        </a:rPr>
                        <a:t> </a:t>
                      </a:r>
                      <a:r>
                        <a:rPr sz="700" spc="-5" dirty="0">
                          <a:latin typeface="Arial MT"/>
                          <a:cs typeface="Arial MT"/>
                        </a:rPr>
                        <a:t>the</a:t>
                      </a:r>
                      <a:r>
                        <a:rPr sz="700" dirty="0">
                          <a:latin typeface="Arial MT"/>
                          <a:cs typeface="Arial MT"/>
                        </a:rPr>
                        <a:t> </a:t>
                      </a:r>
                      <a:r>
                        <a:rPr sz="700" spc="-5" dirty="0">
                          <a:latin typeface="Arial MT"/>
                          <a:cs typeface="Arial MT"/>
                        </a:rPr>
                        <a:t>Assay</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00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a:lnSpc>
                          <a:spcPct val="100000"/>
                        </a:lnSpc>
                      </a:pPr>
                      <a:endParaRPr sz="600">
                        <a:latin typeface="Times New Roman" panose="02020603050405020304"/>
                        <a:cs typeface="Times New Roman" panose="02020603050405020304"/>
                      </a:endParaRPr>
                    </a:p>
                    <a:p>
                      <a:pPr>
                        <a:lnSpc>
                          <a:spcPct val="100000"/>
                        </a:lnSpc>
                        <a:spcBef>
                          <a:spcPts val="30"/>
                        </a:spcBef>
                      </a:pPr>
                      <a:endParaRPr sz="450">
                        <a:latin typeface="Times New Roman" panose="02020603050405020304"/>
                        <a:cs typeface="Times New Roman" panose="02020603050405020304"/>
                      </a:endParaRPr>
                    </a:p>
                    <a:p>
                      <a:pPr marL="113030">
                        <a:lnSpc>
                          <a:spcPct val="100000"/>
                        </a:lnSpc>
                      </a:pPr>
                      <a:r>
                        <a:rPr sz="600" dirty="0">
                          <a:latin typeface="Times New Roman" panose="02020603050405020304"/>
                          <a:cs typeface="Times New Roman" panose="02020603050405020304"/>
                        </a:rPr>
                        <a:t>3</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650">
                        <a:latin typeface="Times New Roman" panose="02020603050405020304"/>
                        <a:cs typeface="Times New Roman" panose="02020603050405020304"/>
                      </a:endParaRPr>
                    </a:p>
                    <a:p>
                      <a:pPr marL="262890">
                        <a:lnSpc>
                          <a:spcPct val="100000"/>
                        </a:lnSpc>
                        <a:spcBef>
                          <a:spcPts val="5"/>
                        </a:spcBef>
                      </a:pPr>
                      <a:r>
                        <a:rPr sz="700" spc="-5" dirty="0">
                          <a:latin typeface="Arial MT"/>
                          <a:cs typeface="Arial MT"/>
                        </a:rPr>
                        <a:t>Peptide</a:t>
                      </a:r>
                      <a:endParaRPr sz="700">
                        <a:latin typeface="Arial MT"/>
                        <a:cs typeface="Arial MT"/>
                      </a:endParaRPr>
                    </a:p>
                    <a:p>
                      <a:pPr marL="244475">
                        <a:lnSpc>
                          <a:spcPct val="100000"/>
                        </a:lnSpc>
                      </a:pPr>
                      <a:r>
                        <a:rPr sz="700" spc="-15" dirty="0">
                          <a:latin typeface="Arial MT"/>
                          <a:cs typeface="Arial MT"/>
                        </a:rPr>
                        <a:t>Mapping</a:t>
                      </a:r>
                      <a:endParaRPr sz="7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0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2875" marR="121285" indent="-1905" algn="ctr">
                        <a:lnSpc>
                          <a:spcPct val="100000"/>
                        </a:lnSpc>
                        <a:spcBef>
                          <a:spcPts val="330"/>
                        </a:spcBef>
                      </a:pPr>
                      <a:r>
                        <a:rPr sz="700" spc="-5" dirty="0">
                          <a:latin typeface="Arial MT"/>
                          <a:cs typeface="Arial MT"/>
                        </a:rPr>
                        <a:t>The chromatographic profile of the sample </a:t>
                      </a:r>
                      <a:r>
                        <a:rPr sz="700" dirty="0">
                          <a:latin typeface="Arial MT"/>
                          <a:cs typeface="Arial MT"/>
                        </a:rPr>
                        <a:t> </a:t>
                      </a:r>
                      <a:r>
                        <a:rPr sz="700" spc="-5" dirty="0">
                          <a:latin typeface="Arial MT"/>
                          <a:cs typeface="Arial MT"/>
                        </a:rPr>
                        <a:t>solution</a:t>
                      </a:r>
                      <a:r>
                        <a:rPr sz="700" spc="-20" dirty="0">
                          <a:latin typeface="Arial MT"/>
                          <a:cs typeface="Arial MT"/>
                        </a:rPr>
                        <a:t> corresponds</a:t>
                      </a:r>
                      <a:r>
                        <a:rPr sz="700" spc="95" dirty="0">
                          <a:latin typeface="Arial MT"/>
                          <a:cs typeface="Arial MT"/>
                        </a:rPr>
                        <a:t> </a:t>
                      </a:r>
                      <a:r>
                        <a:rPr sz="700" spc="-5" dirty="0">
                          <a:latin typeface="Arial MT"/>
                          <a:cs typeface="Arial MT"/>
                        </a:rPr>
                        <a:t>to</a:t>
                      </a:r>
                      <a:r>
                        <a:rPr sz="700" spc="5" dirty="0">
                          <a:latin typeface="Arial MT"/>
                          <a:cs typeface="Arial MT"/>
                        </a:rPr>
                        <a:t> </a:t>
                      </a:r>
                      <a:r>
                        <a:rPr sz="700" spc="-5" dirty="0">
                          <a:latin typeface="Arial MT"/>
                          <a:cs typeface="Arial MT"/>
                        </a:rPr>
                        <a:t>that</a:t>
                      </a:r>
                      <a:r>
                        <a:rPr sz="700" spc="15" dirty="0">
                          <a:latin typeface="Arial MT"/>
                          <a:cs typeface="Arial MT"/>
                        </a:rPr>
                        <a:t> </a:t>
                      </a:r>
                      <a:r>
                        <a:rPr sz="700" spc="-5" dirty="0">
                          <a:latin typeface="Arial MT"/>
                          <a:cs typeface="Arial MT"/>
                        </a:rPr>
                        <a:t>of</a:t>
                      </a:r>
                      <a:r>
                        <a:rPr sz="700" spc="10" dirty="0">
                          <a:latin typeface="Arial MT"/>
                          <a:cs typeface="Arial MT"/>
                        </a:rPr>
                        <a:t> </a:t>
                      </a:r>
                      <a:r>
                        <a:rPr sz="700" spc="-5" dirty="0">
                          <a:latin typeface="Arial MT"/>
                          <a:cs typeface="Arial MT"/>
                        </a:rPr>
                        <a:t>the</a:t>
                      </a:r>
                      <a:r>
                        <a:rPr sz="700" spc="25" dirty="0">
                          <a:latin typeface="Arial MT"/>
                          <a:cs typeface="Arial MT"/>
                        </a:rPr>
                        <a:t> </a:t>
                      </a:r>
                      <a:r>
                        <a:rPr sz="700" spc="-20" dirty="0">
                          <a:latin typeface="Arial MT"/>
                          <a:cs typeface="Arial MT"/>
                        </a:rPr>
                        <a:t>standard </a:t>
                      </a:r>
                      <a:r>
                        <a:rPr sz="700" spc="-180" dirty="0">
                          <a:latin typeface="Arial MT"/>
                          <a:cs typeface="Arial MT"/>
                        </a:rPr>
                        <a:t> </a:t>
                      </a:r>
                      <a:r>
                        <a:rPr sz="700" spc="-5" dirty="0">
                          <a:latin typeface="Arial MT"/>
                          <a:cs typeface="Arial MT"/>
                        </a:rPr>
                        <a:t>solution</a:t>
                      </a:r>
                      <a:endParaRPr sz="7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00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a:lnSpc>
                          <a:spcPct val="100000"/>
                        </a:lnSpc>
                      </a:pPr>
                      <a:endParaRPr sz="600">
                        <a:latin typeface="Times New Roman" panose="02020603050405020304"/>
                        <a:cs typeface="Times New Roman" panose="02020603050405020304"/>
                      </a:endParaRPr>
                    </a:p>
                    <a:p>
                      <a:pPr>
                        <a:lnSpc>
                          <a:spcPct val="100000"/>
                        </a:lnSpc>
                        <a:spcBef>
                          <a:spcPts val="30"/>
                        </a:spcBef>
                      </a:pPr>
                      <a:endParaRPr sz="450">
                        <a:latin typeface="Times New Roman" panose="02020603050405020304"/>
                        <a:cs typeface="Times New Roman" panose="02020603050405020304"/>
                      </a:endParaRPr>
                    </a:p>
                    <a:p>
                      <a:pPr marL="113030">
                        <a:lnSpc>
                          <a:spcPct val="100000"/>
                        </a:lnSpc>
                      </a:pPr>
                      <a:r>
                        <a:rPr sz="600" dirty="0">
                          <a:latin typeface="Times New Roman" panose="02020603050405020304"/>
                          <a:cs typeface="Times New Roman" panose="02020603050405020304"/>
                        </a:rPr>
                        <a:t>4</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050">
                        <a:latin typeface="Times New Roman" panose="02020603050405020304"/>
                        <a:cs typeface="Times New Roman" panose="02020603050405020304"/>
                      </a:endParaRPr>
                    </a:p>
                    <a:p>
                      <a:pPr marL="7620" algn="ctr">
                        <a:lnSpc>
                          <a:spcPct val="100000"/>
                        </a:lnSpc>
                      </a:pPr>
                      <a:r>
                        <a:rPr sz="700" spc="-5" dirty="0">
                          <a:latin typeface="Arial MT"/>
                          <a:cs typeface="Arial MT"/>
                        </a:rPr>
                        <a:t>Assay</a:t>
                      </a:r>
                      <a:endParaRPr sz="7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0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6065" marR="273050" indent="66675">
                        <a:lnSpc>
                          <a:spcPct val="110000"/>
                        </a:lnSpc>
                        <a:spcBef>
                          <a:spcPts val="575"/>
                        </a:spcBef>
                      </a:pPr>
                      <a:r>
                        <a:rPr sz="700" spc="-20" dirty="0">
                          <a:latin typeface="Arial MT"/>
                          <a:cs typeface="Arial MT"/>
                        </a:rPr>
                        <a:t>It</a:t>
                      </a:r>
                      <a:r>
                        <a:rPr sz="700" spc="-15" dirty="0">
                          <a:latin typeface="Arial MT"/>
                          <a:cs typeface="Arial MT"/>
                        </a:rPr>
                        <a:t> </a:t>
                      </a:r>
                      <a:r>
                        <a:rPr sz="700" spc="-5" dirty="0">
                          <a:latin typeface="Arial MT"/>
                          <a:cs typeface="Arial MT"/>
                        </a:rPr>
                        <a:t>contains 0.76 mg to 1.00 </a:t>
                      </a:r>
                      <a:r>
                        <a:rPr sz="700" dirty="0">
                          <a:latin typeface="Arial MT"/>
                          <a:cs typeface="Arial MT"/>
                        </a:rPr>
                        <a:t>mg </a:t>
                      </a:r>
                      <a:r>
                        <a:rPr sz="700" spc="-5" dirty="0">
                          <a:latin typeface="Arial MT"/>
                          <a:cs typeface="Arial MT"/>
                        </a:rPr>
                        <a:t>of </a:t>
                      </a:r>
                      <a:r>
                        <a:rPr sz="700" dirty="0">
                          <a:latin typeface="Arial MT"/>
                          <a:cs typeface="Arial MT"/>
                        </a:rPr>
                        <a:t> </a:t>
                      </a:r>
                      <a:r>
                        <a:rPr sz="1050" spc="-7" baseline="8000" dirty="0">
                          <a:latin typeface="Arial MT"/>
                          <a:cs typeface="Arial MT"/>
                        </a:rPr>
                        <a:t>semaglutide(C</a:t>
                      </a:r>
                      <a:r>
                        <a:rPr sz="450" spc="-5" dirty="0">
                          <a:latin typeface="Arial MT"/>
                          <a:cs typeface="Arial MT"/>
                        </a:rPr>
                        <a:t>187</a:t>
                      </a:r>
                      <a:r>
                        <a:rPr sz="1050" spc="-7" baseline="8000" dirty="0">
                          <a:latin typeface="Arial MT"/>
                          <a:cs typeface="Arial MT"/>
                        </a:rPr>
                        <a:t>H</a:t>
                      </a:r>
                      <a:r>
                        <a:rPr sz="450" spc="-5" dirty="0">
                          <a:latin typeface="Arial MT"/>
                          <a:cs typeface="Arial MT"/>
                        </a:rPr>
                        <a:t>291</a:t>
                      </a:r>
                      <a:r>
                        <a:rPr sz="1050" spc="-7" baseline="8000" dirty="0">
                          <a:latin typeface="Arial MT"/>
                          <a:cs typeface="Arial MT"/>
                        </a:rPr>
                        <a:t>N</a:t>
                      </a:r>
                      <a:r>
                        <a:rPr sz="450" spc="-5" dirty="0">
                          <a:latin typeface="Arial MT"/>
                          <a:cs typeface="Arial MT"/>
                        </a:rPr>
                        <a:t>45</a:t>
                      </a:r>
                      <a:r>
                        <a:rPr sz="1050" spc="-7" baseline="8000" dirty="0">
                          <a:latin typeface="Arial MT"/>
                          <a:cs typeface="Arial MT"/>
                        </a:rPr>
                        <a:t>O</a:t>
                      </a:r>
                      <a:r>
                        <a:rPr sz="450" spc="-5" dirty="0">
                          <a:latin typeface="Arial MT"/>
                          <a:cs typeface="Arial MT"/>
                        </a:rPr>
                        <a:t>59</a:t>
                      </a:r>
                      <a:r>
                        <a:rPr sz="1050" spc="-7" baseline="8000" dirty="0">
                          <a:latin typeface="Arial MT"/>
                          <a:cs typeface="Arial MT"/>
                        </a:rPr>
                        <a:t>) </a:t>
                      </a:r>
                      <a:r>
                        <a:rPr sz="1050" spc="-22" baseline="8000" dirty="0">
                          <a:latin typeface="Arial MT"/>
                          <a:cs typeface="Arial MT"/>
                        </a:rPr>
                        <a:t>per</a:t>
                      </a:r>
                      <a:r>
                        <a:rPr sz="1050" spc="-7" baseline="8000" dirty="0">
                          <a:latin typeface="Arial MT"/>
                          <a:cs typeface="Arial MT"/>
                        </a:rPr>
                        <a:t> </a:t>
                      </a:r>
                      <a:r>
                        <a:rPr sz="1050" baseline="8000" dirty="0">
                          <a:latin typeface="Arial MT"/>
                          <a:cs typeface="Arial MT"/>
                        </a:rPr>
                        <a:t>mg</a:t>
                      </a:r>
                      <a:endParaRPr sz="1050" baseline="8000">
                        <a:latin typeface="Arial MT"/>
                        <a:cs typeface="Arial MT"/>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0490" marR="92710" algn="ctr">
                        <a:lnSpc>
                          <a:spcPct val="100000"/>
                        </a:lnSpc>
                        <a:spcBef>
                          <a:spcPts val="310"/>
                        </a:spcBef>
                      </a:pPr>
                      <a:r>
                        <a:rPr sz="700" spc="-30" dirty="0">
                          <a:latin typeface="Arial MT"/>
                          <a:cs typeface="Arial MT"/>
                        </a:rPr>
                        <a:t>I</a:t>
                      </a:r>
                      <a:r>
                        <a:rPr sz="700" dirty="0">
                          <a:latin typeface="Arial MT"/>
                          <a:cs typeface="Arial MT"/>
                        </a:rPr>
                        <a:t>t</a:t>
                      </a:r>
                      <a:r>
                        <a:rPr sz="700" spc="30" dirty="0">
                          <a:latin typeface="Arial MT"/>
                          <a:cs typeface="Arial MT"/>
                        </a:rPr>
                        <a:t> </a:t>
                      </a:r>
                      <a:r>
                        <a:rPr sz="700" dirty="0">
                          <a:latin typeface="Arial MT"/>
                          <a:cs typeface="Arial MT"/>
                        </a:rPr>
                        <a:t>c</a:t>
                      </a:r>
                      <a:r>
                        <a:rPr sz="700" spc="-5" dirty="0">
                          <a:latin typeface="Arial MT"/>
                          <a:cs typeface="Arial MT"/>
                        </a:rPr>
                        <a:t>on</a:t>
                      </a:r>
                      <a:r>
                        <a:rPr sz="700" dirty="0">
                          <a:latin typeface="Arial MT"/>
                          <a:cs typeface="Arial MT"/>
                        </a:rPr>
                        <a:t>t</a:t>
                      </a:r>
                      <a:r>
                        <a:rPr sz="700" spc="-5" dirty="0">
                          <a:latin typeface="Arial MT"/>
                          <a:cs typeface="Arial MT"/>
                        </a:rPr>
                        <a:t>a</a:t>
                      </a:r>
                      <a:r>
                        <a:rPr sz="700" dirty="0">
                          <a:latin typeface="Arial MT"/>
                          <a:cs typeface="Arial MT"/>
                        </a:rPr>
                        <a:t>ins</a:t>
                      </a:r>
                      <a:r>
                        <a:rPr sz="700" spc="-30" dirty="0">
                          <a:latin typeface="Arial MT"/>
                          <a:cs typeface="Arial MT"/>
                        </a:rPr>
                        <a:t> </a:t>
                      </a:r>
                      <a:r>
                        <a:rPr sz="700" spc="-5" dirty="0">
                          <a:latin typeface="Arial MT"/>
                          <a:cs typeface="Arial MT"/>
                        </a:rPr>
                        <a:t>0</a:t>
                      </a:r>
                      <a:r>
                        <a:rPr sz="700" dirty="0">
                          <a:latin typeface="Arial MT"/>
                          <a:cs typeface="Arial MT"/>
                        </a:rPr>
                        <a:t>.</a:t>
                      </a:r>
                      <a:r>
                        <a:rPr sz="700" spc="-5" dirty="0">
                          <a:latin typeface="Arial MT"/>
                          <a:cs typeface="Arial MT"/>
                        </a:rPr>
                        <a:t>9</a:t>
                      </a:r>
                      <a:r>
                        <a:rPr sz="700" dirty="0">
                          <a:latin typeface="Arial MT"/>
                          <a:cs typeface="Arial MT"/>
                        </a:rPr>
                        <a:t>0</a:t>
                      </a:r>
                      <a:r>
                        <a:rPr sz="700" spc="5" dirty="0">
                          <a:latin typeface="Arial MT"/>
                          <a:cs typeface="Arial MT"/>
                        </a:rPr>
                        <a:t> m</a:t>
                      </a:r>
                      <a:r>
                        <a:rPr sz="700" dirty="0">
                          <a:latin typeface="Arial MT"/>
                          <a:cs typeface="Arial MT"/>
                        </a:rPr>
                        <a:t>g  </a:t>
                      </a:r>
                      <a:r>
                        <a:rPr sz="700" spc="-5" dirty="0">
                          <a:latin typeface="Arial MT"/>
                          <a:cs typeface="Arial MT"/>
                        </a:rPr>
                        <a:t>o</a:t>
                      </a:r>
                      <a:r>
                        <a:rPr sz="700" dirty="0">
                          <a:latin typeface="Arial MT"/>
                          <a:cs typeface="Arial MT"/>
                        </a:rPr>
                        <a:t>f</a:t>
                      </a:r>
                      <a:r>
                        <a:rPr sz="700" spc="5" dirty="0">
                          <a:latin typeface="Arial MT"/>
                          <a:cs typeface="Arial MT"/>
                        </a:rPr>
                        <a:t> </a:t>
                      </a:r>
                      <a:r>
                        <a:rPr sz="700" dirty="0">
                          <a:latin typeface="Arial MT"/>
                          <a:cs typeface="Arial MT"/>
                        </a:rPr>
                        <a:t>s</a:t>
                      </a:r>
                      <a:r>
                        <a:rPr sz="700" spc="-5" dirty="0">
                          <a:latin typeface="Arial MT"/>
                          <a:cs typeface="Arial MT"/>
                        </a:rPr>
                        <a:t>e</a:t>
                      </a:r>
                      <a:r>
                        <a:rPr sz="700" spc="5" dirty="0">
                          <a:latin typeface="Arial MT"/>
                          <a:cs typeface="Arial MT"/>
                        </a:rPr>
                        <a:t>m</a:t>
                      </a:r>
                      <a:r>
                        <a:rPr sz="700" spc="-5" dirty="0">
                          <a:latin typeface="Arial MT"/>
                          <a:cs typeface="Arial MT"/>
                        </a:rPr>
                        <a:t>ag</a:t>
                      </a:r>
                      <a:r>
                        <a:rPr sz="700" dirty="0">
                          <a:latin typeface="Arial MT"/>
                          <a:cs typeface="Arial MT"/>
                        </a:rPr>
                        <a:t>lu</a:t>
                      </a:r>
                      <a:r>
                        <a:rPr sz="700" spc="-5" dirty="0">
                          <a:latin typeface="Arial MT"/>
                          <a:cs typeface="Arial MT"/>
                        </a:rPr>
                        <a:t>t</a:t>
                      </a:r>
                      <a:r>
                        <a:rPr sz="700" dirty="0">
                          <a:latin typeface="Arial MT"/>
                          <a:cs typeface="Arial MT"/>
                        </a:rPr>
                        <a:t>ide</a:t>
                      </a:r>
                      <a:r>
                        <a:rPr sz="700" spc="-45" dirty="0">
                          <a:latin typeface="Arial MT"/>
                          <a:cs typeface="Arial MT"/>
                        </a:rPr>
                        <a:t> </a:t>
                      </a:r>
                      <a:r>
                        <a:rPr sz="700" spc="-15" dirty="0">
                          <a:latin typeface="Arial MT"/>
                          <a:cs typeface="Arial MT"/>
                        </a:rPr>
                        <a:t>per  </a:t>
                      </a:r>
                      <a:r>
                        <a:rPr sz="700" dirty="0">
                          <a:latin typeface="Arial MT"/>
                          <a:cs typeface="Arial MT"/>
                        </a:rPr>
                        <a:t>mg</a:t>
                      </a:r>
                      <a:endParaRPr sz="700">
                        <a:latin typeface="Arial MT"/>
                        <a:cs typeface="Arial MT"/>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18159">
                <a:tc>
                  <a:txBody>
                    <a:bodyPr/>
                    <a:lstStyle/>
                    <a:p>
                      <a:pPr>
                        <a:lnSpc>
                          <a:spcPct val="100000"/>
                        </a:lnSpc>
                      </a:pPr>
                      <a:endParaRPr sz="600">
                        <a:latin typeface="Times New Roman" panose="02020603050405020304"/>
                        <a:cs typeface="Times New Roman" panose="02020603050405020304"/>
                      </a:endParaRPr>
                    </a:p>
                    <a:p>
                      <a:pPr>
                        <a:lnSpc>
                          <a:spcPct val="100000"/>
                        </a:lnSpc>
                      </a:pPr>
                      <a:endParaRPr sz="600">
                        <a:latin typeface="Times New Roman" panose="02020603050405020304"/>
                        <a:cs typeface="Times New Roman" panose="02020603050405020304"/>
                      </a:endParaRPr>
                    </a:p>
                    <a:p>
                      <a:pPr marL="113030">
                        <a:lnSpc>
                          <a:spcPct val="100000"/>
                        </a:lnSpc>
                        <a:spcBef>
                          <a:spcPts val="390"/>
                        </a:spcBef>
                      </a:pPr>
                      <a:r>
                        <a:rPr sz="600" dirty="0">
                          <a:latin typeface="Times New Roman" panose="02020603050405020304"/>
                          <a:cs typeface="Times New Roman" panose="02020603050405020304"/>
                        </a:rPr>
                        <a:t>5</a:t>
                      </a:r>
                      <a:endParaRPr sz="6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050">
                        <a:latin typeface="Times New Roman" panose="02020603050405020304"/>
                        <a:cs typeface="Times New Roman" panose="02020603050405020304"/>
                      </a:endParaRPr>
                    </a:p>
                    <a:p>
                      <a:pPr marL="204470" marR="193675" indent="54610">
                        <a:lnSpc>
                          <a:spcPct val="100000"/>
                        </a:lnSpc>
                      </a:pPr>
                      <a:r>
                        <a:rPr sz="700" spc="-5" dirty="0">
                          <a:latin typeface="Arial MT"/>
                          <a:cs typeface="Arial MT"/>
                        </a:rPr>
                        <a:t>Related </a:t>
                      </a:r>
                      <a:r>
                        <a:rPr sz="700" dirty="0">
                          <a:latin typeface="Arial MT"/>
                          <a:cs typeface="Arial MT"/>
                        </a:rPr>
                        <a:t> S</a:t>
                      </a:r>
                      <a:r>
                        <a:rPr sz="700" spc="-5" dirty="0">
                          <a:latin typeface="Arial MT"/>
                          <a:cs typeface="Arial MT"/>
                        </a:rPr>
                        <a:t>ub</a:t>
                      </a:r>
                      <a:r>
                        <a:rPr sz="700" dirty="0">
                          <a:latin typeface="Arial MT"/>
                          <a:cs typeface="Arial MT"/>
                        </a:rPr>
                        <a:t>s</a:t>
                      </a:r>
                      <a:r>
                        <a:rPr sz="700" spc="-5" dirty="0">
                          <a:latin typeface="Arial MT"/>
                          <a:cs typeface="Arial MT"/>
                        </a:rPr>
                        <a:t>tan</a:t>
                      </a:r>
                      <a:r>
                        <a:rPr sz="700" dirty="0">
                          <a:latin typeface="Arial MT"/>
                          <a:cs typeface="Arial MT"/>
                        </a:rPr>
                        <a:t>ce</a:t>
                      </a:r>
                      <a:endParaRPr sz="7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panose="02020603050405020304"/>
                        <a:cs typeface="Times New Roman" panose="02020603050405020304"/>
                      </a:endParaRPr>
                    </a:p>
                    <a:p>
                      <a:pPr>
                        <a:lnSpc>
                          <a:spcPct val="100000"/>
                        </a:lnSpc>
                        <a:spcBef>
                          <a:spcPts val="35"/>
                        </a:spcBef>
                      </a:pPr>
                      <a:endParaRPr sz="60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800">
                        <a:latin typeface="Times New Roman" panose="02020603050405020304"/>
                        <a:cs typeface="Times New Roman" panose="02020603050405020304"/>
                      </a:endParaRPr>
                    </a:p>
                    <a:p>
                      <a:pPr>
                        <a:lnSpc>
                          <a:spcPct val="100000"/>
                        </a:lnSpc>
                        <a:spcBef>
                          <a:spcPts val="35"/>
                        </a:spcBef>
                      </a:pPr>
                      <a:endParaRPr sz="600">
                        <a:latin typeface="Times New Roman" panose="02020603050405020304"/>
                        <a:cs typeface="Times New Roman" panose="02020603050405020304"/>
                      </a:endParaRPr>
                    </a:p>
                    <a:p>
                      <a:pPr marL="1905" algn="ctr">
                        <a:lnSpc>
                          <a:spcPct val="100000"/>
                        </a:lnSpc>
                      </a:pPr>
                      <a:r>
                        <a:rPr sz="700" spc="5" dirty="0">
                          <a:latin typeface="Arial MT"/>
                          <a:cs typeface="Arial MT"/>
                        </a:rPr>
                        <a:t>T</a:t>
                      </a:r>
                      <a:r>
                        <a:rPr sz="700" spc="-5" dirty="0">
                          <a:latin typeface="Arial MT"/>
                          <a:cs typeface="Arial MT"/>
                        </a:rPr>
                        <a:t>o</a:t>
                      </a:r>
                      <a:r>
                        <a:rPr sz="700" dirty="0">
                          <a:latin typeface="Arial MT"/>
                          <a:cs typeface="Arial MT"/>
                        </a:rPr>
                        <a:t>t</a:t>
                      </a:r>
                      <a:r>
                        <a:rPr sz="700" spc="-5" dirty="0">
                          <a:latin typeface="Arial MT"/>
                          <a:cs typeface="Arial MT"/>
                        </a:rPr>
                        <a:t>a</a:t>
                      </a:r>
                      <a:r>
                        <a:rPr sz="700" dirty="0">
                          <a:latin typeface="Arial MT"/>
                          <a:cs typeface="Arial MT"/>
                        </a:rPr>
                        <a:t>l</a:t>
                      </a:r>
                      <a:r>
                        <a:rPr sz="700" spc="-25" dirty="0">
                          <a:latin typeface="Arial MT"/>
                          <a:cs typeface="Arial MT"/>
                        </a:rPr>
                        <a:t> </a:t>
                      </a:r>
                      <a:r>
                        <a:rPr sz="700" dirty="0">
                          <a:latin typeface="Arial MT"/>
                          <a:cs typeface="Arial MT"/>
                        </a:rPr>
                        <a:t>i</a:t>
                      </a:r>
                      <a:r>
                        <a:rPr sz="700" spc="5" dirty="0">
                          <a:latin typeface="Arial MT"/>
                          <a:cs typeface="Arial MT"/>
                        </a:rPr>
                        <a:t>m</a:t>
                      </a:r>
                      <a:r>
                        <a:rPr sz="700" spc="-5" dirty="0">
                          <a:latin typeface="Arial MT"/>
                          <a:cs typeface="Arial MT"/>
                        </a:rPr>
                        <a:t>pur</a:t>
                      </a:r>
                      <a:r>
                        <a:rPr sz="700" dirty="0">
                          <a:latin typeface="Arial MT"/>
                          <a:cs typeface="Arial MT"/>
                        </a:rPr>
                        <a:t>ities</a:t>
                      </a:r>
                      <a:r>
                        <a:rPr sz="700" spc="-45" dirty="0">
                          <a:latin typeface="Arial MT"/>
                          <a:cs typeface="Arial MT"/>
                        </a:rPr>
                        <a:t> </a:t>
                      </a:r>
                      <a:r>
                        <a:rPr sz="700" spc="-15" dirty="0">
                          <a:latin typeface="Arial MT"/>
                          <a:cs typeface="Arial MT"/>
                        </a:rPr>
                        <a:t>N</a:t>
                      </a:r>
                      <a:r>
                        <a:rPr sz="700" spc="-30" dirty="0">
                          <a:latin typeface="Arial MT"/>
                          <a:cs typeface="Arial MT"/>
                        </a:rPr>
                        <a:t>M</a:t>
                      </a:r>
                      <a:r>
                        <a:rPr sz="700" dirty="0">
                          <a:latin typeface="Arial MT"/>
                          <a:cs typeface="Arial MT"/>
                        </a:rPr>
                        <a:t>T</a:t>
                      </a:r>
                      <a:r>
                        <a:rPr sz="700" spc="25" dirty="0">
                          <a:latin typeface="Arial MT"/>
                          <a:cs typeface="Arial MT"/>
                        </a:rPr>
                        <a:t> </a:t>
                      </a:r>
                      <a:r>
                        <a:rPr sz="700" spc="-5" dirty="0">
                          <a:latin typeface="Arial MT"/>
                          <a:cs typeface="Arial MT"/>
                        </a:rPr>
                        <a:t>5</a:t>
                      </a:r>
                      <a:r>
                        <a:rPr sz="700" dirty="0">
                          <a:latin typeface="Arial MT"/>
                          <a:cs typeface="Arial MT"/>
                        </a:rPr>
                        <a:t>.</a:t>
                      </a:r>
                      <a:r>
                        <a:rPr sz="700" spc="-5" dirty="0">
                          <a:latin typeface="Arial MT"/>
                          <a:cs typeface="Arial MT"/>
                        </a:rPr>
                        <a:t>5</a:t>
                      </a:r>
                      <a:r>
                        <a:rPr sz="700" dirty="0">
                          <a:latin typeface="Arial MT"/>
                          <a:cs typeface="Arial MT"/>
                        </a:rPr>
                        <a:t>%</a:t>
                      </a:r>
                      <a:endParaRPr sz="7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745" marR="100965" algn="ctr">
                        <a:lnSpc>
                          <a:spcPct val="100000"/>
                        </a:lnSpc>
                        <a:spcBef>
                          <a:spcPts val="335"/>
                        </a:spcBef>
                      </a:pPr>
                      <a:r>
                        <a:rPr sz="700" spc="-5" dirty="0">
                          <a:latin typeface="Arial MT"/>
                          <a:cs typeface="Arial MT"/>
                        </a:rPr>
                        <a:t>Total impurities </a:t>
                      </a:r>
                      <a:r>
                        <a:rPr sz="700" dirty="0">
                          <a:latin typeface="Arial MT"/>
                          <a:cs typeface="Arial MT"/>
                        </a:rPr>
                        <a:t> </a:t>
                      </a:r>
                      <a:r>
                        <a:rPr sz="700" spc="-20" dirty="0">
                          <a:latin typeface="Arial MT"/>
                          <a:cs typeface="Arial MT"/>
                        </a:rPr>
                        <a:t>NMT1%,</a:t>
                      </a:r>
                      <a:r>
                        <a:rPr sz="700" spc="-10" dirty="0">
                          <a:latin typeface="Arial MT"/>
                          <a:cs typeface="Arial MT"/>
                        </a:rPr>
                        <a:t> individual </a:t>
                      </a:r>
                      <a:r>
                        <a:rPr sz="700" spc="-180" dirty="0">
                          <a:latin typeface="Arial MT"/>
                          <a:cs typeface="Arial MT"/>
                        </a:rPr>
                        <a:t> </a:t>
                      </a:r>
                      <a:r>
                        <a:rPr sz="700" spc="-5" dirty="0">
                          <a:latin typeface="Arial MT"/>
                          <a:cs typeface="Arial MT"/>
                        </a:rPr>
                        <a:t>impurity is </a:t>
                      </a:r>
                      <a:r>
                        <a:rPr sz="700" dirty="0">
                          <a:latin typeface="Arial MT"/>
                          <a:cs typeface="Arial MT"/>
                        </a:rPr>
                        <a:t> </a:t>
                      </a:r>
                      <a:r>
                        <a:rPr sz="700" spc="-20" dirty="0">
                          <a:latin typeface="Arial MT"/>
                          <a:cs typeface="Arial MT"/>
                        </a:rPr>
                        <a:t>NMT0.2%</a:t>
                      </a:r>
                      <a:endParaRPr sz="700">
                        <a:latin typeface="Arial MT"/>
                        <a:cs typeface="Arial MT"/>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800">
                <a:tc>
                  <a:txBody>
                    <a:bodyPr/>
                    <a:lstStyle/>
                    <a:p>
                      <a:pPr>
                        <a:lnSpc>
                          <a:spcPct val="100000"/>
                        </a:lnSpc>
                        <a:spcBef>
                          <a:spcPts val="30"/>
                        </a:spcBef>
                      </a:pPr>
                      <a:endParaRPr sz="700">
                        <a:latin typeface="Times New Roman" panose="02020603050405020304"/>
                        <a:cs typeface="Times New Roman" panose="02020603050405020304"/>
                      </a:endParaRPr>
                    </a:p>
                    <a:p>
                      <a:pPr marL="113030">
                        <a:lnSpc>
                          <a:spcPct val="100000"/>
                        </a:lnSpc>
                        <a:spcBef>
                          <a:spcPts val="5"/>
                        </a:spcBef>
                      </a:pPr>
                      <a:r>
                        <a:rPr sz="600" dirty="0">
                          <a:latin typeface="Times New Roman" panose="02020603050405020304"/>
                          <a:cs typeface="Times New Roman" panose="02020603050405020304"/>
                        </a:rPr>
                        <a:t>6</a:t>
                      </a:r>
                      <a:endParaRPr sz="600">
                        <a:latin typeface="Times New Roman" panose="02020603050405020304"/>
                        <a:cs typeface="Times New Roman" panose="020206030504050203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marR="111125" indent="-3175">
                        <a:lnSpc>
                          <a:spcPct val="100000"/>
                        </a:lnSpc>
                        <a:spcBef>
                          <a:spcPts val="340"/>
                        </a:spcBef>
                      </a:pPr>
                      <a:r>
                        <a:rPr sz="700" dirty="0">
                          <a:latin typeface="Arial MT"/>
                          <a:cs typeface="Arial MT"/>
                        </a:rPr>
                        <a:t>Hi</a:t>
                      </a:r>
                      <a:r>
                        <a:rPr sz="700" spc="-5" dirty="0">
                          <a:latin typeface="Arial MT"/>
                          <a:cs typeface="Arial MT"/>
                        </a:rPr>
                        <a:t>g</a:t>
                      </a:r>
                      <a:r>
                        <a:rPr sz="700" dirty="0">
                          <a:latin typeface="Arial MT"/>
                          <a:cs typeface="Arial MT"/>
                        </a:rPr>
                        <a:t>h</a:t>
                      </a:r>
                      <a:r>
                        <a:rPr sz="700" spc="-10" dirty="0">
                          <a:latin typeface="Arial MT"/>
                          <a:cs typeface="Arial MT"/>
                        </a:rPr>
                        <a:t> </a:t>
                      </a:r>
                      <a:r>
                        <a:rPr sz="700" spc="-40" dirty="0">
                          <a:latin typeface="Arial MT"/>
                          <a:cs typeface="Arial MT"/>
                        </a:rPr>
                        <a:t>M</a:t>
                      </a:r>
                      <a:r>
                        <a:rPr sz="700" spc="-5" dirty="0">
                          <a:latin typeface="Arial MT"/>
                          <a:cs typeface="Arial MT"/>
                        </a:rPr>
                        <a:t>o</a:t>
                      </a:r>
                      <a:r>
                        <a:rPr sz="700" dirty="0">
                          <a:latin typeface="Arial MT"/>
                          <a:cs typeface="Arial MT"/>
                        </a:rPr>
                        <a:t>le</a:t>
                      </a:r>
                      <a:r>
                        <a:rPr sz="700" spc="-5" dirty="0">
                          <a:latin typeface="Arial MT"/>
                          <a:cs typeface="Arial MT"/>
                        </a:rPr>
                        <a:t>cu</a:t>
                      </a:r>
                      <a:r>
                        <a:rPr sz="700" dirty="0">
                          <a:latin typeface="Arial MT"/>
                          <a:cs typeface="Arial MT"/>
                        </a:rPr>
                        <a:t>lar  </a:t>
                      </a:r>
                      <a:r>
                        <a:rPr sz="700" spc="75" dirty="0">
                          <a:latin typeface="Arial MT"/>
                          <a:cs typeface="Arial MT"/>
                        </a:rPr>
                        <a:t>W</a:t>
                      </a:r>
                      <a:r>
                        <a:rPr sz="700" spc="-5" dirty="0">
                          <a:latin typeface="Arial MT"/>
                          <a:cs typeface="Arial MT"/>
                        </a:rPr>
                        <a:t>e</a:t>
                      </a:r>
                      <a:r>
                        <a:rPr sz="700" spc="-15" dirty="0">
                          <a:latin typeface="Arial MT"/>
                          <a:cs typeface="Arial MT"/>
                        </a:rPr>
                        <a:t>i</a:t>
                      </a:r>
                      <a:r>
                        <a:rPr sz="700" spc="-5" dirty="0">
                          <a:latin typeface="Arial MT"/>
                          <a:cs typeface="Arial MT"/>
                        </a:rPr>
                        <a:t>gh</a:t>
                      </a:r>
                      <a:r>
                        <a:rPr sz="700" dirty="0">
                          <a:latin typeface="Arial MT"/>
                          <a:cs typeface="Arial MT"/>
                        </a:rPr>
                        <a:t>t</a:t>
                      </a:r>
                      <a:r>
                        <a:rPr sz="700" spc="-40" dirty="0">
                          <a:latin typeface="Arial MT"/>
                          <a:cs typeface="Arial MT"/>
                        </a:rPr>
                        <a:t> </a:t>
                      </a:r>
                      <a:r>
                        <a:rPr sz="700" dirty="0">
                          <a:latin typeface="Arial MT"/>
                          <a:cs typeface="Arial MT"/>
                        </a:rPr>
                        <a:t>P</a:t>
                      </a:r>
                      <a:r>
                        <a:rPr sz="700" spc="-5" dirty="0">
                          <a:latin typeface="Arial MT"/>
                          <a:cs typeface="Arial MT"/>
                        </a:rPr>
                        <a:t>rote</a:t>
                      </a:r>
                      <a:r>
                        <a:rPr sz="700" dirty="0">
                          <a:latin typeface="Arial MT"/>
                          <a:cs typeface="Arial MT"/>
                        </a:rPr>
                        <a:t>in</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R="121920" algn="r">
                        <a:lnSpc>
                          <a:spcPct val="100000"/>
                        </a:lnSpc>
                        <a:spcBef>
                          <a:spcPts val="5"/>
                        </a:spcBef>
                      </a:pPr>
                      <a:r>
                        <a:rPr sz="700" spc="-20" dirty="0">
                          <a:latin typeface="Arial MT"/>
                          <a:cs typeface="Arial MT"/>
                        </a:rPr>
                        <a:t>In-house</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L="635" algn="ctr">
                        <a:lnSpc>
                          <a:spcPct val="100000"/>
                        </a:lnSpc>
                        <a:spcBef>
                          <a:spcPts val="5"/>
                        </a:spcBef>
                      </a:pPr>
                      <a:r>
                        <a:rPr sz="700" spc="-15" dirty="0">
                          <a:latin typeface="Arial MT"/>
                          <a:cs typeface="Arial MT"/>
                        </a:rPr>
                        <a:t>N</a:t>
                      </a:r>
                      <a:r>
                        <a:rPr sz="700" spc="-30" dirty="0">
                          <a:latin typeface="Arial MT"/>
                          <a:cs typeface="Arial MT"/>
                        </a:rPr>
                        <a:t>M</a:t>
                      </a:r>
                      <a:r>
                        <a:rPr sz="700" dirty="0">
                          <a:latin typeface="Arial MT"/>
                          <a:cs typeface="Arial MT"/>
                        </a:rPr>
                        <a:t>T</a:t>
                      </a:r>
                      <a:r>
                        <a:rPr sz="700" spc="-10" dirty="0">
                          <a:latin typeface="Arial MT"/>
                          <a:cs typeface="Arial MT"/>
                        </a:rPr>
                        <a:t> </a:t>
                      </a:r>
                      <a:r>
                        <a:rPr sz="700" spc="-5" dirty="0">
                          <a:latin typeface="Arial MT"/>
                          <a:cs typeface="Arial MT"/>
                        </a:rPr>
                        <a:t>0</a:t>
                      </a:r>
                      <a:r>
                        <a:rPr sz="700" dirty="0">
                          <a:latin typeface="Arial MT"/>
                          <a:cs typeface="Arial MT"/>
                        </a:rPr>
                        <a:t>.</a:t>
                      </a:r>
                      <a:r>
                        <a:rPr sz="700" spc="-5" dirty="0">
                          <a:latin typeface="Arial MT"/>
                          <a:cs typeface="Arial MT"/>
                        </a:rPr>
                        <a:t>3</a:t>
                      </a:r>
                      <a:r>
                        <a:rPr sz="700" dirty="0">
                          <a:latin typeface="Arial MT"/>
                          <a:cs typeface="Arial MT"/>
                        </a:rPr>
                        <a:t>%</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L="3175" algn="ctr">
                        <a:lnSpc>
                          <a:spcPct val="100000"/>
                        </a:lnSpc>
                        <a:spcBef>
                          <a:spcPts val="5"/>
                        </a:spcBef>
                      </a:pPr>
                      <a:r>
                        <a:rPr sz="700" spc="-20" dirty="0">
                          <a:latin typeface="Arial MT"/>
                          <a:cs typeface="Arial MT"/>
                        </a:rPr>
                        <a:t>0.03%</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120">
                <a:tc>
                  <a:txBody>
                    <a:bodyPr/>
                    <a:lstStyle/>
                    <a:p>
                      <a:pPr marL="113665">
                        <a:lnSpc>
                          <a:spcPct val="100000"/>
                        </a:lnSpc>
                        <a:spcBef>
                          <a:spcPts val="380"/>
                        </a:spcBef>
                      </a:pPr>
                      <a:r>
                        <a:rPr sz="600" dirty="0">
                          <a:latin typeface="Times New Roman" panose="02020603050405020304"/>
                          <a:cs typeface="Times New Roman" panose="02020603050405020304"/>
                        </a:rPr>
                        <a:t>7</a:t>
                      </a:r>
                      <a:endParaRPr sz="600">
                        <a:latin typeface="Times New Roman" panose="02020603050405020304"/>
                        <a:cs typeface="Times New Roman" panose="02020603050405020304"/>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340"/>
                        </a:spcBef>
                      </a:pPr>
                      <a:r>
                        <a:rPr sz="700" spc="35" dirty="0">
                          <a:latin typeface="Arial MT"/>
                          <a:cs typeface="Arial MT"/>
                        </a:rPr>
                        <a:t>W</a:t>
                      </a:r>
                      <a:r>
                        <a:rPr sz="700" spc="-5" dirty="0">
                          <a:latin typeface="Arial MT"/>
                          <a:cs typeface="Arial MT"/>
                        </a:rPr>
                        <a:t>a</a:t>
                      </a:r>
                      <a:r>
                        <a:rPr sz="700" dirty="0">
                          <a:latin typeface="Arial MT"/>
                          <a:cs typeface="Arial MT"/>
                        </a:rPr>
                        <a:t>t</a:t>
                      </a:r>
                      <a:r>
                        <a:rPr sz="700" spc="-5" dirty="0">
                          <a:latin typeface="Arial MT"/>
                          <a:cs typeface="Arial MT"/>
                        </a:rPr>
                        <a:t>e</a:t>
                      </a:r>
                      <a:r>
                        <a:rPr sz="700" dirty="0">
                          <a:latin typeface="Arial MT"/>
                          <a:cs typeface="Arial MT"/>
                        </a:rPr>
                        <a:t>r</a:t>
                      </a:r>
                      <a:r>
                        <a:rPr sz="700" spc="-55" dirty="0">
                          <a:latin typeface="Arial MT"/>
                          <a:cs typeface="Arial MT"/>
                        </a:rPr>
                        <a:t> </a:t>
                      </a:r>
                      <a:r>
                        <a:rPr sz="700" dirty="0">
                          <a:latin typeface="Arial MT"/>
                          <a:cs typeface="Arial MT"/>
                        </a:rPr>
                        <a:t>Co</a:t>
                      </a:r>
                      <a:r>
                        <a:rPr sz="700" spc="-5" dirty="0">
                          <a:latin typeface="Arial MT"/>
                          <a:cs typeface="Arial MT"/>
                        </a:rPr>
                        <a:t>n</a:t>
                      </a:r>
                      <a:r>
                        <a:rPr sz="700" dirty="0">
                          <a:latin typeface="Arial MT"/>
                          <a:cs typeface="Arial MT"/>
                        </a:rPr>
                        <a:t>t</a:t>
                      </a:r>
                      <a:r>
                        <a:rPr sz="700" spc="-5" dirty="0">
                          <a:latin typeface="Arial MT"/>
                          <a:cs typeface="Arial MT"/>
                        </a:rPr>
                        <a:t>en</a:t>
                      </a:r>
                      <a:r>
                        <a:rPr sz="700" dirty="0">
                          <a:latin typeface="Arial MT"/>
                          <a:cs typeface="Arial MT"/>
                        </a:rPr>
                        <a:t>t</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340"/>
                        </a:spcBef>
                      </a:pPr>
                      <a:r>
                        <a:rPr sz="700" spc="-20" dirty="0">
                          <a:latin typeface="Arial MT"/>
                          <a:cs typeface="Arial MT"/>
                        </a:rPr>
                        <a:t>In-house</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340"/>
                        </a:spcBef>
                      </a:pPr>
                      <a:r>
                        <a:rPr sz="700" spc="-15" dirty="0">
                          <a:latin typeface="Arial MT"/>
                          <a:cs typeface="Arial MT"/>
                        </a:rPr>
                        <a:t>N</a:t>
                      </a:r>
                      <a:r>
                        <a:rPr sz="700" spc="-30" dirty="0">
                          <a:latin typeface="Arial MT"/>
                          <a:cs typeface="Arial MT"/>
                        </a:rPr>
                        <a:t>M</a:t>
                      </a:r>
                      <a:r>
                        <a:rPr sz="700" dirty="0">
                          <a:latin typeface="Arial MT"/>
                          <a:cs typeface="Arial MT"/>
                        </a:rPr>
                        <a:t>T </a:t>
                      </a:r>
                      <a:r>
                        <a:rPr sz="700" spc="-20" dirty="0">
                          <a:latin typeface="Arial MT"/>
                          <a:cs typeface="Arial MT"/>
                        </a:rPr>
                        <a:t>10</a:t>
                      </a:r>
                      <a:r>
                        <a:rPr sz="700" spc="-15" dirty="0">
                          <a:latin typeface="Arial MT"/>
                          <a:cs typeface="Arial MT"/>
                        </a:rPr>
                        <a:t>.</a:t>
                      </a:r>
                      <a:r>
                        <a:rPr sz="700" spc="-20" dirty="0">
                          <a:latin typeface="Arial MT"/>
                          <a:cs typeface="Arial MT"/>
                        </a:rPr>
                        <a:t>0</a:t>
                      </a:r>
                      <a:r>
                        <a:rPr sz="700" dirty="0">
                          <a:latin typeface="Arial MT"/>
                          <a:cs typeface="Arial MT"/>
                        </a:rPr>
                        <a:t>%</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340"/>
                        </a:spcBef>
                      </a:pPr>
                      <a:r>
                        <a:rPr sz="700" spc="-5" dirty="0">
                          <a:latin typeface="Arial MT"/>
                          <a:cs typeface="Arial MT"/>
                        </a:rPr>
                        <a:t>5.5%</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799">
                <a:tc>
                  <a:txBody>
                    <a:bodyPr/>
                    <a:lstStyle/>
                    <a:p>
                      <a:pPr>
                        <a:lnSpc>
                          <a:spcPct val="100000"/>
                        </a:lnSpc>
                        <a:spcBef>
                          <a:spcPts val="30"/>
                        </a:spcBef>
                      </a:pPr>
                      <a:endParaRPr sz="700">
                        <a:latin typeface="Times New Roman" panose="02020603050405020304"/>
                        <a:cs typeface="Times New Roman" panose="02020603050405020304"/>
                      </a:endParaRPr>
                    </a:p>
                    <a:p>
                      <a:pPr marL="113030">
                        <a:lnSpc>
                          <a:spcPct val="100000"/>
                        </a:lnSpc>
                        <a:spcBef>
                          <a:spcPts val="5"/>
                        </a:spcBef>
                      </a:pPr>
                      <a:r>
                        <a:rPr sz="600" dirty="0">
                          <a:latin typeface="Times New Roman" panose="02020603050405020304"/>
                          <a:cs typeface="Times New Roman" panose="02020603050405020304"/>
                        </a:rPr>
                        <a:t>8</a:t>
                      </a:r>
                      <a:endParaRPr sz="600">
                        <a:latin typeface="Times New Roman" panose="02020603050405020304"/>
                        <a:cs typeface="Times New Roman" panose="02020603050405020304"/>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5580" marR="198755" indent="45720">
                        <a:lnSpc>
                          <a:spcPct val="100000"/>
                        </a:lnSpc>
                        <a:spcBef>
                          <a:spcPts val="340"/>
                        </a:spcBef>
                      </a:pPr>
                      <a:r>
                        <a:rPr sz="700" spc="-5" dirty="0">
                          <a:latin typeface="Arial MT"/>
                          <a:cs typeface="Arial MT"/>
                        </a:rPr>
                        <a:t>Bacterial </a:t>
                      </a:r>
                      <a:r>
                        <a:rPr sz="700" spc="-180" dirty="0">
                          <a:latin typeface="Arial MT"/>
                          <a:cs typeface="Arial MT"/>
                        </a:rPr>
                        <a:t> </a:t>
                      </a:r>
                      <a:r>
                        <a:rPr sz="700" spc="-10" dirty="0">
                          <a:latin typeface="Arial MT"/>
                          <a:cs typeface="Arial MT"/>
                        </a:rPr>
                        <a:t>E</a:t>
                      </a:r>
                      <a:r>
                        <a:rPr sz="700" spc="-20" dirty="0">
                          <a:latin typeface="Arial MT"/>
                          <a:cs typeface="Arial MT"/>
                        </a:rPr>
                        <a:t>ndo</a:t>
                      </a:r>
                      <a:r>
                        <a:rPr sz="700" spc="-15" dirty="0">
                          <a:latin typeface="Arial MT"/>
                          <a:cs typeface="Arial MT"/>
                        </a:rPr>
                        <a:t>t</a:t>
                      </a:r>
                      <a:r>
                        <a:rPr sz="700" spc="-20" dirty="0">
                          <a:latin typeface="Arial MT"/>
                          <a:cs typeface="Arial MT"/>
                        </a:rPr>
                        <a:t>o</a:t>
                      </a:r>
                      <a:r>
                        <a:rPr sz="700" spc="-25" dirty="0">
                          <a:latin typeface="Arial MT"/>
                          <a:cs typeface="Arial MT"/>
                        </a:rPr>
                        <a:t>x</a:t>
                      </a:r>
                      <a:r>
                        <a:rPr sz="700" spc="-15" dirty="0">
                          <a:latin typeface="Arial MT"/>
                          <a:cs typeface="Arial MT"/>
                        </a:rPr>
                        <a:t>i</a:t>
                      </a:r>
                      <a:r>
                        <a:rPr sz="700" spc="-20" dirty="0">
                          <a:latin typeface="Arial MT"/>
                          <a:cs typeface="Arial MT"/>
                        </a:rPr>
                        <a:t>n</a:t>
                      </a:r>
                      <a:r>
                        <a:rPr sz="700" dirty="0">
                          <a:latin typeface="Arial MT"/>
                          <a:cs typeface="Arial MT"/>
                        </a:rPr>
                        <a:t>s</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R="121920" algn="r">
                        <a:lnSpc>
                          <a:spcPct val="100000"/>
                        </a:lnSpc>
                        <a:spcBef>
                          <a:spcPts val="5"/>
                        </a:spcBef>
                      </a:pPr>
                      <a:r>
                        <a:rPr sz="700" spc="-20" dirty="0">
                          <a:latin typeface="Arial MT"/>
                          <a:cs typeface="Arial MT"/>
                        </a:rPr>
                        <a:t>In-house</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650">
                        <a:latin typeface="Times New Roman" panose="02020603050405020304"/>
                        <a:cs typeface="Times New Roman" panose="02020603050405020304"/>
                      </a:endParaRPr>
                    </a:p>
                    <a:p>
                      <a:pPr marL="4445" algn="ctr">
                        <a:lnSpc>
                          <a:spcPct val="100000"/>
                        </a:lnSpc>
                        <a:spcBef>
                          <a:spcPts val="5"/>
                        </a:spcBef>
                      </a:pPr>
                      <a:r>
                        <a:rPr sz="700" spc="-15" dirty="0">
                          <a:latin typeface="Arial MT"/>
                          <a:cs typeface="Arial MT"/>
                        </a:rPr>
                        <a:t>N</a:t>
                      </a:r>
                      <a:r>
                        <a:rPr sz="700" spc="-30" dirty="0">
                          <a:latin typeface="Arial MT"/>
                          <a:cs typeface="Arial MT"/>
                        </a:rPr>
                        <a:t>M</a:t>
                      </a:r>
                      <a:r>
                        <a:rPr sz="700" dirty="0">
                          <a:latin typeface="Arial MT"/>
                          <a:cs typeface="Arial MT"/>
                        </a:rPr>
                        <a:t>T</a:t>
                      </a:r>
                      <a:r>
                        <a:rPr sz="700" spc="15" dirty="0">
                          <a:latin typeface="Arial MT"/>
                          <a:cs typeface="Arial MT"/>
                        </a:rPr>
                        <a:t> </a:t>
                      </a:r>
                      <a:r>
                        <a:rPr sz="700" spc="-5" dirty="0">
                          <a:latin typeface="Arial MT"/>
                          <a:cs typeface="Arial MT"/>
                        </a:rPr>
                        <a:t>1</a:t>
                      </a:r>
                      <a:r>
                        <a:rPr sz="700" dirty="0">
                          <a:latin typeface="Arial MT"/>
                          <a:cs typeface="Arial MT"/>
                        </a:rPr>
                        <a:t>0</a:t>
                      </a:r>
                      <a:r>
                        <a:rPr sz="700" spc="-30" dirty="0">
                          <a:latin typeface="Arial MT"/>
                          <a:cs typeface="Arial MT"/>
                        </a:rPr>
                        <a:t> </a:t>
                      </a:r>
                      <a:r>
                        <a:rPr sz="700" spc="-15" dirty="0">
                          <a:latin typeface="Arial MT"/>
                          <a:cs typeface="Arial MT"/>
                        </a:rPr>
                        <a:t>I</a:t>
                      </a:r>
                      <a:r>
                        <a:rPr sz="700" dirty="0">
                          <a:latin typeface="Arial MT"/>
                          <a:cs typeface="Arial MT"/>
                        </a:rPr>
                        <a:t>U/</a:t>
                      </a:r>
                      <a:r>
                        <a:rPr sz="700" spc="5" dirty="0">
                          <a:latin typeface="Arial MT"/>
                          <a:cs typeface="Arial MT"/>
                        </a:rPr>
                        <a:t>m</a:t>
                      </a:r>
                      <a:r>
                        <a:rPr sz="700" dirty="0">
                          <a:latin typeface="Arial MT"/>
                          <a:cs typeface="Arial MT"/>
                        </a:rPr>
                        <a:t>g</a:t>
                      </a:r>
                      <a:endParaRPr sz="7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65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755">
                <a:tc>
                  <a:txBody>
                    <a:bodyPr/>
                    <a:lstStyle/>
                    <a:p>
                      <a:pPr marL="113665">
                        <a:lnSpc>
                          <a:spcPct val="100000"/>
                        </a:lnSpc>
                        <a:spcBef>
                          <a:spcPts val="390"/>
                        </a:spcBef>
                      </a:pPr>
                      <a:r>
                        <a:rPr sz="600" dirty="0">
                          <a:latin typeface="Times New Roman" panose="02020603050405020304"/>
                          <a:cs typeface="Times New Roman" panose="02020603050405020304"/>
                        </a:rPr>
                        <a:t>9</a:t>
                      </a:r>
                      <a:endParaRPr sz="600">
                        <a:latin typeface="Times New Roman" panose="02020603050405020304"/>
                        <a:cs typeface="Times New Roman" panose="02020603050405020304"/>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45"/>
                        </a:spcBef>
                      </a:pPr>
                      <a:r>
                        <a:rPr sz="700" spc="-20" dirty="0">
                          <a:latin typeface="Arial MT"/>
                          <a:cs typeface="Arial MT"/>
                        </a:rPr>
                        <a:t>Microbial</a:t>
                      </a:r>
                      <a:endParaRPr sz="700">
                        <a:latin typeface="Arial MT"/>
                        <a:cs typeface="Arial MT"/>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345"/>
                        </a:spcBef>
                      </a:pPr>
                      <a:r>
                        <a:rPr sz="700" spc="-20" dirty="0">
                          <a:latin typeface="Arial MT"/>
                          <a:cs typeface="Arial MT"/>
                        </a:rPr>
                        <a:t>In-house</a:t>
                      </a:r>
                      <a:endParaRPr sz="700">
                        <a:latin typeface="Arial MT"/>
                        <a:cs typeface="Arial MT"/>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45"/>
                        </a:spcBef>
                      </a:pPr>
                      <a:r>
                        <a:rPr sz="700" spc="-5" dirty="0">
                          <a:latin typeface="Arial MT"/>
                          <a:cs typeface="Arial MT"/>
                        </a:rPr>
                        <a:t>Total</a:t>
                      </a:r>
                      <a:r>
                        <a:rPr sz="700" spc="-25" dirty="0">
                          <a:latin typeface="Arial MT"/>
                          <a:cs typeface="Arial MT"/>
                        </a:rPr>
                        <a:t> </a:t>
                      </a:r>
                      <a:r>
                        <a:rPr sz="700" spc="-20" dirty="0">
                          <a:latin typeface="Arial MT"/>
                          <a:cs typeface="Arial MT"/>
                        </a:rPr>
                        <a:t>aerobic</a:t>
                      </a:r>
                      <a:r>
                        <a:rPr sz="700" spc="40" dirty="0">
                          <a:latin typeface="Arial MT"/>
                          <a:cs typeface="Arial MT"/>
                        </a:rPr>
                        <a:t> </a:t>
                      </a:r>
                      <a:r>
                        <a:rPr sz="700" spc="-5" dirty="0">
                          <a:latin typeface="Arial MT"/>
                          <a:cs typeface="Arial MT"/>
                        </a:rPr>
                        <a:t>bacteria</a:t>
                      </a:r>
                      <a:r>
                        <a:rPr sz="700" spc="5" dirty="0">
                          <a:latin typeface="Arial MT"/>
                          <a:cs typeface="Arial MT"/>
                        </a:rPr>
                        <a:t> </a:t>
                      </a:r>
                      <a:r>
                        <a:rPr sz="700" spc="-20" dirty="0">
                          <a:latin typeface="Arial MT"/>
                          <a:cs typeface="Arial MT"/>
                        </a:rPr>
                        <a:t>NMT</a:t>
                      </a:r>
                      <a:r>
                        <a:rPr sz="700" spc="35" dirty="0">
                          <a:latin typeface="Arial MT"/>
                          <a:cs typeface="Arial MT"/>
                        </a:rPr>
                        <a:t> </a:t>
                      </a:r>
                      <a:r>
                        <a:rPr sz="700" spc="-15" dirty="0">
                          <a:latin typeface="Arial MT"/>
                          <a:cs typeface="Arial MT"/>
                        </a:rPr>
                        <a:t>100</a:t>
                      </a:r>
                      <a:r>
                        <a:rPr sz="700" spc="-5" dirty="0">
                          <a:latin typeface="Arial MT"/>
                          <a:cs typeface="Arial MT"/>
                        </a:rPr>
                        <a:t> CFU/mg</a:t>
                      </a:r>
                      <a:endParaRPr sz="700">
                        <a:latin typeface="Arial MT"/>
                        <a:cs typeface="Arial MT"/>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20"/>
                        </a:spcBef>
                      </a:pPr>
                      <a:r>
                        <a:rPr sz="700" spc="-20" dirty="0">
                          <a:latin typeface="Arial MT"/>
                          <a:cs typeface="Arial MT"/>
                        </a:rPr>
                        <a:t>Meet</a:t>
                      </a:r>
                      <a:r>
                        <a:rPr sz="700" spc="15" dirty="0">
                          <a:latin typeface="Arial MT"/>
                          <a:cs typeface="Arial MT"/>
                        </a:rPr>
                        <a:t> </a:t>
                      </a:r>
                      <a:r>
                        <a:rPr sz="700" spc="-20" dirty="0">
                          <a:latin typeface="Arial MT"/>
                          <a:cs typeface="Arial MT"/>
                        </a:rPr>
                        <a:t>requirement</a:t>
                      </a:r>
                      <a:endParaRPr sz="7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4850">
                <a:tc>
                  <a:txBody>
                    <a:bodyPr/>
                    <a:lstStyle/>
                    <a:p>
                      <a:pPr>
                        <a:lnSpc>
                          <a:spcPct val="100000"/>
                        </a:lnSpc>
                        <a:spcBef>
                          <a:spcPts val="35"/>
                        </a:spcBef>
                      </a:pPr>
                      <a:endParaRPr sz="700">
                        <a:latin typeface="Times New Roman" panose="02020603050405020304"/>
                        <a:cs typeface="Times New Roman" panose="02020603050405020304"/>
                      </a:endParaRPr>
                    </a:p>
                    <a:p>
                      <a:pPr marL="93345">
                        <a:lnSpc>
                          <a:spcPct val="100000"/>
                        </a:lnSpc>
                      </a:pPr>
                      <a:r>
                        <a:rPr sz="600" dirty="0">
                          <a:latin typeface="Times New Roman" panose="02020603050405020304"/>
                          <a:cs typeface="Times New Roman" panose="02020603050405020304"/>
                        </a:rPr>
                        <a:t>10</a:t>
                      </a:r>
                      <a:endParaRPr sz="600">
                        <a:latin typeface="Times New Roman" panose="02020603050405020304"/>
                        <a:cs typeface="Times New Roman" panose="02020603050405020304"/>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3685" marR="221615" indent="-41275">
                        <a:lnSpc>
                          <a:spcPct val="100000"/>
                        </a:lnSpc>
                        <a:spcBef>
                          <a:spcPts val="340"/>
                        </a:spcBef>
                      </a:pPr>
                      <a:r>
                        <a:rPr sz="700" dirty="0">
                          <a:latin typeface="Arial MT"/>
                          <a:cs typeface="Arial MT"/>
                        </a:rPr>
                        <a:t>Host</a:t>
                      </a:r>
                      <a:r>
                        <a:rPr sz="700" spc="15" dirty="0">
                          <a:latin typeface="Arial MT"/>
                          <a:cs typeface="Arial MT"/>
                        </a:rPr>
                        <a:t> </a:t>
                      </a:r>
                      <a:r>
                        <a:rPr sz="700" dirty="0">
                          <a:latin typeface="Arial MT"/>
                          <a:cs typeface="Arial MT"/>
                        </a:rPr>
                        <a:t>Cell  </a:t>
                      </a:r>
                      <a:r>
                        <a:rPr sz="700" spc="-5" dirty="0">
                          <a:latin typeface="Arial MT"/>
                          <a:cs typeface="Arial MT"/>
                        </a:rPr>
                        <a:t>Protein</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650">
                        <a:latin typeface="Times New Roman" panose="02020603050405020304"/>
                        <a:cs typeface="Times New Roman" panose="02020603050405020304"/>
                      </a:endParaRPr>
                    </a:p>
                    <a:p>
                      <a:pPr marR="121920" algn="r">
                        <a:lnSpc>
                          <a:spcPct val="100000"/>
                        </a:lnSpc>
                      </a:pPr>
                      <a:r>
                        <a:rPr sz="700" spc="-20" dirty="0">
                          <a:latin typeface="Arial MT"/>
                          <a:cs typeface="Arial MT"/>
                        </a:rPr>
                        <a:t>In-house</a:t>
                      </a:r>
                      <a:endParaRPr sz="7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650">
                        <a:latin typeface="Times New Roman" panose="02020603050405020304"/>
                        <a:cs typeface="Times New Roman" panose="02020603050405020304"/>
                      </a:endParaRPr>
                    </a:p>
                    <a:p>
                      <a:pPr algn="ctr">
                        <a:lnSpc>
                          <a:spcPct val="100000"/>
                        </a:lnSpc>
                      </a:pPr>
                      <a:r>
                        <a:rPr sz="700" spc="-20" dirty="0">
                          <a:latin typeface="Arial MT"/>
                          <a:cs typeface="Arial MT"/>
                        </a:rPr>
                        <a:t>NMT</a:t>
                      </a:r>
                      <a:r>
                        <a:rPr sz="700" spc="-15" dirty="0">
                          <a:latin typeface="Arial MT"/>
                          <a:cs typeface="Arial MT"/>
                        </a:rPr>
                        <a:t> 100</a:t>
                      </a:r>
                      <a:r>
                        <a:rPr sz="700" spc="-30" dirty="0">
                          <a:latin typeface="Arial MT"/>
                          <a:cs typeface="Arial MT"/>
                        </a:rPr>
                        <a:t> </a:t>
                      </a:r>
                      <a:r>
                        <a:rPr sz="700" spc="-20" dirty="0">
                          <a:latin typeface="Arial MT"/>
                          <a:cs typeface="Arial MT"/>
                        </a:rPr>
                        <a:t>ppm</a:t>
                      </a:r>
                      <a:endParaRPr sz="7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650">
                        <a:latin typeface="Times New Roman" panose="02020603050405020304"/>
                        <a:cs typeface="Times New Roman" panose="02020603050405020304"/>
                      </a:endParaRPr>
                    </a:p>
                    <a:p>
                      <a:pPr marL="2540" algn="ctr">
                        <a:lnSpc>
                          <a:spcPct val="100000"/>
                        </a:lnSpc>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9730">
                <a:tc>
                  <a:txBody>
                    <a:bodyPr/>
                    <a:lstStyle/>
                    <a:p>
                      <a:pPr marL="93980">
                        <a:lnSpc>
                          <a:spcPct val="100000"/>
                        </a:lnSpc>
                        <a:spcBef>
                          <a:spcPts val="515"/>
                        </a:spcBef>
                      </a:pPr>
                      <a:r>
                        <a:rPr sz="600" dirty="0">
                          <a:latin typeface="Times New Roman" panose="02020603050405020304"/>
                          <a:cs typeface="Times New Roman" panose="02020603050405020304"/>
                        </a:rPr>
                        <a:t>11</a:t>
                      </a:r>
                      <a:endParaRPr sz="600">
                        <a:latin typeface="Times New Roman" panose="02020603050405020304"/>
                        <a:cs typeface="Times New Roman" panose="02020603050405020304"/>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70"/>
                        </a:spcBef>
                      </a:pPr>
                      <a:r>
                        <a:rPr sz="700" dirty="0">
                          <a:latin typeface="Arial MT"/>
                          <a:cs typeface="Arial MT"/>
                        </a:rPr>
                        <a:t>Host</a:t>
                      </a:r>
                      <a:r>
                        <a:rPr sz="700" spc="-30" dirty="0">
                          <a:latin typeface="Arial MT"/>
                          <a:cs typeface="Arial MT"/>
                        </a:rPr>
                        <a:t> </a:t>
                      </a:r>
                      <a:r>
                        <a:rPr sz="700" dirty="0">
                          <a:latin typeface="Arial MT"/>
                          <a:cs typeface="Arial MT"/>
                        </a:rPr>
                        <a:t>Cell</a:t>
                      </a:r>
                      <a:r>
                        <a:rPr sz="700" spc="-50" dirty="0">
                          <a:latin typeface="Arial MT"/>
                          <a:cs typeface="Arial MT"/>
                        </a:rPr>
                        <a:t> </a:t>
                      </a:r>
                      <a:r>
                        <a:rPr sz="700" dirty="0">
                          <a:latin typeface="Arial MT"/>
                          <a:cs typeface="Arial MT"/>
                        </a:rPr>
                        <a:t>DNA</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470"/>
                        </a:spcBef>
                      </a:pPr>
                      <a:r>
                        <a:rPr sz="700" spc="-20" dirty="0">
                          <a:latin typeface="Arial MT"/>
                          <a:cs typeface="Arial MT"/>
                        </a:rPr>
                        <a:t>In-house</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470"/>
                        </a:spcBef>
                      </a:pPr>
                      <a:r>
                        <a:rPr sz="700" spc="-15" dirty="0">
                          <a:latin typeface="Arial MT"/>
                          <a:cs typeface="Arial MT"/>
                        </a:rPr>
                        <a:t>N</a:t>
                      </a:r>
                      <a:r>
                        <a:rPr sz="700" spc="-30" dirty="0">
                          <a:latin typeface="Arial MT"/>
                          <a:cs typeface="Arial MT"/>
                        </a:rPr>
                        <a:t>M</a:t>
                      </a:r>
                      <a:r>
                        <a:rPr sz="700" dirty="0">
                          <a:latin typeface="Arial MT"/>
                          <a:cs typeface="Arial MT"/>
                        </a:rPr>
                        <a:t>T</a:t>
                      </a:r>
                      <a:r>
                        <a:rPr sz="700" spc="15" dirty="0">
                          <a:latin typeface="Arial MT"/>
                          <a:cs typeface="Arial MT"/>
                        </a:rPr>
                        <a:t> </a:t>
                      </a:r>
                      <a:r>
                        <a:rPr sz="700" spc="-5" dirty="0">
                          <a:latin typeface="Arial MT"/>
                          <a:cs typeface="Arial MT"/>
                        </a:rPr>
                        <a:t>1</a:t>
                      </a:r>
                      <a:r>
                        <a:rPr sz="700" dirty="0">
                          <a:latin typeface="Arial MT"/>
                          <a:cs typeface="Arial MT"/>
                        </a:rPr>
                        <a:t>0</a:t>
                      </a:r>
                      <a:r>
                        <a:rPr sz="700" spc="-20" dirty="0">
                          <a:latin typeface="Arial MT"/>
                          <a:cs typeface="Arial MT"/>
                        </a:rPr>
                        <a:t> </a:t>
                      </a:r>
                      <a:r>
                        <a:rPr sz="700" spc="-5" dirty="0">
                          <a:latin typeface="Arial MT"/>
                          <a:cs typeface="Arial MT"/>
                        </a:rPr>
                        <a:t>ng</a:t>
                      </a:r>
                      <a:r>
                        <a:rPr sz="700" dirty="0">
                          <a:latin typeface="Arial MT"/>
                          <a:cs typeface="Arial MT"/>
                        </a:rPr>
                        <a:t>/</a:t>
                      </a:r>
                      <a:r>
                        <a:rPr sz="700" spc="5" dirty="0">
                          <a:latin typeface="Arial MT"/>
                          <a:cs typeface="Arial MT"/>
                        </a:rPr>
                        <a:t>m</a:t>
                      </a:r>
                      <a:r>
                        <a:rPr sz="700" dirty="0">
                          <a:latin typeface="Arial MT"/>
                          <a:cs typeface="Arial MT"/>
                        </a:rPr>
                        <a:t>g</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70"/>
                        </a:spcBef>
                      </a:pPr>
                      <a:r>
                        <a:rPr sz="700" spc="-20" dirty="0">
                          <a:latin typeface="Arial MT"/>
                          <a:cs typeface="Arial MT"/>
                        </a:rPr>
                        <a:t>Meet</a:t>
                      </a:r>
                      <a:r>
                        <a:rPr sz="700" spc="10" dirty="0">
                          <a:latin typeface="Arial MT"/>
                          <a:cs typeface="Arial MT"/>
                        </a:rPr>
                        <a:t> </a:t>
                      </a:r>
                      <a:r>
                        <a:rPr sz="700" spc="-20" dirty="0">
                          <a:latin typeface="Arial MT"/>
                          <a:cs typeface="Arial MT"/>
                        </a:rPr>
                        <a:t>requirement</a:t>
                      </a:r>
                      <a:endParaRPr sz="7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8120">
                <a:tc>
                  <a:txBody>
                    <a:bodyPr/>
                    <a:lstStyle/>
                    <a:p>
                      <a:pPr marL="93980">
                        <a:lnSpc>
                          <a:spcPct val="100000"/>
                        </a:lnSpc>
                        <a:spcBef>
                          <a:spcPts val="390"/>
                        </a:spcBef>
                      </a:pPr>
                      <a:r>
                        <a:rPr sz="600" dirty="0">
                          <a:latin typeface="Times New Roman" panose="02020603050405020304"/>
                          <a:cs typeface="Times New Roman" panose="02020603050405020304"/>
                        </a:rPr>
                        <a:t>12</a:t>
                      </a:r>
                      <a:endParaRPr sz="600">
                        <a:latin typeface="Times New Roman" panose="02020603050405020304"/>
                        <a:cs typeface="Times New Roman" panose="02020603050405020304"/>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340"/>
                        </a:spcBef>
                      </a:pPr>
                      <a:r>
                        <a:rPr sz="700" spc="-5" dirty="0">
                          <a:latin typeface="Arial MT"/>
                          <a:cs typeface="Arial MT"/>
                        </a:rPr>
                        <a:t>Bioassay</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285" algn="r">
                        <a:lnSpc>
                          <a:spcPct val="100000"/>
                        </a:lnSpc>
                        <a:spcBef>
                          <a:spcPts val="340"/>
                        </a:spcBef>
                      </a:pPr>
                      <a:r>
                        <a:rPr sz="700" spc="-20" dirty="0">
                          <a:latin typeface="Arial MT"/>
                          <a:cs typeface="Arial MT"/>
                        </a:rPr>
                        <a:t>In-house</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40"/>
                        </a:spcBef>
                      </a:pPr>
                      <a:r>
                        <a:rPr sz="700" spc="-5" dirty="0">
                          <a:latin typeface="Arial MT"/>
                          <a:cs typeface="Arial MT"/>
                        </a:rPr>
                        <a:t>0.7~1.3</a:t>
                      </a:r>
                      <a:r>
                        <a:rPr sz="700" spc="-35" dirty="0">
                          <a:latin typeface="Arial MT"/>
                          <a:cs typeface="Arial MT"/>
                        </a:rPr>
                        <a:t> </a:t>
                      </a:r>
                      <a:r>
                        <a:rPr sz="700" spc="-5" dirty="0">
                          <a:latin typeface="Arial MT"/>
                          <a:cs typeface="Arial MT"/>
                        </a:rPr>
                        <a:t>unit/mg</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0350">
                        <a:lnSpc>
                          <a:spcPct val="100000"/>
                        </a:lnSpc>
                        <a:spcBef>
                          <a:spcPts val="340"/>
                        </a:spcBef>
                      </a:pPr>
                      <a:r>
                        <a:rPr sz="700" spc="-5" dirty="0">
                          <a:latin typeface="Arial MT"/>
                          <a:cs typeface="Arial MT"/>
                        </a:rPr>
                        <a:t>0.</a:t>
                      </a:r>
                      <a:r>
                        <a:rPr sz="700" dirty="0">
                          <a:latin typeface="Arial MT"/>
                          <a:cs typeface="Arial MT"/>
                        </a:rPr>
                        <a:t>9</a:t>
                      </a:r>
                      <a:r>
                        <a:rPr sz="700" spc="-20" dirty="0">
                          <a:latin typeface="Arial MT"/>
                          <a:cs typeface="Arial MT"/>
                        </a:rPr>
                        <a:t> </a:t>
                      </a:r>
                      <a:r>
                        <a:rPr sz="700" spc="-5" dirty="0">
                          <a:latin typeface="Arial MT"/>
                          <a:cs typeface="Arial MT"/>
                        </a:rPr>
                        <a:t>un</a:t>
                      </a:r>
                      <a:r>
                        <a:rPr sz="700" dirty="0">
                          <a:latin typeface="Arial MT"/>
                          <a:cs typeface="Arial MT"/>
                        </a:rPr>
                        <a:t>it</a:t>
                      </a:r>
                      <a:r>
                        <a:rPr sz="700" spc="-5" dirty="0">
                          <a:latin typeface="Arial MT"/>
                          <a:cs typeface="Arial MT"/>
                        </a:rPr>
                        <a:t>/</a:t>
                      </a:r>
                      <a:r>
                        <a:rPr sz="700" spc="5" dirty="0">
                          <a:latin typeface="Arial MT"/>
                          <a:cs typeface="Arial MT"/>
                        </a:rPr>
                        <a:t>m</a:t>
                      </a:r>
                      <a:r>
                        <a:rPr sz="700" dirty="0">
                          <a:latin typeface="Arial MT"/>
                          <a:cs typeface="Arial MT"/>
                        </a:rPr>
                        <a:t>g</a:t>
                      </a:r>
                      <a:endParaRPr sz="7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57162">
                <a:tc>
                  <a:txBody>
                    <a:bodyPr/>
                    <a:lstStyle/>
                    <a:p>
                      <a:pPr>
                        <a:lnSpc>
                          <a:spcPct val="100000"/>
                        </a:lnSpc>
                        <a:spcBef>
                          <a:spcPts val="35"/>
                        </a:spcBef>
                      </a:pPr>
                      <a:endParaRPr sz="550">
                        <a:latin typeface="Times New Roman" panose="02020603050405020304"/>
                        <a:cs typeface="Times New Roman" panose="02020603050405020304"/>
                      </a:endParaRPr>
                    </a:p>
                    <a:p>
                      <a:pPr marL="90170">
                        <a:lnSpc>
                          <a:spcPct val="100000"/>
                        </a:lnSpc>
                      </a:pPr>
                      <a:r>
                        <a:rPr sz="600" spc="-5" dirty="0">
                          <a:latin typeface="Arial MT"/>
                          <a:cs typeface="Arial MT"/>
                        </a:rPr>
                        <a:t>13</a:t>
                      </a:r>
                      <a:endParaRPr sz="6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50"/>
                        </a:spcBef>
                      </a:pPr>
                      <a:r>
                        <a:rPr sz="700" spc="-5" dirty="0">
                          <a:latin typeface="Arial MT"/>
                          <a:cs typeface="Arial MT"/>
                        </a:rPr>
                        <a:t>Residual</a:t>
                      </a:r>
                      <a:r>
                        <a:rPr sz="700" spc="-40" dirty="0">
                          <a:latin typeface="Arial MT"/>
                          <a:cs typeface="Arial MT"/>
                        </a:rPr>
                        <a:t> </a:t>
                      </a:r>
                      <a:r>
                        <a:rPr sz="700" spc="-5" dirty="0">
                          <a:latin typeface="Arial MT"/>
                          <a:cs typeface="Arial MT"/>
                        </a:rPr>
                        <a:t>Solvents</a:t>
                      </a:r>
                      <a:endParaRPr sz="700" dirty="0">
                        <a:latin typeface="Arial MT"/>
                        <a:cs typeface="Arial MT"/>
                      </a:endParaRPr>
                    </a:p>
                    <a:p>
                      <a:pPr marL="3175" algn="ctr">
                        <a:lnSpc>
                          <a:spcPct val="100000"/>
                        </a:lnSpc>
                        <a:spcBef>
                          <a:spcPts val="5"/>
                        </a:spcBef>
                      </a:pPr>
                      <a:r>
                        <a:rPr sz="700" spc="-5" dirty="0">
                          <a:latin typeface="Arial MT"/>
                          <a:cs typeface="Arial MT"/>
                        </a:rPr>
                        <a:t>(TBD)</a:t>
                      </a:r>
                      <a:endParaRPr sz="700" dirty="0">
                        <a:latin typeface="Arial MT"/>
                        <a:cs typeface="Arial MT"/>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1920" algn="r">
                        <a:lnSpc>
                          <a:spcPct val="100000"/>
                        </a:lnSpc>
                        <a:spcBef>
                          <a:spcPts val="585"/>
                        </a:spcBef>
                      </a:pPr>
                      <a:r>
                        <a:rPr sz="700" spc="-20" dirty="0">
                          <a:latin typeface="Arial MT"/>
                          <a:cs typeface="Arial MT"/>
                        </a:rPr>
                        <a:t>In-house</a:t>
                      </a:r>
                      <a:endParaRPr sz="700" dirty="0">
                        <a:latin typeface="Arial MT"/>
                        <a:cs typeface="Arial MT"/>
                      </a:endParaRPr>
                    </a:p>
                  </a:txBody>
                  <a:tcPr marL="0" marR="0" marT="742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575"/>
                        </a:spcBef>
                      </a:pPr>
                      <a:r>
                        <a:rPr sz="700" dirty="0">
                          <a:latin typeface="Arial MT"/>
                          <a:cs typeface="Arial MT"/>
                        </a:rPr>
                        <a:t>USP</a:t>
                      </a:r>
                      <a:r>
                        <a:rPr sz="700" spc="-25" dirty="0">
                          <a:latin typeface="Arial MT"/>
                          <a:cs typeface="Arial MT"/>
                        </a:rPr>
                        <a:t> </a:t>
                      </a:r>
                      <a:r>
                        <a:rPr sz="700" dirty="0">
                          <a:latin typeface="Arial MT"/>
                          <a:cs typeface="Arial MT"/>
                        </a:rPr>
                        <a:t>&lt;</a:t>
                      </a:r>
                      <a:r>
                        <a:rPr sz="700" spc="-5" dirty="0">
                          <a:latin typeface="Arial MT"/>
                          <a:cs typeface="Arial MT"/>
                        </a:rPr>
                        <a:t>467</a:t>
                      </a:r>
                      <a:r>
                        <a:rPr sz="700" dirty="0">
                          <a:latin typeface="Arial MT"/>
                          <a:cs typeface="Arial MT"/>
                        </a:rPr>
                        <a:t>&gt;</a:t>
                      </a:r>
                      <a:endParaRPr sz="700">
                        <a:latin typeface="Arial MT"/>
                        <a:cs typeface="Arial MT"/>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50"/>
                        </a:spcBef>
                      </a:pPr>
                      <a:r>
                        <a:rPr sz="700" spc="-30" dirty="0">
                          <a:latin typeface="Arial MT"/>
                          <a:cs typeface="Arial MT"/>
                        </a:rPr>
                        <a:t>M</a:t>
                      </a:r>
                      <a:r>
                        <a:rPr sz="700" spc="-20" dirty="0">
                          <a:latin typeface="Arial MT"/>
                          <a:cs typeface="Arial MT"/>
                        </a:rPr>
                        <a:t>ee</a:t>
                      </a:r>
                      <a:r>
                        <a:rPr sz="700" dirty="0">
                          <a:latin typeface="Arial MT"/>
                          <a:cs typeface="Arial MT"/>
                        </a:rPr>
                        <a:t>t</a:t>
                      </a:r>
                      <a:r>
                        <a:rPr sz="700" spc="40" dirty="0">
                          <a:latin typeface="Arial MT"/>
                          <a:cs typeface="Arial MT"/>
                        </a:rPr>
                        <a:t> </a:t>
                      </a:r>
                      <a:r>
                        <a:rPr sz="700" dirty="0">
                          <a:latin typeface="Arial MT"/>
                          <a:cs typeface="Arial MT"/>
                        </a:rPr>
                        <a:t>USP</a:t>
                      </a:r>
                      <a:r>
                        <a:rPr sz="700" spc="-60" dirty="0">
                          <a:latin typeface="Arial MT"/>
                          <a:cs typeface="Arial MT"/>
                        </a:rPr>
                        <a:t> </a:t>
                      </a:r>
                      <a:r>
                        <a:rPr sz="700" dirty="0">
                          <a:latin typeface="Arial MT"/>
                          <a:cs typeface="Arial MT"/>
                        </a:rPr>
                        <a:t>&lt;</a:t>
                      </a:r>
                      <a:r>
                        <a:rPr sz="700" spc="-5" dirty="0">
                          <a:latin typeface="Arial MT"/>
                          <a:cs typeface="Arial MT"/>
                        </a:rPr>
                        <a:t>467</a:t>
                      </a:r>
                      <a:r>
                        <a:rPr sz="700" dirty="0">
                          <a:latin typeface="Arial MT"/>
                          <a:cs typeface="Arial MT"/>
                        </a:rPr>
                        <a:t>&gt;</a:t>
                      </a:r>
                      <a:endParaRPr sz="700" dirty="0">
                        <a:latin typeface="Arial MT"/>
                        <a:cs typeface="Arial MT"/>
                      </a:endParaRPr>
                    </a:p>
                    <a:p>
                      <a:pPr marL="3810" algn="ctr">
                        <a:lnSpc>
                          <a:spcPct val="100000"/>
                        </a:lnSpc>
                        <a:spcBef>
                          <a:spcPts val="5"/>
                        </a:spcBef>
                      </a:pPr>
                      <a:r>
                        <a:rPr sz="700" spc="-20" dirty="0">
                          <a:latin typeface="Arial MT"/>
                          <a:cs typeface="Arial MT"/>
                        </a:rPr>
                        <a:t>requirement</a:t>
                      </a:r>
                      <a:endParaRPr sz="700" dirty="0">
                        <a:latin typeface="Arial MT"/>
                        <a:cs typeface="Arial MT"/>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9" name="矩形 8"/>
          <p:cNvSpPr/>
          <p:nvPr/>
        </p:nvSpPr>
        <p:spPr>
          <a:xfrm>
            <a:off x="1907704" y="1059582"/>
            <a:ext cx="23042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38073"/>
            <a:ext cx="8960326" cy="954051"/>
          </a:xfrm>
          <a:prstGeom prst="rect">
            <a:avLst/>
          </a:prstGeom>
          <a:noFill/>
        </p:spPr>
        <p:txBody>
          <a:bodyPr wrap="square" lIns="91380" tIns="45692" rIns="91380" bIns="45692" rtlCol="0">
            <a:spAutoFit/>
          </a:bodyPr>
          <a:lstStyle/>
          <a:p>
            <a:pPr>
              <a:spcBef>
                <a:spcPct val="0"/>
              </a:spcBef>
            </a:pP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4.2 </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 API (for oral) 98%</a:t>
            </a: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800" b="1" dirty="0">
              <a:solidFill>
                <a:schemeClr val="tx1">
                  <a:lumMod val="65000"/>
                  <a:lumOff val="35000"/>
                </a:schemeClr>
              </a:solidFill>
              <a:ea typeface="+mj-ea"/>
              <a:cs typeface="Times New Roman" panose="02020603050405020304" pitchFamily="18" charset="0"/>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26024" y="-19122"/>
            <a:ext cx="537753" cy="576000"/>
          </a:xfrm>
          <a:prstGeom prst="rect">
            <a:avLst/>
          </a:prstGeom>
        </p:spPr>
      </p:pic>
      <p:sp>
        <p:nvSpPr>
          <p:cNvPr id="2" name="灯片编号占位符 1"/>
          <p:cNvSpPr>
            <a:spLocks noGrp="1"/>
          </p:cNvSpPr>
          <p:nvPr>
            <p:ph type="sldNum" sz="quarter" idx="12"/>
          </p:nvPr>
        </p:nvSpPr>
        <p:spPr>
          <a:xfrm>
            <a:off x="7812360" y="4850108"/>
            <a:ext cx="1191706" cy="301870"/>
          </a:xfrm>
        </p:spPr>
        <p:txBody>
          <a:bodyPr/>
          <a:lstStyle/>
          <a:p>
            <a:fld id="{E06BB8A3-7E61-4C91-8D55-B9E68552CF08}" type="slidenum">
              <a:rPr lang="zh-CN" altLang="en-US" smtClean="0">
                <a:solidFill>
                  <a:prstClr val="black">
                    <a:tint val="75000"/>
                  </a:prstClr>
                </a:solidFill>
              </a:rPr>
            </a:fld>
            <a:endParaRPr lang="zh-CN" altLang="en-US" dirty="0">
              <a:solidFill>
                <a:prstClr val="black">
                  <a:tint val="75000"/>
                </a:prst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43758"/>
            <a:ext cx="1440160" cy="102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2231327" y="1275606"/>
            <a:ext cx="432048" cy="199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11960" y="811366"/>
            <a:ext cx="4320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108" y="4225208"/>
            <a:ext cx="4709116" cy="253916"/>
          </a:xfrm>
          <a:prstGeom prst="rect">
            <a:avLst/>
          </a:prstGeom>
        </p:spPr>
        <p:txBody>
          <a:bodyPr wrap="square">
            <a:spAutoFit/>
          </a:bodyPr>
          <a:lstStyle/>
          <a:p>
            <a:r>
              <a:rPr lang="en-US" altLang="zh-CN" sz="1050" dirty="0"/>
              <a:t>Suitable for: Markets with high requirements for controlling API impurities.</a:t>
            </a:r>
            <a:endParaRPr lang="en-US" altLang="zh-CN" sz="1050" dirty="0"/>
          </a:p>
        </p:txBody>
      </p:sp>
      <p:sp>
        <p:nvSpPr>
          <p:cNvPr id="13" name="矩形 12"/>
          <p:cNvSpPr/>
          <p:nvPr/>
        </p:nvSpPr>
        <p:spPr>
          <a:xfrm>
            <a:off x="28118" y="2090054"/>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grpSp>
        <p:nvGrpSpPr>
          <p:cNvPr id="15" name="object 8"/>
          <p:cNvGrpSpPr/>
          <p:nvPr/>
        </p:nvGrpSpPr>
        <p:grpSpPr>
          <a:xfrm>
            <a:off x="3305595" y="647895"/>
            <a:ext cx="1126391" cy="333733"/>
            <a:chOff x="3229610" y="841502"/>
            <a:chExt cx="1127760" cy="257175"/>
          </a:xfrm>
        </p:grpSpPr>
        <p:sp>
          <p:nvSpPr>
            <p:cNvPr id="16" name="object 9"/>
            <p:cNvSpPr/>
            <p:nvPr/>
          </p:nvSpPr>
          <p:spPr>
            <a:xfrm>
              <a:off x="3242310" y="854202"/>
              <a:ext cx="1102360" cy="231775"/>
            </a:xfrm>
            <a:custGeom>
              <a:avLst/>
              <a:gdLst/>
              <a:ahLst/>
              <a:cxnLst/>
              <a:rect l="l" t="t" r="r" b="b"/>
              <a:pathLst>
                <a:path w="1102360" h="231775">
                  <a:moveTo>
                    <a:pt x="1101852" y="0"/>
                  </a:moveTo>
                  <a:lnTo>
                    <a:pt x="0" y="0"/>
                  </a:lnTo>
                  <a:lnTo>
                    <a:pt x="0" y="231648"/>
                  </a:lnTo>
                  <a:lnTo>
                    <a:pt x="1101852" y="231648"/>
                  </a:lnTo>
                  <a:lnTo>
                    <a:pt x="1101852" y="0"/>
                  </a:lnTo>
                  <a:close/>
                </a:path>
              </a:pathLst>
            </a:custGeom>
            <a:solidFill>
              <a:srgbClr val="FFFFFF"/>
            </a:solidFill>
          </p:spPr>
          <p:txBody>
            <a:bodyPr wrap="square" lIns="0" tIns="0" rIns="0" bIns="0" rtlCol="0"/>
            <a:lstStyle/>
            <a:p/>
          </p:txBody>
        </p:sp>
        <p:sp>
          <p:nvSpPr>
            <p:cNvPr id="17" name="object 10"/>
            <p:cNvSpPr/>
            <p:nvPr/>
          </p:nvSpPr>
          <p:spPr>
            <a:xfrm>
              <a:off x="3242310" y="854202"/>
              <a:ext cx="1102360" cy="231775"/>
            </a:xfrm>
            <a:custGeom>
              <a:avLst/>
              <a:gdLst/>
              <a:ahLst/>
              <a:cxnLst/>
              <a:rect l="l" t="t" r="r" b="b"/>
              <a:pathLst>
                <a:path w="1102360" h="231775">
                  <a:moveTo>
                    <a:pt x="0" y="231648"/>
                  </a:moveTo>
                  <a:lnTo>
                    <a:pt x="1101852" y="231648"/>
                  </a:lnTo>
                  <a:lnTo>
                    <a:pt x="1101852" y="0"/>
                  </a:lnTo>
                  <a:lnTo>
                    <a:pt x="0" y="0"/>
                  </a:lnTo>
                  <a:lnTo>
                    <a:pt x="0" y="231648"/>
                  </a:lnTo>
                  <a:close/>
                </a:path>
              </a:pathLst>
            </a:custGeom>
            <a:ln w="25400">
              <a:solidFill>
                <a:srgbClr val="FFFFFF"/>
              </a:solidFill>
            </a:ln>
          </p:spPr>
          <p:txBody>
            <a:bodyPr wrap="square" lIns="0" tIns="0" rIns="0" bIns="0" rtlCol="0"/>
            <a:lstStyle/>
            <a:p/>
          </p:txBody>
        </p:sp>
      </p:grpSp>
      <p:graphicFrame>
        <p:nvGraphicFramePr>
          <p:cNvPr id="18" name="object 4"/>
          <p:cNvGraphicFramePr>
            <a:graphicFrameLocks noGrp="1"/>
          </p:cNvGraphicFramePr>
          <p:nvPr/>
        </p:nvGraphicFramePr>
        <p:xfrm>
          <a:off x="4472432" y="548512"/>
          <a:ext cx="4582158" cy="4521790"/>
        </p:xfrm>
        <a:graphic>
          <a:graphicData uri="http://schemas.openxmlformats.org/drawingml/2006/table">
            <a:tbl>
              <a:tblPr firstRow="1" bandRow="1">
                <a:tableStyleId>{2D5ABB26-0587-4C30-8999-92F81FD0307C}</a:tableStyleId>
              </a:tblPr>
              <a:tblGrid>
                <a:gridCol w="243204"/>
                <a:gridCol w="642620"/>
                <a:gridCol w="720090"/>
                <a:gridCol w="1871980"/>
                <a:gridCol w="1104264"/>
              </a:tblGrid>
              <a:tr h="278764">
                <a:tc>
                  <a:txBody>
                    <a:bodyPr/>
                    <a:lstStyle/>
                    <a:p>
                      <a:pPr marR="73660" algn="r">
                        <a:lnSpc>
                          <a:spcPct val="100000"/>
                        </a:lnSpc>
                        <a:spcBef>
                          <a:spcPts val="500"/>
                        </a:spcBef>
                      </a:pPr>
                      <a:r>
                        <a:rPr sz="900" dirty="0">
                          <a:latin typeface="Arial MT"/>
                          <a:cs typeface="Arial MT"/>
                        </a:rPr>
                        <a:t>#</a:t>
                      </a:r>
                      <a:endParaRPr sz="900">
                        <a:latin typeface="Arial MT"/>
                        <a:cs typeface="Arial MT"/>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975" algn="r">
                        <a:lnSpc>
                          <a:spcPct val="100000"/>
                        </a:lnSpc>
                        <a:spcBef>
                          <a:spcPts val="500"/>
                        </a:spcBef>
                      </a:pPr>
                      <a:r>
                        <a:rPr sz="900" b="1" dirty="0">
                          <a:latin typeface="Arial" panose="020B0604020202020204"/>
                          <a:cs typeface="Arial" panose="020B0604020202020204"/>
                        </a:rPr>
                        <a:t>T</a:t>
                      </a:r>
                      <a:r>
                        <a:rPr sz="900" b="1" spc="5" dirty="0">
                          <a:latin typeface="Arial" panose="020B0604020202020204"/>
                          <a:cs typeface="Arial" panose="020B0604020202020204"/>
                        </a:rPr>
                        <a:t>es</a:t>
                      </a:r>
                      <a:r>
                        <a:rPr sz="900" b="1" dirty="0">
                          <a:latin typeface="Arial" panose="020B0604020202020204"/>
                          <a:cs typeface="Arial" panose="020B0604020202020204"/>
                        </a:rPr>
                        <a:t>t</a:t>
                      </a:r>
                      <a:r>
                        <a:rPr sz="900" b="1" spc="-75" dirty="0">
                          <a:latin typeface="Arial" panose="020B0604020202020204"/>
                          <a:cs typeface="Arial" panose="020B0604020202020204"/>
                        </a:rPr>
                        <a:t> </a:t>
                      </a:r>
                      <a:r>
                        <a:rPr sz="900" b="1" dirty="0">
                          <a:latin typeface="Arial" panose="020B0604020202020204"/>
                          <a:cs typeface="Arial" panose="020B0604020202020204"/>
                        </a:rPr>
                        <a:t>Item</a:t>
                      </a:r>
                      <a:endParaRPr sz="900">
                        <a:latin typeface="Arial" panose="020B0604020202020204"/>
                        <a:cs typeface="Arial" panose="020B0604020202020204"/>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005"/>
                        </a:lnSpc>
                      </a:pPr>
                      <a:r>
                        <a:rPr sz="900" b="1" dirty="0">
                          <a:latin typeface="Arial" panose="020B0604020202020204"/>
                          <a:cs typeface="Arial" panose="020B0604020202020204"/>
                        </a:rPr>
                        <a:t>Method</a:t>
                      </a:r>
                      <a:endParaRPr sz="900">
                        <a:latin typeface="Arial" panose="020B0604020202020204"/>
                        <a:cs typeface="Arial" panose="020B0604020202020204"/>
                      </a:endParaRPr>
                    </a:p>
                    <a:p>
                      <a:pPr marL="635" algn="ctr">
                        <a:lnSpc>
                          <a:spcPts val="1075"/>
                        </a:lnSpc>
                      </a:pPr>
                      <a:r>
                        <a:rPr sz="900" b="1" spc="-5" dirty="0">
                          <a:latin typeface="Arial" panose="020B0604020202020204"/>
                          <a:cs typeface="Arial" panose="020B0604020202020204"/>
                        </a:rPr>
                        <a:t>Reference</a:t>
                      </a:r>
                      <a:endParaRPr sz="900">
                        <a:latin typeface="Arial" panose="020B0604020202020204"/>
                        <a:cs typeface="Arial" panose="020B06040202020202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25"/>
                        </a:spcBef>
                      </a:pPr>
                      <a:r>
                        <a:rPr sz="900" b="1" spc="-15" dirty="0">
                          <a:latin typeface="Arial" panose="020B0604020202020204"/>
                          <a:cs typeface="Arial" panose="020B0604020202020204"/>
                        </a:rPr>
                        <a:t>A</a:t>
                      </a:r>
                      <a:r>
                        <a:rPr sz="900" b="1" dirty="0">
                          <a:latin typeface="Arial" panose="020B0604020202020204"/>
                          <a:cs typeface="Arial" panose="020B0604020202020204"/>
                        </a:rPr>
                        <a:t>ccept</a:t>
                      </a:r>
                      <a:r>
                        <a:rPr sz="900" b="1" spc="5" dirty="0">
                          <a:latin typeface="Arial" panose="020B0604020202020204"/>
                          <a:cs typeface="Arial" panose="020B0604020202020204"/>
                        </a:rPr>
                        <a:t>a</a:t>
                      </a:r>
                      <a:r>
                        <a:rPr sz="900" b="1" spc="-10" dirty="0">
                          <a:latin typeface="Arial" panose="020B0604020202020204"/>
                          <a:cs typeface="Arial" panose="020B0604020202020204"/>
                        </a:rPr>
                        <a:t>nc</a:t>
                      </a:r>
                      <a:r>
                        <a:rPr sz="900" b="1" dirty="0">
                          <a:latin typeface="Arial" panose="020B0604020202020204"/>
                          <a:cs typeface="Arial" panose="020B0604020202020204"/>
                        </a:rPr>
                        <a:t>e</a:t>
                      </a:r>
                      <a:r>
                        <a:rPr sz="900" b="1" spc="-65" dirty="0">
                          <a:latin typeface="Arial" panose="020B0604020202020204"/>
                          <a:cs typeface="Arial" panose="020B0604020202020204"/>
                        </a:rPr>
                        <a:t> </a:t>
                      </a:r>
                      <a:r>
                        <a:rPr sz="900" b="1" dirty="0">
                          <a:latin typeface="Arial" panose="020B0604020202020204"/>
                          <a:cs typeface="Arial" panose="020B0604020202020204"/>
                        </a:rPr>
                        <a:t>C</a:t>
                      </a:r>
                      <a:r>
                        <a:rPr sz="900" b="1" spc="-5" dirty="0">
                          <a:latin typeface="Arial" panose="020B0604020202020204"/>
                          <a:cs typeface="Arial" panose="020B0604020202020204"/>
                        </a:rPr>
                        <a:t>r</a:t>
                      </a:r>
                      <a:r>
                        <a:rPr sz="900" b="1" dirty="0">
                          <a:latin typeface="Arial" panose="020B0604020202020204"/>
                          <a:cs typeface="Arial" panose="020B0604020202020204"/>
                        </a:rPr>
                        <a:t>iteria</a:t>
                      </a:r>
                      <a:endParaRPr sz="900">
                        <a:latin typeface="Arial" panose="020B0604020202020204"/>
                        <a:cs typeface="Arial" panose="020B0604020202020204"/>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00"/>
                        </a:spcBef>
                      </a:pPr>
                      <a:r>
                        <a:rPr sz="900" b="1" dirty="0">
                          <a:latin typeface="Arial" panose="020B0604020202020204"/>
                          <a:cs typeface="Arial" panose="020B0604020202020204"/>
                        </a:rPr>
                        <a:t>Result</a:t>
                      </a:r>
                      <a:endParaRPr sz="900">
                        <a:latin typeface="Arial" panose="020B0604020202020204"/>
                        <a:cs typeface="Arial" panose="020B0604020202020204"/>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3360">
                <a:tc>
                  <a:txBody>
                    <a:bodyPr/>
                    <a:lstStyle/>
                    <a:p>
                      <a:pPr marR="76835" algn="r">
                        <a:lnSpc>
                          <a:spcPct val="100000"/>
                        </a:lnSpc>
                        <a:spcBef>
                          <a:spcPts val="315"/>
                        </a:spcBef>
                      </a:pPr>
                      <a:r>
                        <a:rPr sz="800" dirty="0">
                          <a:latin typeface="Arial MT"/>
                          <a:cs typeface="Arial MT"/>
                        </a:rPr>
                        <a:t>1</a:t>
                      </a:r>
                      <a:endParaRPr sz="800">
                        <a:latin typeface="Arial MT"/>
                        <a:cs typeface="Arial MT"/>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0800" algn="r">
                        <a:lnSpc>
                          <a:spcPct val="100000"/>
                        </a:lnSpc>
                        <a:spcBef>
                          <a:spcPts val="340"/>
                        </a:spcBef>
                      </a:pPr>
                      <a:r>
                        <a:rPr sz="800" dirty="0">
                          <a:latin typeface="Arial MT"/>
                          <a:cs typeface="Arial MT"/>
                        </a:rPr>
                        <a:t>Description</a:t>
                      </a:r>
                      <a:endParaRPr sz="80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0">
                        <a:lnSpc>
                          <a:spcPct val="100000"/>
                        </a:lnSpc>
                        <a:spcBef>
                          <a:spcPts val="320"/>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20"/>
                        </a:spcBef>
                      </a:pPr>
                      <a:r>
                        <a:rPr sz="800" spc="30" dirty="0">
                          <a:latin typeface="Arial MT"/>
                          <a:cs typeface="Arial MT"/>
                        </a:rPr>
                        <a:t>W</a:t>
                      </a:r>
                      <a:r>
                        <a:rPr sz="800" spc="-5" dirty="0">
                          <a:latin typeface="Arial MT"/>
                          <a:cs typeface="Arial MT"/>
                        </a:rPr>
                        <a:t>h</a:t>
                      </a:r>
                      <a:r>
                        <a:rPr sz="800" dirty="0">
                          <a:latin typeface="Arial MT"/>
                          <a:cs typeface="Arial MT"/>
                        </a:rPr>
                        <a:t>ite</a:t>
                      </a:r>
                      <a:r>
                        <a:rPr sz="800" spc="-45" dirty="0">
                          <a:latin typeface="Arial MT"/>
                          <a:cs typeface="Arial MT"/>
                        </a:rPr>
                        <a:t> </a:t>
                      </a:r>
                      <a:r>
                        <a:rPr sz="800" spc="-5" dirty="0">
                          <a:latin typeface="Arial MT"/>
                          <a:cs typeface="Arial MT"/>
                        </a:rPr>
                        <a:t>o</a:t>
                      </a:r>
                      <a:r>
                        <a:rPr sz="800" dirty="0">
                          <a:latin typeface="Arial MT"/>
                          <a:cs typeface="Arial MT"/>
                        </a:rPr>
                        <a:t>r</a:t>
                      </a:r>
                      <a:r>
                        <a:rPr sz="800" spc="-25" dirty="0">
                          <a:latin typeface="Arial MT"/>
                          <a:cs typeface="Arial MT"/>
                        </a:rPr>
                        <a:t> </a:t>
                      </a:r>
                      <a:r>
                        <a:rPr sz="800" spc="-5" dirty="0">
                          <a:latin typeface="Arial MT"/>
                          <a:cs typeface="Arial MT"/>
                        </a:rPr>
                        <a:t>a</a:t>
                      </a:r>
                      <a:r>
                        <a:rPr sz="800" dirty="0">
                          <a:latin typeface="Arial MT"/>
                          <a:cs typeface="Arial MT"/>
                        </a:rPr>
                        <a:t>l</a:t>
                      </a:r>
                      <a:r>
                        <a:rPr sz="800" spc="15" dirty="0">
                          <a:latin typeface="Arial MT"/>
                          <a:cs typeface="Arial MT"/>
                        </a:rPr>
                        <a:t>m</a:t>
                      </a:r>
                      <a:r>
                        <a:rPr sz="800" spc="-5" dirty="0">
                          <a:latin typeface="Arial MT"/>
                          <a:cs typeface="Arial MT"/>
                        </a:rPr>
                        <a:t>o</a:t>
                      </a:r>
                      <a:r>
                        <a:rPr sz="800" dirty="0">
                          <a:latin typeface="Arial MT"/>
                          <a:cs typeface="Arial MT"/>
                        </a:rPr>
                        <a:t>st</a:t>
                      </a:r>
                      <a:r>
                        <a:rPr sz="800" spc="-60" dirty="0">
                          <a:latin typeface="Arial MT"/>
                          <a:cs typeface="Arial MT"/>
                        </a:rPr>
                        <a:t> </a:t>
                      </a:r>
                      <a:r>
                        <a:rPr sz="800" spc="-20" dirty="0">
                          <a:latin typeface="Arial MT"/>
                          <a:cs typeface="Arial MT"/>
                        </a:rPr>
                        <a:t>w</a:t>
                      </a:r>
                      <a:r>
                        <a:rPr sz="800" spc="-5" dirty="0">
                          <a:latin typeface="Arial MT"/>
                          <a:cs typeface="Arial MT"/>
                        </a:rPr>
                        <a:t>h</a:t>
                      </a:r>
                      <a:r>
                        <a:rPr sz="800" dirty="0">
                          <a:latin typeface="Arial MT"/>
                          <a:cs typeface="Arial MT"/>
                        </a:rPr>
                        <a:t>ite</a:t>
                      </a:r>
                      <a:r>
                        <a:rPr sz="800" spc="-10" dirty="0">
                          <a:latin typeface="Arial MT"/>
                          <a:cs typeface="Arial MT"/>
                        </a:rPr>
                        <a:t> </a:t>
                      </a:r>
                      <a:r>
                        <a:rPr sz="800" spc="-5" dirty="0">
                          <a:latin typeface="Arial MT"/>
                          <a:cs typeface="Arial MT"/>
                        </a:rPr>
                        <a:t>po</a:t>
                      </a:r>
                      <a:r>
                        <a:rPr sz="800" spc="-20" dirty="0">
                          <a:latin typeface="Arial MT"/>
                          <a:cs typeface="Arial MT"/>
                        </a:rPr>
                        <a:t>w</a:t>
                      </a:r>
                      <a:r>
                        <a:rPr sz="800" spc="-5" dirty="0">
                          <a:latin typeface="Arial MT"/>
                          <a:cs typeface="Arial MT"/>
                        </a:rPr>
                        <a:t>de</a:t>
                      </a:r>
                      <a:r>
                        <a:rPr sz="800" dirty="0">
                          <a:latin typeface="Arial MT"/>
                          <a:cs typeface="Arial MT"/>
                        </a:rPr>
                        <a:t>r</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20"/>
                        </a:spcBef>
                      </a:pPr>
                      <a:r>
                        <a:rPr sz="800" spc="45" dirty="0">
                          <a:latin typeface="Arial MT"/>
                          <a:cs typeface="Arial MT"/>
                        </a:rPr>
                        <a:t>W</a:t>
                      </a:r>
                      <a:r>
                        <a:rPr sz="800" spc="-5" dirty="0">
                          <a:latin typeface="Arial MT"/>
                          <a:cs typeface="Arial MT"/>
                        </a:rPr>
                        <a:t>h</a:t>
                      </a:r>
                      <a:r>
                        <a:rPr sz="800" dirty="0">
                          <a:latin typeface="Arial MT"/>
                          <a:cs typeface="Arial MT"/>
                        </a:rPr>
                        <a:t>ite</a:t>
                      </a:r>
                      <a:r>
                        <a:rPr sz="800" spc="-60" dirty="0">
                          <a:latin typeface="Arial MT"/>
                          <a:cs typeface="Arial MT"/>
                        </a:rPr>
                        <a:t> </a:t>
                      </a:r>
                      <a:r>
                        <a:rPr sz="800" spc="-5" dirty="0">
                          <a:latin typeface="Arial MT"/>
                          <a:cs typeface="Arial MT"/>
                        </a:rPr>
                        <a:t>po</a:t>
                      </a:r>
                      <a:r>
                        <a:rPr sz="800" spc="-45" dirty="0">
                          <a:latin typeface="Arial MT"/>
                          <a:cs typeface="Arial MT"/>
                        </a:rPr>
                        <a:t>w</a:t>
                      </a:r>
                      <a:r>
                        <a:rPr sz="800" spc="-5" dirty="0">
                          <a:latin typeface="Arial MT"/>
                          <a:cs typeface="Arial MT"/>
                        </a:rPr>
                        <a:t>de</a:t>
                      </a:r>
                      <a:r>
                        <a:rPr sz="800" dirty="0">
                          <a:latin typeface="Arial MT"/>
                          <a:cs typeface="Arial MT"/>
                        </a:rPr>
                        <a:t>r</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79120">
                <a:tc>
                  <a:txBody>
                    <a:bodyPr/>
                    <a:lstStyle/>
                    <a:p>
                      <a:pPr>
                        <a:lnSpc>
                          <a:spcPct val="100000"/>
                        </a:lnSpc>
                      </a:pPr>
                      <a:endParaRPr sz="900">
                        <a:latin typeface="Times New Roman" panose="02020603050405020304"/>
                        <a:cs typeface="Times New Roman" panose="02020603050405020304"/>
                      </a:endParaRPr>
                    </a:p>
                    <a:p>
                      <a:pPr marR="76835" algn="r">
                        <a:lnSpc>
                          <a:spcPct val="100000"/>
                        </a:lnSpc>
                        <a:spcBef>
                          <a:spcPts val="720"/>
                        </a:spcBef>
                      </a:pPr>
                      <a:r>
                        <a:rPr sz="800" dirty="0">
                          <a:latin typeface="Arial MT"/>
                          <a:cs typeface="Arial MT"/>
                        </a:rPr>
                        <a:t>2</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700" dirty="0">
                        <a:latin typeface="Times New Roman" panose="02020603050405020304"/>
                        <a:cs typeface="Times New Roman" panose="02020603050405020304"/>
                      </a:endParaRPr>
                    </a:p>
                    <a:p>
                      <a:pPr marL="27940" marR="10160" algn="ctr">
                        <a:lnSpc>
                          <a:spcPct val="100000"/>
                        </a:lnSpc>
                      </a:pPr>
                      <a:r>
                        <a:rPr sz="800" spc="-5" dirty="0">
                          <a:latin typeface="Arial MT"/>
                          <a:cs typeface="Arial MT"/>
                        </a:rPr>
                        <a:t>Chro</a:t>
                      </a:r>
                      <a:r>
                        <a:rPr sz="800" spc="25" dirty="0">
                          <a:latin typeface="Arial MT"/>
                          <a:cs typeface="Arial MT"/>
                        </a:rPr>
                        <a:t>m</a:t>
                      </a:r>
                      <a:r>
                        <a:rPr sz="800" spc="-5" dirty="0">
                          <a:latin typeface="Arial MT"/>
                          <a:cs typeface="Arial MT"/>
                        </a:rPr>
                        <a:t>a</a:t>
                      </a:r>
                      <a:r>
                        <a:rPr sz="800" dirty="0">
                          <a:latin typeface="Arial MT"/>
                          <a:cs typeface="Arial MT"/>
                        </a:rPr>
                        <a:t>t</a:t>
                      </a:r>
                      <a:r>
                        <a:rPr sz="800" spc="-5" dirty="0">
                          <a:latin typeface="Arial MT"/>
                          <a:cs typeface="Arial MT"/>
                        </a:rPr>
                        <a:t>ogr</a:t>
                      </a:r>
                      <a:r>
                        <a:rPr sz="800" dirty="0">
                          <a:latin typeface="Arial MT"/>
                          <a:cs typeface="Arial MT"/>
                        </a:rPr>
                        <a:t>a  </a:t>
                      </a:r>
                      <a:r>
                        <a:rPr sz="800" spc="-5" dirty="0">
                          <a:latin typeface="Arial MT"/>
                          <a:cs typeface="Arial MT"/>
                        </a:rPr>
                        <a:t>phic </a:t>
                      </a:r>
                      <a:r>
                        <a:rPr sz="800" dirty="0">
                          <a:latin typeface="Arial MT"/>
                          <a:cs typeface="Arial MT"/>
                        </a:rPr>
                        <a:t> Identification</a:t>
                      </a:r>
                      <a:endParaRPr sz="800" dirty="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marL="165100">
                        <a:lnSpc>
                          <a:spcPct val="100000"/>
                        </a:lnSpc>
                        <a:spcBef>
                          <a:spcPts val="720"/>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marR="106680" algn="ctr">
                        <a:lnSpc>
                          <a:spcPct val="100000"/>
                        </a:lnSpc>
                        <a:spcBef>
                          <a:spcPts val="320"/>
                        </a:spcBef>
                      </a:pPr>
                      <a:r>
                        <a:rPr sz="800" dirty="0">
                          <a:latin typeface="Arial MT"/>
                          <a:cs typeface="Arial MT"/>
                        </a:rPr>
                        <a:t>The</a:t>
                      </a:r>
                      <a:r>
                        <a:rPr sz="800" spc="-5" dirty="0">
                          <a:latin typeface="Arial MT"/>
                          <a:cs typeface="Arial MT"/>
                        </a:rPr>
                        <a:t> retention</a:t>
                      </a:r>
                      <a:r>
                        <a:rPr sz="800" spc="-35" dirty="0">
                          <a:latin typeface="Arial MT"/>
                          <a:cs typeface="Arial MT"/>
                        </a:rPr>
                        <a:t> </a:t>
                      </a:r>
                      <a:r>
                        <a:rPr sz="800" spc="5" dirty="0">
                          <a:latin typeface="Arial MT"/>
                          <a:cs typeface="Arial MT"/>
                        </a:rPr>
                        <a:t>time</a:t>
                      </a:r>
                      <a:r>
                        <a:rPr sz="800" spc="-5" dirty="0">
                          <a:latin typeface="Arial MT"/>
                          <a:cs typeface="Arial MT"/>
                        </a:rPr>
                        <a:t> of </a:t>
                      </a:r>
                      <a:r>
                        <a:rPr sz="800" dirty="0">
                          <a:latin typeface="Arial MT"/>
                          <a:cs typeface="Arial MT"/>
                        </a:rPr>
                        <a:t>the</a:t>
                      </a:r>
                      <a:r>
                        <a:rPr sz="800" spc="5" dirty="0">
                          <a:latin typeface="Arial MT"/>
                          <a:cs typeface="Arial MT"/>
                        </a:rPr>
                        <a:t> </a:t>
                      </a:r>
                      <a:r>
                        <a:rPr sz="800" dirty="0">
                          <a:latin typeface="Arial MT"/>
                          <a:cs typeface="Arial MT"/>
                        </a:rPr>
                        <a:t>major</a:t>
                      </a:r>
                      <a:r>
                        <a:rPr sz="800" spc="-25" dirty="0">
                          <a:latin typeface="Arial MT"/>
                          <a:cs typeface="Arial MT"/>
                        </a:rPr>
                        <a:t> </a:t>
                      </a:r>
                      <a:r>
                        <a:rPr sz="800" spc="-5" dirty="0">
                          <a:latin typeface="Arial MT"/>
                          <a:cs typeface="Arial MT"/>
                        </a:rPr>
                        <a:t>peak </a:t>
                      </a:r>
                      <a:r>
                        <a:rPr sz="800" spc="-210" dirty="0">
                          <a:latin typeface="Arial MT"/>
                          <a:cs typeface="Arial MT"/>
                        </a:rPr>
                        <a:t> </a:t>
                      </a:r>
                      <a:r>
                        <a:rPr sz="800" spc="-5" dirty="0">
                          <a:latin typeface="Arial MT"/>
                          <a:cs typeface="Arial MT"/>
                        </a:rPr>
                        <a:t>of </a:t>
                      </a:r>
                      <a:r>
                        <a:rPr sz="800" dirty="0">
                          <a:latin typeface="Arial MT"/>
                          <a:cs typeface="Arial MT"/>
                        </a:rPr>
                        <a:t>the sample solution </a:t>
                      </a:r>
                      <a:r>
                        <a:rPr sz="800" spc="-5" dirty="0">
                          <a:latin typeface="Arial MT"/>
                          <a:cs typeface="Arial MT"/>
                        </a:rPr>
                        <a:t>corresponds </a:t>
                      </a:r>
                      <a:r>
                        <a:rPr sz="800" dirty="0">
                          <a:latin typeface="Arial MT"/>
                          <a:cs typeface="Arial MT"/>
                        </a:rPr>
                        <a:t> to </a:t>
                      </a:r>
                      <a:r>
                        <a:rPr sz="800" spc="-5" dirty="0">
                          <a:latin typeface="Arial MT"/>
                          <a:cs typeface="Arial MT"/>
                        </a:rPr>
                        <a:t>that of </a:t>
                      </a:r>
                      <a:r>
                        <a:rPr sz="800" dirty="0">
                          <a:latin typeface="Arial MT"/>
                          <a:cs typeface="Arial MT"/>
                        </a:rPr>
                        <a:t>the </a:t>
                      </a:r>
                      <a:r>
                        <a:rPr sz="800" spc="-5" dirty="0">
                          <a:latin typeface="Arial MT"/>
                          <a:cs typeface="Arial MT"/>
                        </a:rPr>
                        <a:t>standard </a:t>
                      </a:r>
                      <a:r>
                        <a:rPr sz="800" dirty="0">
                          <a:latin typeface="Arial MT"/>
                          <a:cs typeface="Arial MT"/>
                        </a:rPr>
                        <a:t>solution, </a:t>
                      </a:r>
                      <a:r>
                        <a:rPr sz="800" spc="-5" dirty="0">
                          <a:latin typeface="Arial MT"/>
                          <a:cs typeface="Arial MT"/>
                        </a:rPr>
                        <a:t>as </a:t>
                      </a:r>
                      <a:r>
                        <a:rPr sz="800" dirty="0">
                          <a:latin typeface="Arial MT"/>
                          <a:cs typeface="Arial MT"/>
                        </a:rPr>
                        <a:t> </a:t>
                      </a:r>
                      <a:r>
                        <a:rPr sz="800" spc="-5" dirty="0">
                          <a:latin typeface="Arial MT"/>
                          <a:cs typeface="Arial MT"/>
                        </a:rPr>
                        <a:t>obtained </a:t>
                      </a:r>
                      <a:r>
                        <a:rPr sz="800" dirty="0">
                          <a:latin typeface="Arial MT"/>
                          <a:cs typeface="Arial MT"/>
                        </a:rPr>
                        <a:t>in the</a:t>
                      </a:r>
                      <a:r>
                        <a:rPr sz="800" spc="-5" dirty="0">
                          <a:latin typeface="Arial MT"/>
                          <a:cs typeface="Arial MT"/>
                        </a:rPr>
                        <a:t> </a:t>
                      </a:r>
                      <a:r>
                        <a:rPr sz="800" dirty="0">
                          <a:latin typeface="Arial MT"/>
                          <a:cs typeface="Arial MT"/>
                        </a:rPr>
                        <a:t>Assay</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marL="635" algn="ctr">
                        <a:lnSpc>
                          <a:spcPct val="100000"/>
                        </a:lnSpc>
                        <a:spcBef>
                          <a:spcPts val="720"/>
                        </a:spcBef>
                      </a:pPr>
                      <a:r>
                        <a:rPr sz="800" spc="-5" dirty="0">
                          <a:latin typeface="Arial MT"/>
                          <a:cs typeface="Arial MT"/>
                        </a:rPr>
                        <a:t>Meet</a:t>
                      </a:r>
                      <a:r>
                        <a:rPr sz="800" spc="-30" dirty="0">
                          <a:latin typeface="Arial MT"/>
                          <a:cs typeface="Arial MT"/>
                        </a:rPr>
                        <a:t> </a:t>
                      </a:r>
                      <a:r>
                        <a:rPr sz="800" spc="-5" dirty="0">
                          <a:latin typeface="Arial MT"/>
                          <a:cs typeface="Arial MT"/>
                        </a:rPr>
                        <a:t>requirement</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199">
                <a:tc>
                  <a:txBody>
                    <a:bodyPr/>
                    <a:lstStyle/>
                    <a:p>
                      <a:pPr>
                        <a:lnSpc>
                          <a:spcPct val="100000"/>
                        </a:lnSpc>
                        <a:spcBef>
                          <a:spcPts val="10"/>
                        </a:spcBef>
                      </a:pPr>
                      <a:endParaRPr sz="1150">
                        <a:latin typeface="Times New Roman" panose="02020603050405020304"/>
                        <a:cs typeface="Times New Roman" panose="02020603050405020304"/>
                      </a:endParaRPr>
                    </a:p>
                    <a:p>
                      <a:pPr marR="76835" algn="r">
                        <a:lnSpc>
                          <a:spcPct val="100000"/>
                        </a:lnSpc>
                      </a:pPr>
                      <a:r>
                        <a:rPr sz="800" dirty="0">
                          <a:latin typeface="Arial MT"/>
                          <a:cs typeface="Arial MT"/>
                        </a:rPr>
                        <a:t>3</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700">
                        <a:latin typeface="Times New Roman" panose="02020603050405020304"/>
                        <a:cs typeface="Times New Roman" panose="02020603050405020304"/>
                      </a:endParaRPr>
                    </a:p>
                    <a:p>
                      <a:pPr marL="148590">
                        <a:lnSpc>
                          <a:spcPct val="100000"/>
                        </a:lnSpc>
                      </a:pPr>
                      <a:r>
                        <a:rPr sz="800" dirty="0">
                          <a:latin typeface="Arial MT"/>
                          <a:cs typeface="Arial MT"/>
                        </a:rPr>
                        <a:t>Peptide</a:t>
                      </a:r>
                      <a:endParaRPr sz="800">
                        <a:latin typeface="Arial MT"/>
                        <a:cs typeface="Arial MT"/>
                      </a:endParaRPr>
                    </a:p>
                    <a:p>
                      <a:pPr marL="125730">
                        <a:lnSpc>
                          <a:spcPct val="100000"/>
                        </a:lnSpc>
                      </a:pPr>
                      <a:r>
                        <a:rPr sz="800" dirty="0">
                          <a:latin typeface="Arial MT"/>
                          <a:cs typeface="Arial MT"/>
                        </a:rPr>
                        <a:t>mapping</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15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50"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6525" marR="121285" indent="635" algn="ctr">
                        <a:lnSpc>
                          <a:spcPct val="100000"/>
                        </a:lnSpc>
                        <a:spcBef>
                          <a:spcPts val="320"/>
                        </a:spcBef>
                      </a:pPr>
                      <a:r>
                        <a:rPr sz="800" dirty="0">
                          <a:latin typeface="Arial MT"/>
                          <a:cs typeface="Arial MT"/>
                        </a:rPr>
                        <a:t>The</a:t>
                      </a:r>
                      <a:r>
                        <a:rPr sz="800" spc="-5" dirty="0">
                          <a:latin typeface="Arial MT"/>
                          <a:cs typeface="Arial MT"/>
                        </a:rPr>
                        <a:t> chromatographic</a:t>
                      </a:r>
                      <a:r>
                        <a:rPr sz="800" spc="10" dirty="0">
                          <a:latin typeface="Arial MT"/>
                          <a:cs typeface="Arial MT"/>
                        </a:rPr>
                        <a:t> </a:t>
                      </a:r>
                      <a:r>
                        <a:rPr sz="800" spc="-5" dirty="0">
                          <a:latin typeface="Arial MT"/>
                          <a:cs typeface="Arial MT"/>
                        </a:rPr>
                        <a:t>profile</a:t>
                      </a:r>
                      <a:r>
                        <a:rPr sz="800" dirty="0">
                          <a:latin typeface="Arial MT"/>
                          <a:cs typeface="Arial MT"/>
                        </a:rPr>
                        <a:t> </a:t>
                      </a:r>
                      <a:r>
                        <a:rPr sz="800" spc="-5" dirty="0">
                          <a:latin typeface="Arial MT"/>
                          <a:cs typeface="Arial MT"/>
                        </a:rPr>
                        <a:t>of</a:t>
                      </a:r>
                      <a:r>
                        <a:rPr sz="800" spc="10" dirty="0">
                          <a:latin typeface="Arial MT"/>
                          <a:cs typeface="Arial MT"/>
                        </a:rPr>
                        <a:t> </a:t>
                      </a:r>
                      <a:r>
                        <a:rPr sz="800" dirty="0">
                          <a:latin typeface="Arial MT"/>
                          <a:cs typeface="Arial MT"/>
                        </a:rPr>
                        <a:t>the </a:t>
                      </a:r>
                      <a:r>
                        <a:rPr sz="800" spc="5" dirty="0">
                          <a:latin typeface="Arial MT"/>
                          <a:cs typeface="Arial MT"/>
                        </a:rPr>
                        <a:t> </a:t>
                      </a:r>
                      <a:r>
                        <a:rPr sz="800" dirty="0">
                          <a:latin typeface="Arial MT"/>
                          <a:cs typeface="Arial MT"/>
                        </a:rPr>
                        <a:t>sample</a:t>
                      </a:r>
                      <a:r>
                        <a:rPr sz="800" spc="-30" dirty="0">
                          <a:latin typeface="Arial MT"/>
                          <a:cs typeface="Arial MT"/>
                        </a:rPr>
                        <a:t> </a:t>
                      </a:r>
                      <a:r>
                        <a:rPr sz="800" dirty="0">
                          <a:latin typeface="Arial MT"/>
                          <a:cs typeface="Arial MT"/>
                        </a:rPr>
                        <a:t>solution</a:t>
                      </a:r>
                      <a:r>
                        <a:rPr sz="800" spc="-5" dirty="0">
                          <a:latin typeface="Arial MT"/>
                          <a:cs typeface="Arial MT"/>
                        </a:rPr>
                        <a:t> corresponds</a:t>
                      </a:r>
                      <a:r>
                        <a:rPr sz="800" spc="-45" dirty="0">
                          <a:latin typeface="Arial MT"/>
                          <a:cs typeface="Arial MT"/>
                        </a:rPr>
                        <a:t> </a:t>
                      </a:r>
                      <a:r>
                        <a:rPr sz="800" dirty="0">
                          <a:latin typeface="Arial MT"/>
                          <a:cs typeface="Arial MT"/>
                        </a:rPr>
                        <a:t>to</a:t>
                      </a:r>
                      <a:r>
                        <a:rPr sz="800" spc="-5" dirty="0">
                          <a:latin typeface="Arial MT"/>
                          <a:cs typeface="Arial MT"/>
                        </a:rPr>
                        <a:t> </a:t>
                      </a:r>
                      <a:r>
                        <a:rPr sz="800" dirty="0">
                          <a:latin typeface="Arial MT"/>
                          <a:cs typeface="Arial MT"/>
                        </a:rPr>
                        <a:t>that </a:t>
                      </a:r>
                      <a:r>
                        <a:rPr sz="800" spc="-204" dirty="0">
                          <a:latin typeface="Arial MT"/>
                          <a:cs typeface="Arial MT"/>
                        </a:rPr>
                        <a:t> </a:t>
                      </a:r>
                      <a:r>
                        <a:rPr sz="800" spc="-5" dirty="0">
                          <a:latin typeface="Arial MT"/>
                          <a:cs typeface="Arial MT"/>
                        </a:rPr>
                        <a:t>of</a:t>
                      </a:r>
                      <a:r>
                        <a:rPr sz="800" spc="-10" dirty="0">
                          <a:latin typeface="Arial MT"/>
                          <a:cs typeface="Arial MT"/>
                        </a:rPr>
                        <a:t> </a:t>
                      </a:r>
                      <a:r>
                        <a:rPr sz="800" dirty="0">
                          <a:latin typeface="Arial MT"/>
                          <a:cs typeface="Arial MT"/>
                        </a:rPr>
                        <a:t>the</a:t>
                      </a:r>
                      <a:r>
                        <a:rPr sz="800" spc="15" dirty="0">
                          <a:latin typeface="Arial MT"/>
                          <a:cs typeface="Arial MT"/>
                        </a:rPr>
                        <a:t> </a:t>
                      </a:r>
                      <a:r>
                        <a:rPr sz="800" spc="-5" dirty="0">
                          <a:latin typeface="Arial MT"/>
                          <a:cs typeface="Arial MT"/>
                        </a:rPr>
                        <a:t>standard</a:t>
                      </a:r>
                      <a:r>
                        <a:rPr sz="800" spc="-15" dirty="0">
                          <a:latin typeface="Arial MT"/>
                          <a:cs typeface="Arial MT"/>
                        </a:rPr>
                        <a:t> </a:t>
                      </a:r>
                      <a:r>
                        <a:rPr sz="800" dirty="0">
                          <a:latin typeface="Arial MT"/>
                          <a:cs typeface="Arial MT"/>
                        </a:rPr>
                        <a:t>solution</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100">
                        <a:latin typeface="Times New Roman" panose="02020603050405020304"/>
                        <a:cs typeface="Times New Roman" panose="02020603050405020304"/>
                      </a:endParaRPr>
                    </a:p>
                    <a:p>
                      <a:pPr algn="ctr">
                        <a:lnSpc>
                          <a:spcPct val="100000"/>
                        </a:lnSpc>
                        <a:spcBef>
                          <a:spcPts val="5"/>
                        </a:spcBef>
                      </a:pPr>
                      <a:r>
                        <a:rPr sz="800" spc="-5" dirty="0">
                          <a:latin typeface="Arial MT"/>
                          <a:cs typeface="Arial MT"/>
                        </a:rPr>
                        <a:t>Meet</a:t>
                      </a:r>
                      <a:r>
                        <a:rPr sz="800" spc="-50" dirty="0">
                          <a:latin typeface="Arial MT"/>
                          <a:cs typeface="Arial MT"/>
                        </a:rPr>
                        <a:t> </a:t>
                      </a:r>
                      <a:r>
                        <a:rPr sz="800" spc="-5" dirty="0">
                          <a:latin typeface="Arial MT"/>
                          <a:cs typeface="Arial MT"/>
                        </a:rPr>
                        <a:t>requirement</a:t>
                      </a:r>
                      <a:endParaRPr sz="8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a:lnSpc>
                          <a:spcPct val="100000"/>
                        </a:lnSpc>
                        <a:spcBef>
                          <a:spcPts val="10"/>
                        </a:spcBef>
                      </a:pPr>
                      <a:endParaRPr sz="1150">
                        <a:latin typeface="Times New Roman" panose="02020603050405020304"/>
                        <a:cs typeface="Times New Roman" panose="02020603050405020304"/>
                      </a:endParaRPr>
                    </a:p>
                    <a:p>
                      <a:pPr marR="76835" algn="r">
                        <a:lnSpc>
                          <a:spcPct val="100000"/>
                        </a:lnSpc>
                      </a:pPr>
                      <a:r>
                        <a:rPr sz="800" dirty="0">
                          <a:latin typeface="Arial MT"/>
                          <a:cs typeface="Arial MT"/>
                        </a:rPr>
                        <a:t>4</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150">
                        <a:latin typeface="Times New Roman" panose="02020603050405020304"/>
                        <a:cs typeface="Times New Roman" panose="02020603050405020304"/>
                      </a:endParaRPr>
                    </a:p>
                    <a:p>
                      <a:pPr marL="183515">
                        <a:lnSpc>
                          <a:spcPct val="100000"/>
                        </a:lnSpc>
                      </a:pPr>
                      <a:r>
                        <a:rPr sz="800" dirty="0">
                          <a:latin typeface="Arial MT"/>
                          <a:cs typeface="Arial MT"/>
                        </a:rPr>
                        <a:t>Assay</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15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030" marR="126365" indent="76200">
                        <a:lnSpc>
                          <a:spcPct val="110000"/>
                        </a:lnSpc>
                        <a:spcBef>
                          <a:spcPts val="605"/>
                        </a:spcBef>
                      </a:pPr>
                      <a:r>
                        <a:rPr sz="800" dirty="0">
                          <a:latin typeface="Arial MT"/>
                          <a:cs typeface="Arial MT"/>
                        </a:rPr>
                        <a:t>It </a:t>
                      </a:r>
                      <a:r>
                        <a:rPr sz="800" spc="-5" dirty="0">
                          <a:latin typeface="Arial MT"/>
                          <a:cs typeface="Arial MT"/>
                        </a:rPr>
                        <a:t>contains 0.76 </a:t>
                      </a:r>
                      <a:r>
                        <a:rPr sz="800" spc="15" dirty="0">
                          <a:latin typeface="Arial MT"/>
                          <a:cs typeface="Arial MT"/>
                        </a:rPr>
                        <a:t>mg </a:t>
                      </a:r>
                      <a:r>
                        <a:rPr sz="800" dirty="0">
                          <a:latin typeface="Arial MT"/>
                          <a:cs typeface="Arial MT"/>
                        </a:rPr>
                        <a:t>to </a:t>
                      </a:r>
                      <a:r>
                        <a:rPr sz="800" spc="-5" dirty="0">
                          <a:latin typeface="Arial MT"/>
                          <a:cs typeface="Arial MT"/>
                        </a:rPr>
                        <a:t>1.00 </a:t>
                      </a:r>
                      <a:r>
                        <a:rPr sz="800" spc="15" dirty="0">
                          <a:latin typeface="Arial MT"/>
                          <a:cs typeface="Arial MT"/>
                        </a:rPr>
                        <a:t>mg </a:t>
                      </a:r>
                      <a:r>
                        <a:rPr sz="800" spc="-5" dirty="0">
                          <a:latin typeface="Arial MT"/>
                          <a:cs typeface="Arial MT"/>
                        </a:rPr>
                        <a:t>of </a:t>
                      </a:r>
                      <a:r>
                        <a:rPr sz="800" dirty="0">
                          <a:latin typeface="Arial MT"/>
                          <a:cs typeface="Arial MT"/>
                        </a:rPr>
                        <a:t> </a:t>
                      </a:r>
                      <a:r>
                        <a:rPr sz="1200" spc="-7" baseline="7000" dirty="0">
                          <a:latin typeface="Arial MT"/>
                          <a:cs typeface="Arial MT"/>
                        </a:rPr>
                        <a:t>semaglutide(C</a:t>
                      </a:r>
                      <a:r>
                        <a:rPr sz="500" spc="-5" dirty="0">
                          <a:latin typeface="Arial MT"/>
                          <a:cs typeface="Arial MT"/>
                        </a:rPr>
                        <a:t>187</a:t>
                      </a:r>
                      <a:r>
                        <a:rPr sz="1200" spc="-7" baseline="7000" dirty="0">
                          <a:latin typeface="Arial MT"/>
                          <a:cs typeface="Arial MT"/>
                        </a:rPr>
                        <a:t>H</a:t>
                      </a:r>
                      <a:r>
                        <a:rPr sz="500" spc="-5" dirty="0">
                          <a:latin typeface="Arial MT"/>
                          <a:cs typeface="Arial MT"/>
                        </a:rPr>
                        <a:t>291</a:t>
                      </a:r>
                      <a:r>
                        <a:rPr sz="1200" spc="-7" baseline="7000" dirty="0">
                          <a:latin typeface="Arial MT"/>
                          <a:cs typeface="Arial MT"/>
                        </a:rPr>
                        <a:t>N</a:t>
                      </a:r>
                      <a:r>
                        <a:rPr sz="500" spc="-5" dirty="0">
                          <a:latin typeface="Arial MT"/>
                          <a:cs typeface="Arial MT"/>
                        </a:rPr>
                        <a:t>45</a:t>
                      </a:r>
                      <a:r>
                        <a:rPr sz="1200" spc="-7" baseline="7000" dirty="0">
                          <a:latin typeface="Arial MT"/>
                          <a:cs typeface="Arial MT"/>
                        </a:rPr>
                        <a:t>O</a:t>
                      </a:r>
                      <a:r>
                        <a:rPr sz="500" spc="-5" dirty="0">
                          <a:latin typeface="Arial MT"/>
                          <a:cs typeface="Arial MT"/>
                        </a:rPr>
                        <a:t>59</a:t>
                      </a:r>
                      <a:r>
                        <a:rPr sz="1200" spc="-7" baseline="7000" dirty="0">
                          <a:latin typeface="Arial MT"/>
                          <a:cs typeface="Arial MT"/>
                        </a:rPr>
                        <a:t>)</a:t>
                      </a:r>
                      <a:r>
                        <a:rPr sz="1200" spc="89" baseline="7000" dirty="0">
                          <a:latin typeface="Arial MT"/>
                          <a:cs typeface="Arial MT"/>
                        </a:rPr>
                        <a:t> </a:t>
                      </a:r>
                      <a:r>
                        <a:rPr sz="1200" spc="-7" baseline="7000" dirty="0">
                          <a:latin typeface="Arial MT"/>
                          <a:cs typeface="Arial MT"/>
                        </a:rPr>
                        <a:t>per</a:t>
                      </a:r>
                      <a:r>
                        <a:rPr sz="1200" spc="7" baseline="7000" dirty="0">
                          <a:latin typeface="Arial MT"/>
                          <a:cs typeface="Arial MT"/>
                        </a:rPr>
                        <a:t> </a:t>
                      </a:r>
                      <a:r>
                        <a:rPr sz="1200" spc="15" baseline="7000" dirty="0">
                          <a:latin typeface="Arial MT"/>
                          <a:cs typeface="Arial MT"/>
                        </a:rPr>
                        <a:t>mg</a:t>
                      </a:r>
                      <a:endParaRPr sz="1200" baseline="7000">
                        <a:latin typeface="Arial MT"/>
                        <a:cs typeface="Arial MT"/>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635" marR="108585" indent="-1270" algn="ctr">
                        <a:lnSpc>
                          <a:spcPct val="100000"/>
                        </a:lnSpc>
                        <a:spcBef>
                          <a:spcPts val="305"/>
                        </a:spcBef>
                      </a:pPr>
                      <a:r>
                        <a:rPr sz="800" dirty="0">
                          <a:latin typeface="Arial MT"/>
                          <a:cs typeface="Arial MT"/>
                        </a:rPr>
                        <a:t>It</a:t>
                      </a:r>
                      <a:r>
                        <a:rPr sz="800" spc="-5" dirty="0">
                          <a:latin typeface="Arial MT"/>
                          <a:cs typeface="Arial MT"/>
                        </a:rPr>
                        <a:t> </a:t>
                      </a:r>
                      <a:r>
                        <a:rPr sz="800" dirty="0">
                          <a:latin typeface="Arial MT"/>
                          <a:cs typeface="Arial MT"/>
                        </a:rPr>
                        <a:t>c</a:t>
                      </a:r>
                      <a:r>
                        <a:rPr sz="800" spc="-5" dirty="0">
                          <a:latin typeface="Arial MT"/>
                          <a:cs typeface="Arial MT"/>
                        </a:rPr>
                        <a:t>on</a:t>
                      </a:r>
                      <a:r>
                        <a:rPr sz="800" dirty="0">
                          <a:latin typeface="Arial MT"/>
                          <a:cs typeface="Arial MT"/>
                        </a:rPr>
                        <a:t>t</a:t>
                      </a:r>
                      <a:r>
                        <a:rPr sz="800" spc="-5" dirty="0">
                          <a:latin typeface="Arial MT"/>
                          <a:cs typeface="Arial MT"/>
                        </a:rPr>
                        <a:t>a</a:t>
                      </a:r>
                      <a:r>
                        <a:rPr sz="800" dirty="0">
                          <a:latin typeface="Arial MT"/>
                          <a:cs typeface="Arial MT"/>
                        </a:rPr>
                        <a:t>i</a:t>
                      </a:r>
                      <a:r>
                        <a:rPr sz="800" spc="-5" dirty="0">
                          <a:latin typeface="Arial MT"/>
                          <a:cs typeface="Arial MT"/>
                        </a:rPr>
                        <a:t>n</a:t>
                      </a:r>
                      <a:r>
                        <a:rPr sz="800" dirty="0">
                          <a:latin typeface="Arial MT"/>
                          <a:cs typeface="Arial MT"/>
                        </a:rPr>
                        <a:t>s</a:t>
                      </a:r>
                      <a:r>
                        <a:rPr sz="800" spc="-40" dirty="0">
                          <a:latin typeface="Arial MT"/>
                          <a:cs typeface="Arial MT"/>
                        </a:rPr>
                        <a:t> </a:t>
                      </a:r>
                      <a:r>
                        <a:rPr sz="800" spc="-5" dirty="0">
                          <a:latin typeface="Arial MT"/>
                          <a:cs typeface="Arial MT"/>
                        </a:rPr>
                        <a:t>0</a:t>
                      </a:r>
                      <a:r>
                        <a:rPr sz="800" dirty="0">
                          <a:latin typeface="Arial MT"/>
                          <a:cs typeface="Arial MT"/>
                        </a:rPr>
                        <a:t>.</a:t>
                      </a:r>
                      <a:r>
                        <a:rPr sz="800" spc="-5" dirty="0">
                          <a:latin typeface="Arial MT"/>
                          <a:cs typeface="Arial MT"/>
                        </a:rPr>
                        <a:t>9</a:t>
                      </a:r>
                      <a:r>
                        <a:rPr sz="800" dirty="0">
                          <a:latin typeface="Arial MT"/>
                          <a:cs typeface="Arial MT"/>
                        </a:rPr>
                        <a:t>0</a:t>
                      </a:r>
                      <a:r>
                        <a:rPr sz="800" spc="-10" dirty="0">
                          <a:latin typeface="Arial MT"/>
                          <a:cs typeface="Arial MT"/>
                        </a:rPr>
                        <a:t> </a:t>
                      </a:r>
                      <a:r>
                        <a:rPr sz="800" spc="10" dirty="0">
                          <a:latin typeface="Arial MT"/>
                          <a:cs typeface="Arial MT"/>
                        </a:rPr>
                        <a:t>m</a:t>
                      </a:r>
                      <a:r>
                        <a:rPr sz="800" dirty="0">
                          <a:latin typeface="Arial MT"/>
                          <a:cs typeface="Arial MT"/>
                        </a:rPr>
                        <a:t>g  </a:t>
                      </a:r>
                      <a:r>
                        <a:rPr sz="800" spc="-5" dirty="0">
                          <a:latin typeface="Arial MT"/>
                          <a:cs typeface="Arial MT"/>
                        </a:rPr>
                        <a:t>o</a:t>
                      </a:r>
                      <a:r>
                        <a:rPr sz="800" dirty="0">
                          <a:latin typeface="Arial MT"/>
                          <a:cs typeface="Arial MT"/>
                        </a:rPr>
                        <a:t>f </a:t>
                      </a:r>
                      <a:r>
                        <a:rPr sz="800" spc="-35" dirty="0">
                          <a:latin typeface="Arial MT"/>
                          <a:cs typeface="Arial MT"/>
                        </a:rPr>
                        <a:t> </a:t>
                      </a:r>
                      <a:r>
                        <a:rPr sz="800" dirty="0">
                          <a:latin typeface="Arial MT"/>
                          <a:cs typeface="Arial MT"/>
                        </a:rPr>
                        <a:t>s</a:t>
                      </a:r>
                      <a:r>
                        <a:rPr sz="800" spc="-5" dirty="0">
                          <a:latin typeface="Arial MT"/>
                          <a:cs typeface="Arial MT"/>
                        </a:rPr>
                        <a:t>e</a:t>
                      </a:r>
                      <a:r>
                        <a:rPr sz="800" spc="10" dirty="0">
                          <a:latin typeface="Arial MT"/>
                          <a:cs typeface="Arial MT"/>
                        </a:rPr>
                        <a:t>m</a:t>
                      </a:r>
                      <a:r>
                        <a:rPr sz="800" spc="-5" dirty="0">
                          <a:latin typeface="Arial MT"/>
                          <a:cs typeface="Arial MT"/>
                        </a:rPr>
                        <a:t>ag</a:t>
                      </a:r>
                      <a:r>
                        <a:rPr sz="800" dirty="0">
                          <a:latin typeface="Arial MT"/>
                          <a:cs typeface="Arial MT"/>
                        </a:rPr>
                        <a:t>lutide</a:t>
                      </a:r>
                      <a:r>
                        <a:rPr sz="800" spc="-45" dirty="0">
                          <a:latin typeface="Arial MT"/>
                          <a:cs typeface="Arial MT"/>
                        </a:rPr>
                        <a:t> </a:t>
                      </a:r>
                      <a:r>
                        <a:rPr sz="800" spc="-5" dirty="0">
                          <a:latin typeface="Arial MT"/>
                          <a:cs typeface="Arial MT"/>
                        </a:rPr>
                        <a:t>per  </a:t>
                      </a:r>
                      <a:r>
                        <a:rPr sz="800" spc="25" dirty="0">
                          <a:latin typeface="Arial MT"/>
                          <a:cs typeface="Arial MT"/>
                        </a:rPr>
                        <a:t>mg</a:t>
                      </a:r>
                      <a:endParaRPr sz="8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79119">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30"/>
                        </a:spcBef>
                      </a:pPr>
                      <a:endParaRPr sz="700">
                        <a:latin typeface="Times New Roman" panose="02020603050405020304"/>
                        <a:cs typeface="Times New Roman" panose="02020603050405020304"/>
                      </a:endParaRPr>
                    </a:p>
                    <a:p>
                      <a:pPr marR="76835" algn="r">
                        <a:lnSpc>
                          <a:spcPct val="100000"/>
                        </a:lnSpc>
                      </a:pPr>
                      <a:r>
                        <a:rPr sz="800" dirty="0">
                          <a:latin typeface="Arial MT"/>
                          <a:cs typeface="Arial MT"/>
                        </a:rPr>
                        <a:t>5</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700">
                        <a:latin typeface="Times New Roman" panose="02020603050405020304"/>
                        <a:cs typeface="Times New Roman" panose="02020603050405020304"/>
                      </a:endParaRPr>
                    </a:p>
                    <a:p>
                      <a:pPr marL="121285" marR="104140" indent="-635" algn="ctr">
                        <a:lnSpc>
                          <a:spcPct val="100000"/>
                        </a:lnSpc>
                      </a:pPr>
                      <a:r>
                        <a:rPr sz="800" spc="-5" dirty="0">
                          <a:latin typeface="Arial MT"/>
                          <a:cs typeface="Arial MT"/>
                        </a:rPr>
                        <a:t>Related </a:t>
                      </a:r>
                      <a:r>
                        <a:rPr sz="800" dirty="0">
                          <a:latin typeface="Arial MT"/>
                          <a:cs typeface="Arial MT"/>
                        </a:rPr>
                        <a:t> </a:t>
                      </a:r>
                      <a:r>
                        <a:rPr sz="800" spc="5" dirty="0">
                          <a:latin typeface="Arial MT"/>
                          <a:cs typeface="Arial MT"/>
                        </a:rPr>
                        <a:t>s</a:t>
                      </a:r>
                      <a:r>
                        <a:rPr sz="800" spc="-5" dirty="0">
                          <a:latin typeface="Arial MT"/>
                          <a:cs typeface="Arial MT"/>
                        </a:rPr>
                        <a:t>ub</a:t>
                      </a:r>
                      <a:r>
                        <a:rPr sz="800" spc="5" dirty="0">
                          <a:latin typeface="Arial MT"/>
                          <a:cs typeface="Arial MT"/>
                        </a:rPr>
                        <a:t>s</a:t>
                      </a:r>
                      <a:r>
                        <a:rPr sz="800" dirty="0">
                          <a:latin typeface="Arial MT"/>
                          <a:cs typeface="Arial MT"/>
                        </a:rPr>
                        <a:t>t</a:t>
                      </a:r>
                      <a:r>
                        <a:rPr sz="800" spc="-5" dirty="0">
                          <a:latin typeface="Arial MT"/>
                          <a:cs typeface="Arial MT"/>
                        </a:rPr>
                        <a:t>an</a:t>
                      </a:r>
                      <a:r>
                        <a:rPr sz="800" dirty="0">
                          <a:latin typeface="Arial MT"/>
                          <a:cs typeface="Arial MT"/>
                        </a:rPr>
                        <a:t>c  e</a:t>
                      </a:r>
                      <a:endParaRPr sz="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30"/>
                        </a:spcBef>
                      </a:pPr>
                      <a:endParaRPr sz="70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50"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30"/>
                        </a:spcBef>
                      </a:pPr>
                      <a:endParaRPr sz="700">
                        <a:latin typeface="Times New Roman" panose="02020603050405020304"/>
                        <a:cs typeface="Times New Roman" panose="02020603050405020304"/>
                      </a:endParaRPr>
                    </a:p>
                    <a:p>
                      <a:pPr algn="ctr">
                        <a:lnSpc>
                          <a:spcPct val="100000"/>
                        </a:lnSpc>
                      </a:pPr>
                      <a:r>
                        <a:rPr sz="800" dirty="0">
                          <a:latin typeface="Arial MT"/>
                          <a:cs typeface="Arial MT"/>
                        </a:rPr>
                        <a:t>Total</a:t>
                      </a:r>
                      <a:r>
                        <a:rPr sz="800" spc="-20" dirty="0">
                          <a:latin typeface="Arial MT"/>
                          <a:cs typeface="Arial MT"/>
                        </a:rPr>
                        <a:t> </a:t>
                      </a:r>
                      <a:r>
                        <a:rPr sz="800" dirty="0">
                          <a:latin typeface="Arial MT"/>
                          <a:cs typeface="Arial MT"/>
                        </a:rPr>
                        <a:t>i</a:t>
                      </a:r>
                      <a:r>
                        <a:rPr sz="800" spc="15" dirty="0">
                          <a:latin typeface="Arial MT"/>
                          <a:cs typeface="Arial MT"/>
                        </a:rPr>
                        <a:t>m</a:t>
                      </a:r>
                      <a:r>
                        <a:rPr sz="800" spc="-5" dirty="0">
                          <a:latin typeface="Arial MT"/>
                          <a:cs typeface="Arial MT"/>
                        </a:rPr>
                        <a:t>pur</a:t>
                      </a:r>
                      <a:r>
                        <a:rPr sz="800" dirty="0">
                          <a:latin typeface="Arial MT"/>
                          <a:cs typeface="Arial MT"/>
                        </a:rPr>
                        <a:t>ities</a:t>
                      </a:r>
                      <a:r>
                        <a:rPr sz="800" spc="-60" dirty="0">
                          <a:latin typeface="Arial MT"/>
                          <a:cs typeface="Arial MT"/>
                        </a:rPr>
                        <a:t> </a:t>
                      </a:r>
                      <a:r>
                        <a:rPr sz="800" dirty="0">
                          <a:latin typeface="Arial MT"/>
                          <a:cs typeface="Arial MT"/>
                        </a:rPr>
                        <a:t>N</a:t>
                      </a:r>
                      <a:r>
                        <a:rPr sz="800" spc="-10" dirty="0">
                          <a:latin typeface="Arial MT"/>
                          <a:cs typeface="Arial MT"/>
                        </a:rPr>
                        <a:t>M</a:t>
                      </a:r>
                      <a:r>
                        <a:rPr sz="800" dirty="0">
                          <a:latin typeface="Arial MT"/>
                          <a:cs typeface="Arial MT"/>
                        </a:rPr>
                        <a:t>T</a:t>
                      </a:r>
                      <a:r>
                        <a:rPr sz="800" spc="-45" dirty="0">
                          <a:latin typeface="Arial MT"/>
                          <a:cs typeface="Arial MT"/>
                        </a:rPr>
                        <a:t> </a:t>
                      </a:r>
                      <a:r>
                        <a:rPr sz="800" spc="-5" dirty="0">
                          <a:latin typeface="Arial MT"/>
                          <a:cs typeface="Arial MT"/>
                        </a:rPr>
                        <a:t>5</a:t>
                      </a:r>
                      <a:r>
                        <a:rPr sz="800" dirty="0">
                          <a:latin typeface="Arial MT"/>
                          <a:cs typeface="Arial MT"/>
                        </a:rPr>
                        <a:t>.</a:t>
                      </a:r>
                      <a:r>
                        <a:rPr sz="800" spc="-5" dirty="0">
                          <a:latin typeface="Arial MT"/>
                          <a:cs typeface="Arial MT"/>
                        </a:rPr>
                        <a:t>5</a:t>
                      </a:r>
                      <a:r>
                        <a:rPr sz="800" dirty="0">
                          <a:latin typeface="Arial MT"/>
                          <a:cs typeface="Arial MT"/>
                        </a:rPr>
                        <a:t>%</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7160" marR="117475" indent="-1270" algn="ctr">
                        <a:lnSpc>
                          <a:spcPct val="100000"/>
                        </a:lnSpc>
                        <a:spcBef>
                          <a:spcPts val="330"/>
                        </a:spcBef>
                      </a:pPr>
                      <a:r>
                        <a:rPr sz="800" dirty="0">
                          <a:latin typeface="Arial MT"/>
                          <a:cs typeface="Arial MT"/>
                        </a:rPr>
                        <a:t>Total impurities </a:t>
                      </a:r>
                      <a:r>
                        <a:rPr sz="800" spc="5" dirty="0">
                          <a:latin typeface="Arial MT"/>
                          <a:cs typeface="Arial MT"/>
                        </a:rPr>
                        <a:t> </a:t>
                      </a:r>
                      <a:r>
                        <a:rPr sz="800" spc="-10" dirty="0">
                          <a:latin typeface="Arial MT"/>
                          <a:cs typeface="Arial MT"/>
                        </a:rPr>
                        <a:t>N</a:t>
                      </a:r>
                      <a:r>
                        <a:rPr sz="800" spc="-15" dirty="0">
                          <a:latin typeface="Arial MT"/>
                          <a:cs typeface="Arial MT"/>
                        </a:rPr>
                        <a:t>M</a:t>
                      </a:r>
                      <a:r>
                        <a:rPr sz="800" dirty="0">
                          <a:latin typeface="Arial MT"/>
                          <a:cs typeface="Arial MT"/>
                        </a:rPr>
                        <a:t>T</a:t>
                      </a:r>
                      <a:r>
                        <a:rPr sz="800" spc="-5" dirty="0">
                          <a:latin typeface="Arial MT"/>
                          <a:cs typeface="Arial MT"/>
                        </a:rPr>
                        <a:t>2</a:t>
                      </a:r>
                      <a:r>
                        <a:rPr sz="800" dirty="0">
                          <a:latin typeface="Arial MT"/>
                          <a:cs typeface="Arial MT"/>
                        </a:rPr>
                        <a:t>%,</a:t>
                      </a:r>
                      <a:r>
                        <a:rPr sz="800" spc="-50" dirty="0">
                          <a:latin typeface="Arial MT"/>
                          <a:cs typeface="Arial MT"/>
                        </a:rPr>
                        <a:t> </a:t>
                      </a:r>
                      <a:r>
                        <a:rPr sz="800" dirty="0">
                          <a:latin typeface="Arial MT"/>
                          <a:cs typeface="Arial MT"/>
                        </a:rPr>
                        <a:t>i</a:t>
                      </a:r>
                      <a:r>
                        <a:rPr sz="800" spc="-5" dirty="0">
                          <a:latin typeface="Arial MT"/>
                          <a:cs typeface="Arial MT"/>
                        </a:rPr>
                        <a:t>nd</a:t>
                      </a:r>
                      <a:r>
                        <a:rPr sz="800" dirty="0">
                          <a:latin typeface="Arial MT"/>
                          <a:cs typeface="Arial MT"/>
                        </a:rPr>
                        <a:t>i</a:t>
                      </a:r>
                      <a:r>
                        <a:rPr sz="800" spc="-10" dirty="0">
                          <a:latin typeface="Arial MT"/>
                          <a:cs typeface="Arial MT"/>
                        </a:rPr>
                        <a:t>v</a:t>
                      </a:r>
                      <a:r>
                        <a:rPr sz="800" dirty="0">
                          <a:latin typeface="Arial MT"/>
                          <a:cs typeface="Arial MT"/>
                        </a:rPr>
                        <a:t>i</a:t>
                      </a:r>
                      <a:r>
                        <a:rPr sz="800" spc="-5" dirty="0">
                          <a:latin typeface="Arial MT"/>
                          <a:cs typeface="Arial MT"/>
                        </a:rPr>
                        <a:t>dua</a:t>
                      </a:r>
                      <a:r>
                        <a:rPr sz="800" dirty="0">
                          <a:latin typeface="Arial MT"/>
                          <a:cs typeface="Arial MT"/>
                        </a:rPr>
                        <a:t>l  impurity is </a:t>
                      </a:r>
                      <a:r>
                        <a:rPr sz="800" spc="-5" dirty="0">
                          <a:latin typeface="Arial MT"/>
                          <a:cs typeface="Arial MT"/>
                        </a:rPr>
                        <a:t>NMT </a:t>
                      </a:r>
                      <a:r>
                        <a:rPr sz="800" dirty="0">
                          <a:latin typeface="Arial MT"/>
                          <a:cs typeface="Arial MT"/>
                        </a:rPr>
                        <a:t> </a:t>
                      </a:r>
                      <a:r>
                        <a:rPr sz="800" spc="-5" dirty="0">
                          <a:latin typeface="Arial MT"/>
                          <a:cs typeface="Arial MT"/>
                        </a:rPr>
                        <a:t>0.5%</a:t>
                      </a:r>
                      <a:endParaRPr sz="8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91998">
                <a:tc>
                  <a:txBody>
                    <a:bodyPr/>
                    <a:lstStyle/>
                    <a:p>
                      <a:pPr>
                        <a:lnSpc>
                          <a:spcPct val="100000"/>
                        </a:lnSpc>
                        <a:spcBef>
                          <a:spcPts val="40"/>
                        </a:spcBef>
                      </a:pPr>
                      <a:endParaRPr sz="1250">
                        <a:latin typeface="Times New Roman" panose="02020603050405020304"/>
                        <a:cs typeface="Times New Roman" panose="02020603050405020304"/>
                      </a:endParaRPr>
                    </a:p>
                    <a:p>
                      <a:pPr marR="76835" algn="r">
                        <a:lnSpc>
                          <a:spcPct val="100000"/>
                        </a:lnSpc>
                        <a:spcBef>
                          <a:spcPts val="5"/>
                        </a:spcBef>
                      </a:pPr>
                      <a:r>
                        <a:rPr sz="800" dirty="0">
                          <a:latin typeface="Arial MT"/>
                          <a:cs typeface="Arial MT"/>
                        </a:rPr>
                        <a:t>6</a:t>
                      </a:r>
                      <a:endParaRPr sz="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6045" marR="88265" indent="-1905" algn="ctr">
                        <a:lnSpc>
                          <a:spcPts val="960"/>
                        </a:lnSpc>
                      </a:pPr>
                      <a:r>
                        <a:rPr sz="800" dirty="0">
                          <a:latin typeface="Arial MT"/>
                          <a:cs typeface="Arial MT"/>
                        </a:rPr>
                        <a:t>High </a:t>
                      </a:r>
                      <a:r>
                        <a:rPr sz="800" spc="5" dirty="0">
                          <a:latin typeface="Arial MT"/>
                          <a:cs typeface="Arial MT"/>
                        </a:rPr>
                        <a:t> </a:t>
                      </a:r>
                      <a:r>
                        <a:rPr sz="800" spc="-25" dirty="0">
                          <a:latin typeface="Arial MT"/>
                          <a:cs typeface="Arial MT"/>
                        </a:rPr>
                        <a:t>M</a:t>
                      </a:r>
                      <a:r>
                        <a:rPr sz="800" spc="-5" dirty="0">
                          <a:latin typeface="Arial MT"/>
                          <a:cs typeface="Arial MT"/>
                        </a:rPr>
                        <a:t>o</a:t>
                      </a:r>
                      <a:r>
                        <a:rPr sz="800" dirty="0">
                          <a:latin typeface="Arial MT"/>
                          <a:cs typeface="Arial MT"/>
                        </a:rPr>
                        <a:t>lec</a:t>
                      </a:r>
                      <a:r>
                        <a:rPr sz="800" spc="-5" dirty="0">
                          <a:latin typeface="Arial MT"/>
                          <a:cs typeface="Arial MT"/>
                        </a:rPr>
                        <a:t>u</a:t>
                      </a:r>
                      <a:r>
                        <a:rPr sz="800" dirty="0">
                          <a:latin typeface="Arial MT"/>
                          <a:cs typeface="Arial MT"/>
                        </a:rPr>
                        <a:t>lar  Weight </a:t>
                      </a:r>
                      <a:r>
                        <a:rPr sz="800" spc="5" dirty="0">
                          <a:latin typeface="Arial MT"/>
                          <a:cs typeface="Arial MT"/>
                        </a:rPr>
                        <a:t> </a:t>
                      </a:r>
                      <a:r>
                        <a:rPr sz="800" spc="-5" dirty="0">
                          <a:latin typeface="Arial MT"/>
                          <a:cs typeface="Arial MT"/>
                        </a:rPr>
                        <a:t>Protein</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250">
                        <a:latin typeface="Times New Roman" panose="02020603050405020304"/>
                        <a:cs typeface="Times New Roman" panose="02020603050405020304"/>
                      </a:endParaRPr>
                    </a:p>
                    <a:p>
                      <a:pPr marL="165100">
                        <a:lnSpc>
                          <a:spcPct val="100000"/>
                        </a:lnSpc>
                        <a:spcBef>
                          <a:spcPts val="5"/>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250">
                        <a:latin typeface="Times New Roman" panose="02020603050405020304"/>
                        <a:cs typeface="Times New Roman" panose="02020603050405020304"/>
                      </a:endParaRPr>
                    </a:p>
                    <a:p>
                      <a:pPr algn="ctr">
                        <a:lnSpc>
                          <a:spcPct val="100000"/>
                        </a:lnSpc>
                        <a:spcBef>
                          <a:spcPts val="5"/>
                        </a:spcBef>
                      </a:pPr>
                      <a:r>
                        <a:rPr sz="800" spc="-5" dirty="0">
                          <a:latin typeface="Arial MT"/>
                          <a:cs typeface="Arial MT"/>
                        </a:rPr>
                        <a:t>N</a:t>
                      </a:r>
                      <a:r>
                        <a:rPr sz="800" spc="-10" dirty="0">
                          <a:latin typeface="Arial MT"/>
                          <a:cs typeface="Arial MT"/>
                        </a:rPr>
                        <a:t>M</a:t>
                      </a:r>
                      <a:r>
                        <a:rPr sz="800" dirty="0">
                          <a:latin typeface="Arial MT"/>
                          <a:cs typeface="Arial MT"/>
                        </a:rPr>
                        <a:t>T</a:t>
                      </a:r>
                      <a:r>
                        <a:rPr sz="800" spc="-70" dirty="0">
                          <a:latin typeface="Arial MT"/>
                          <a:cs typeface="Arial MT"/>
                        </a:rPr>
                        <a:t> </a:t>
                      </a:r>
                      <a:r>
                        <a:rPr sz="800" spc="-5" dirty="0">
                          <a:latin typeface="Arial MT"/>
                          <a:cs typeface="Arial MT"/>
                        </a:rPr>
                        <a:t>0</a:t>
                      </a:r>
                      <a:r>
                        <a:rPr sz="800" dirty="0">
                          <a:latin typeface="Arial MT"/>
                          <a:cs typeface="Arial MT"/>
                        </a:rPr>
                        <a:t>.</a:t>
                      </a:r>
                      <a:r>
                        <a:rPr sz="800" spc="-5" dirty="0">
                          <a:latin typeface="Arial MT"/>
                          <a:cs typeface="Arial MT"/>
                        </a:rPr>
                        <a:t>3</a:t>
                      </a:r>
                      <a:r>
                        <a:rPr sz="800" dirty="0">
                          <a:latin typeface="Arial MT"/>
                          <a:cs typeface="Arial MT"/>
                        </a:rPr>
                        <a:t>%</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250">
                        <a:latin typeface="Times New Roman" panose="02020603050405020304"/>
                        <a:cs typeface="Times New Roman" panose="02020603050405020304"/>
                      </a:endParaRPr>
                    </a:p>
                    <a:p>
                      <a:pPr marL="635" algn="ctr">
                        <a:lnSpc>
                          <a:spcPct val="100000"/>
                        </a:lnSpc>
                        <a:spcBef>
                          <a:spcPts val="5"/>
                        </a:spcBef>
                      </a:pPr>
                      <a:r>
                        <a:rPr sz="800" spc="-5" dirty="0">
                          <a:latin typeface="Arial MT"/>
                          <a:cs typeface="Arial MT"/>
                        </a:rPr>
                        <a:t>0.03%</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8285">
                <a:tc>
                  <a:txBody>
                    <a:bodyPr/>
                    <a:lstStyle/>
                    <a:p>
                      <a:pPr marR="76835" algn="r">
                        <a:lnSpc>
                          <a:spcPct val="100000"/>
                        </a:lnSpc>
                        <a:spcBef>
                          <a:spcPts val="460"/>
                        </a:spcBef>
                      </a:pPr>
                      <a:r>
                        <a:rPr sz="800" dirty="0">
                          <a:latin typeface="Arial MT"/>
                          <a:cs typeface="Arial MT"/>
                        </a:rPr>
                        <a:t>7</a:t>
                      </a:r>
                      <a:endParaRPr sz="800">
                        <a:latin typeface="Arial MT"/>
                        <a:cs typeface="Arial MT"/>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4305" marR="145415" indent="30480">
                        <a:lnSpc>
                          <a:spcPts val="960"/>
                        </a:lnSpc>
                      </a:pPr>
                      <a:r>
                        <a:rPr sz="800" dirty="0">
                          <a:latin typeface="Arial MT"/>
                          <a:cs typeface="Arial MT"/>
                        </a:rPr>
                        <a:t>Water </a:t>
                      </a:r>
                      <a:r>
                        <a:rPr sz="800" spc="-210" dirty="0">
                          <a:latin typeface="Arial MT"/>
                          <a:cs typeface="Arial MT"/>
                        </a:rPr>
                        <a:t> </a:t>
                      </a:r>
                      <a:r>
                        <a:rPr sz="800" spc="5" dirty="0">
                          <a:latin typeface="Arial MT"/>
                          <a:cs typeface="Arial MT"/>
                        </a:rPr>
                        <a:t>c</a:t>
                      </a:r>
                      <a:r>
                        <a:rPr sz="800" spc="-5" dirty="0">
                          <a:latin typeface="Arial MT"/>
                          <a:cs typeface="Arial MT"/>
                        </a:rPr>
                        <a:t>on</a:t>
                      </a:r>
                      <a:r>
                        <a:rPr sz="800" dirty="0">
                          <a:latin typeface="Arial MT"/>
                          <a:cs typeface="Arial MT"/>
                        </a:rPr>
                        <a:t>t</a:t>
                      </a:r>
                      <a:r>
                        <a:rPr sz="800" spc="-5" dirty="0">
                          <a:latin typeface="Arial MT"/>
                          <a:cs typeface="Arial MT"/>
                        </a:rPr>
                        <a:t>en</a:t>
                      </a:r>
                      <a:r>
                        <a:rPr sz="800" dirty="0">
                          <a:latin typeface="Arial MT"/>
                          <a:cs typeface="Arial MT"/>
                        </a:rPr>
                        <a:t>t</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0">
                        <a:lnSpc>
                          <a:spcPct val="100000"/>
                        </a:lnSpc>
                        <a:spcBef>
                          <a:spcPts val="475"/>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5"/>
                        </a:spcBef>
                      </a:pPr>
                      <a:r>
                        <a:rPr sz="800" spc="-5" dirty="0">
                          <a:latin typeface="Arial MT"/>
                          <a:cs typeface="Arial MT"/>
                        </a:rPr>
                        <a:t>N</a:t>
                      </a:r>
                      <a:r>
                        <a:rPr sz="800" spc="-10" dirty="0">
                          <a:latin typeface="Arial MT"/>
                          <a:cs typeface="Arial MT"/>
                        </a:rPr>
                        <a:t>M</a:t>
                      </a:r>
                      <a:r>
                        <a:rPr sz="800" dirty="0">
                          <a:latin typeface="Arial MT"/>
                          <a:cs typeface="Arial MT"/>
                        </a:rPr>
                        <a:t>T</a:t>
                      </a:r>
                      <a:r>
                        <a:rPr sz="800" spc="-70" dirty="0">
                          <a:latin typeface="Arial MT"/>
                          <a:cs typeface="Arial MT"/>
                        </a:rPr>
                        <a:t> </a:t>
                      </a:r>
                      <a:r>
                        <a:rPr sz="800" spc="-5" dirty="0">
                          <a:latin typeface="Arial MT"/>
                          <a:cs typeface="Arial MT"/>
                        </a:rPr>
                        <a:t>10</a:t>
                      </a:r>
                      <a:r>
                        <a:rPr sz="800" dirty="0">
                          <a:latin typeface="Arial MT"/>
                          <a:cs typeface="Arial MT"/>
                        </a:rPr>
                        <a:t>.</a:t>
                      </a:r>
                      <a:r>
                        <a:rPr sz="800" spc="-5" dirty="0">
                          <a:latin typeface="Arial MT"/>
                          <a:cs typeface="Arial MT"/>
                        </a:rPr>
                        <a:t>0</a:t>
                      </a:r>
                      <a:r>
                        <a:rPr sz="800" dirty="0">
                          <a:latin typeface="Arial MT"/>
                          <a:cs typeface="Arial MT"/>
                        </a:rPr>
                        <a:t>%</a:t>
                      </a:r>
                      <a:endParaRPr sz="8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5"/>
                        </a:spcBef>
                      </a:pPr>
                      <a:r>
                        <a:rPr sz="800" spc="-5" dirty="0">
                          <a:latin typeface="Arial MT"/>
                          <a:cs typeface="Arial MT"/>
                        </a:rPr>
                        <a:t>5.5%</a:t>
                      </a:r>
                      <a:endParaRPr sz="8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35216">
                <a:tc>
                  <a:txBody>
                    <a:bodyPr/>
                    <a:lstStyle/>
                    <a:p>
                      <a:pPr>
                        <a:lnSpc>
                          <a:spcPct val="100000"/>
                        </a:lnSpc>
                        <a:spcBef>
                          <a:spcPts val="35"/>
                        </a:spcBef>
                      </a:pPr>
                      <a:endParaRPr sz="700">
                        <a:latin typeface="Times New Roman" panose="02020603050405020304"/>
                        <a:cs typeface="Times New Roman" panose="02020603050405020304"/>
                      </a:endParaRPr>
                    </a:p>
                    <a:p>
                      <a:pPr marR="76835" algn="r">
                        <a:lnSpc>
                          <a:spcPct val="100000"/>
                        </a:lnSpc>
                        <a:spcBef>
                          <a:spcPts val="5"/>
                        </a:spcBef>
                      </a:pPr>
                      <a:r>
                        <a:rPr sz="800" dirty="0">
                          <a:latin typeface="Arial MT"/>
                          <a:cs typeface="Arial MT"/>
                        </a:rPr>
                        <a:t>8</a:t>
                      </a:r>
                      <a:endParaRPr sz="8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750">
                        <a:latin typeface="Times New Roman" panose="02020603050405020304"/>
                        <a:cs typeface="Times New Roman" panose="02020603050405020304"/>
                      </a:endParaRPr>
                    </a:p>
                    <a:p>
                      <a:pPr marL="119380">
                        <a:lnSpc>
                          <a:spcPct val="100000"/>
                        </a:lnSpc>
                      </a:pPr>
                      <a:r>
                        <a:rPr sz="800" spc="-5" dirty="0">
                          <a:latin typeface="Arial MT"/>
                          <a:cs typeface="Arial MT"/>
                        </a:rPr>
                        <a:t>Microbial</a:t>
                      </a:r>
                      <a:endParaRPr sz="800">
                        <a:latin typeface="Arial MT"/>
                        <a:cs typeface="Arial MT"/>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700">
                        <a:latin typeface="Times New Roman" panose="02020603050405020304"/>
                        <a:cs typeface="Times New Roman" panose="02020603050405020304"/>
                      </a:endParaRPr>
                    </a:p>
                    <a:p>
                      <a:pPr marL="165100">
                        <a:lnSpc>
                          <a:spcPct val="100000"/>
                        </a:lnSpc>
                        <a:spcBef>
                          <a:spcPts val="5"/>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70" algn="ctr">
                        <a:lnSpc>
                          <a:spcPct val="100000"/>
                        </a:lnSpc>
                        <a:spcBef>
                          <a:spcPts val="330"/>
                        </a:spcBef>
                      </a:pPr>
                      <a:r>
                        <a:rPr sz="800" dirty="0">
                          <a:latin typeface="Arial MT"/>
                          <a:cs typeface="Arial MT"/>
                        </a:rPr>
                        <a:t>Total </a:t>
                      </a:r>
                      <a:r>
                        <a:rPr sz="800" spc="-5" dirty="0">
                          <a:latin typeface="Arial MT"/>
                          <a:cs typeface="Arial MT"/>
                        </a:rPr>
                        <a:t>aerobic</a:t>
                      </a:r>
                      <a:r>
                        <a:rPr sz="800" spc="-15" dirty="0">
                          <a:latin typeface="Arial MT"/>
                          <a:cs typeface="Arial MT"/>
                        </a:rPr>
                        <a:t> </a:t>
                      </a:r>
                      <a:r>
                        <a:rPr sz="800" spc="-5" dirty="0">
                          <a:latin typeface="Arial MT"/>
                          <a:cs typeface="Arial MT"/>
                        </a:rPr>
                        <a:t>bacteria</a:t>
                      </a:r>
                      <a:r>
                        <a:rPr sz="800" spc="-20" dirty="0">
                          <a:latin typeface="Arial MT"/>
                          <a:cs typeface="Arial MT"/>
                        </a:rPr>
                        <a:t> </a:t>
                      </a:r>
                      <a:r>
                        <a:rPr sz="800" spc="-5" dirty="0">
                          <a:latin typeface="Arial MT"/>
                          <a:cs typeface="Arial MT"/>
                        </a:rPr>
                        <a:t>NMT</a:t>
                      </a:r>
                      <a:r>
                        <a:rPr sz="800" spc="-30" dirty="0">
                          <a:latin typeface="Arial MT"/>
                          <a:cs typeface="Arial MT"/>
                        </a:rPr>
                        <a:t> </a:t>
                      </a:r>
                      <a:r>
                        <a:rPr sz="800" spc="-5" dirty="0">
                          <a:latin typeface="Arial MT"/>
                          <a:cs typeface="Arial MT"/>
                        </a:rPr>
                        <a:t>1000</a:t>
                      </a:r>
                      <a:endParaRPr sz="800">
                        <a:latin typeface="Arial MT"/>
                        <a:cs typeface="Arial MT"/>
                      </a:endParaRPr>
                    </a:p>
                    <a:p>
                      <a:pPr marL="4445" algn="ctr">
                        <a:lnSpc>
                          <a:spcPct val="100000"/>
                        </a:lnSpc>
                      </a:pPr>
                      <a:r>
                        <a:rPr sz="800" dirty="0">
                          <a:latin typeface="Arial MT"/>
                          <a:cs typeface="Arial MT"/>
                        </a:rPr>
                        <a:t>CFU/mg</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795"/>
                        </a:spcBef>
                      </a:pPr>
                      <a:r>
                        <a:rPr sz="800" spc="-5" dirty="0">
                          <a:latin typeface="Arial MT"/>
                          <a:cs typeface="Arial MT"/>
                        </a:rPr>
                        <a:t>Meet</a:t>
                      </a:r>
                      <a:r>
                        <a:rPr sz="800" spc="-30" dirty="0">
                          <a:latin typeface="Arial MT"/>
                          <a:cs typeface="Arial MT"/>
                        </a:rPr>
                        <a:t> </a:t>
                      </a:r>
                      <a:r>
                        <a:rPr sz="800" spc="-5" dirty="0">
                          <a:latin typeface="Arial MT"/>
                          <a:cs typeface="Arial MT"/>
                        </a:rPr>
                        <a:t>requirement</a:t>
                      </a:r>
                      <a:endParaRPr sz="800">
                        <a:latin typeface="Arial MT"/>
                        <a:cs typeface="Arial MT"/>
                      </a:endParaRPr>
                    </a:p>
                  </a:txBody>
                  <a:tcPr marL="0" marR="0" marT="1009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1348">
                <a:tc>
                  <a:txBody>
                    <a:bodyPr/>
                    <a:lstStyle/>
                    <a:p>
                      <a:pPr marR="76835" algn="r">
                        <a:lnSpc>
                          <a:spcPct val="100000"/>
                        </a:lnSpc>
                        <a:spcBef>
                          <a:spcPts val="370"/>
                        </a:spcBef>
                      </a:pPr>
                      <a:r>
                        <a:rPr sz="800" dirty="0">
                          <a:latin typeface="Arial MT"/>
                          <a:cs typeface="Arial MT"/>
                        </a:rPr>
                        <a:t>9</a:t>
                      </a:r>
                      <a:endParaRPr sz="800">
                        <a:latin typeface="Arial MT"/>
                        <a:cs typeface="Arial MT"/>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97155" algn="r">
                        <a:lnSpc>
                          <a:spcPct val="100000"/>
                        </a:lnSpc>
                        <a:spcBef>
                          <a:spcPts val="330"/>
                        </a:spcBef>
                      </a:pPr>
                      <a:r>
                        <a:rPr sz="800" dirty="0">
                          <a:latin typeface="Arial MT"/>
                          <a:cs typeface="Arial MT"/>
                        </a:rPr>
                        <a:t>Bioassay</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0">
                        <a:lnSpc>
                          <a:spcPct val="100000"/>
                        </a:lnSpc>
                        <a:spcBef>
                          <a:spcPts val="370"/>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330"/>
                        </a:spcBef>
                      </a:pPr>
                      <a:r>
                        <a:rPr sz="800" spc="-5" dirty="0">
                          <a:latin typeface="Arial MT"/>
                          <a:cs typeface="Arial MT"/>
                        </a:rPr>
                        <a:t>0.7~1.3</a:t>
                      </a:r>
                      <a:r>
                        <a:rPr sz="800" spc="-45" dirty="0">
                          <a:latin typeface="Arial MT"/>
                          <a:cs typeface="Arial MT"/>
                        </a:rPr>
                        <a:t> </a:t>
                      </a:r>
                      <a:r>
                        <a:rPr sz="800" dirty="0">
                          <a:latin typeface="Arial MT"/>
                          <a:cs typeface="Arial MT"/>
                        </a:rPr>
                        <a:t>unit/mg</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9720">
                        <a:lnSpc>
                          <a:spcPct val="100000"/>
                        </a:lnSpc>
                        <a:spcBef>
                          <a:spcPts val="330"/>
                        </a:spcBef>
                      </a:pPr>
                      <a:r>
                        <a:rPr sz="800" spc="-5" dirty="0">
                          <a:latin typeface="Arial MT"/>
                          <a:cs typeface="Arial MT"/>
                        </a:rPr>
                        <a:t>0</a:t>
                      </a:r>
                      <a:r>
                        <a:rPr sz="800" dirty="0">
                          <a:latin typeface="Arial MT"/>
                          <a:cs typeface="Arial MT"/>
                        </a:rPr>
                        <a:t>.9</a:t>
                      </a:r>
                      <a:r>
                        <a:rPr sz="800" spc="-25" dirty="0">
                          <a:latin typeface="Arial MT"/>
                          <a:cs typeface="Arial MT"/>
                        </a:rPr>
                        <a:t> </a:t>
                      </a:r>
                      <a:r>
                        <a:rPr sz="800" spc="-5" dirty="0">
                          <a:latin typeface="Arial MT"/>
                          <a:cs typeface="Arial MT"/>
                        </a:rPr>
                        <a:t>un</a:t>
                      </a:r>
                      <a:r>
                        <a:rPr sz="800" dirty="0">
                          <a:latin typeface="Arial MT"/>
                          <a:cs typeface="Arial MT"/>
                        </a:rPr>
                        <a:t>it/</a:t>
                      </a:r>
                      <a:r>
                        <a:rPr sz="800" spc="10" dirty="0">
                          <a:latin typeface="Arial MT"/>
                          <a:cs typeface="Arial MT"/>
                        </a:rPr>
                        <a:t>m</a:t>
                      </a:r>
                      <a:r>
                        <a:rPr sz="800" dirty="0">
                          <a:latin typeface="Arial MT"/>
                          <a:cs typeface="Arial MT"/>
                        </a:rPr>
                        <a:t>g</a:t>
                      </a:r>
                      <a:endParaRPr sz="8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0141">
                <a:tc>
                  <a:txBody>
                    <a:bodyPr/>
                    <a:lstStyle/>
                    <a:p>
                      <a:pPr>
                        <a:lnSpc>
                          <a:spcPct val="100000"/>
                        </a:lnSpc>
                        <a:spcBef>
                          <a:spcPts val="10"/>
                        </a:spcBef>
                      </a:pPr>
                      <a:endParaRPr sz="850">
                        <a:latin typeface="Times New Roman" panose="02020603050405020304"/>
                        <a:cs typeface="Times New Roman" panose="02020603050405020304"/>
                      </a:endParaRPr>
                    </a:p>
                    <a:p>
                      <a:pPr marR="50165" algn="r">
                        <a:lnSpc>
                          <a:spcPct val="100000"/>
                        </a:lnSpc>
                      </a:pPr>
                      <a:r>
                        <a:rPr sz="800" spc="-5" dirty="0">
                          <a:latin typeface="Arial MT"/>
                          <a:cs typeface="Arial MT"/>
                        </a:rPr>
                        <a:t>10</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ts val="960"/>
                        </a:lnSpc>
                        <a:spcBef>
                          <a:spcPts val="20"/>
                        </a:spcBef>
                      </a:pPr>
                      <a:r>
                        <a:rPr sz="800" spc="-5" dirty="0">
                          <a:latin typeface="Arial MT"/>
                          <a:cs typeface="Arial MT"/>
                        </a:rPr>
                        <a:t>Residual </a:t>
                      </a:r>
                      <a:r>
                        <a:rPr sz="800" dirty="0">
                          <a:latin typeface="Arial MT"/>
                          <a:cs typeface="Arial MT"/>
                        </a:rPr>
                        <a:t> S</a:t>
                      </a:r>
                      <a:r>
                        <a:rPr sz="800" spc="-5" dirty="0">
                          <a:latin typeface="Arial MT"/>
                          <a:cs typeface="Arial MT"/>
                        </a:rPr>
                        <a:t>o</a:t>
                      </a:r>
                      <a:r>
                        <a:rPr sz="800" dirty="0">
                          <a:latin typeface="Arial MT"/>
                          <a:cs typeface="Arial MT"/>
                        </a:rPr>
                        <a:t>l</a:t>
                      </a:r>
                      <a:r>
                        <a:rPr sz="800" spc="-10" dirty="0">
                          <a:latin typeface="Arial MT"/>
                          <a:cs typeface="Arial MT"/>
                        </a:rPr>
                        <a:t>v</a:t>
                      </a:r>
                      <a:r>
                        <a:rPr sz="800" spc="-5" dirty="0">
                          <a:latin typeface="Arial MT"/>
                          <a:cs typeface="Arial MT"/>
                        </a:rPr>
                        <a:t>en</a:t>
                      </a:r>
                      <a:r>
                        <a:rPr sz="800" dirty="0">
                          <a:latin typeface="Arial MT"/>
                          <a:cs typeface="Arial MT"/>
                        </a:rPr>
                        <a:t>t</a:t>
                      </a:r>
                      <a:r>
                        <a:rPr sz="800" spc="5" dirty="0">
                          <a:latin typeface="Arial MT"/>
                          <a:cs typeface="Arial MT"/>
                        </a:rPr>
                        <a:t>s</a:t>
                      </a:r>
                      <a:r>
                        <a:rPr sz="800" spc="-5" dirty="0">
                          <a:latin typeface="Arial MT"/>
                          <a:cs typeface="Arial MT"/>
                        </a:rPr>
                        <a:t>(</a:t>
                      </a:r>
                      <a:r>
                        <a:rPr sz="800" dirty="0">
                          <a:latin typeface="Arial MT"/>
                          <a:cs typeface="Arial MT"/>
                        </a:rPr>
                        <a:t>TBD</a:t>
                      </a:r>
                      <a:endParaRPr sz="800">
                        <a:latin typeface="Arial MT"/>
                        <a:cs typeface="Arial MT"/>
                      </a:endParaRPr>
                    </a:p>
                    <a:p>
                      <a:pPr marL="3810" algn="ctr">
                        <a:lnSpc>
                          <a:spcPts val="870"/>
                        </a:lnSpc>
                      </a:pPr>
                      <a:r>
                        <a:rPr sz="800" dirty="0">
                          <a:latin typeface="Arial MT"/>
                          <a:cs typeface="Arial MT"/>
                        </a:rPr>
                        <a:t>)</a:t>
                      </a:r>
                      <a:endParaRPr sz="8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85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850">
                        <a:latin typeface="Times New Roman" panose="02020603050405020304"/>
                        <a:cs typeface="Times New Roman" panose="02020603050405020304"/>
                      </a:endParaRPr>
                    </a:p>
                    <a:p>
                      <a:pPr marL="1270" algn="ctr">
                        <a:lnSpc>
                          <a:spcPct val="100000"/>
                        </a:lnSpc>
                      </a:pPr>
                      <a:r>
                        <a:rPr sz="800" spc="-5" dirty="0">
                          <a:latin typeface="Arial MT"/>
                          <a:cs typeface="Arial MT"/>
                        </a:rPr>
                        <a:t>U</a:t>
                      </a:r>
                      <a:r>
                        <a:rPr sz="800" dirty="0">
                          <a:latin typeface="Arial MT"/>
                          <a:cs typeface="Arial MT"/>
                        </a:rPr>
                        <a:t>SP</a:t>
                      </a:r>
                      <a:r>
                        <a:rPr sz="800" spc="-40" dirty="0">
                          <a:latin typeface="Arial MT"/>
                          <a:cs typeface="Arial MT"/>
                        </a:rPr>
                        <a:t> </a:t>
                      </a:r>
                      <a:r>
                        <a:rPr sz="800" dirty="0">
                          <a:latin typeface="Arial MT"/>
                          <a:cs typeface="Arial MT"/>
                        </a:rPr>
                        <a:t>&lt;</a:t>
                      </a:r>
                      <a:r>
                        <a:rPr sz="800" spc="-5" dirty="0">
                          <a:latin typeface="Arial MT"/>
                          <a:cs typeface="Arial MT"/>
                        </a:rPr>
                        <a:t>467</a:t>
                      </a:r>
                      <a:r>
                        <a:rPr sz="800" dirty="0">
                          <a:latin typeface="Arial MT"/>
                          <a:cs typeface="Arial MT"/>
                        </a:rPr>
                        <a:t>&gt;</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70"/>
                        </a:spcBef>
                      </a:pPr>
                      <a:r>
                        <a:rPr sz="800" spc="-5" dirty="0">
                          <a:latin typeface="Arial MT"/>
                          <a:cs typeface="Arial MT"/>
                        </a:rPr>
                        <a:t>Meet</a:t>
                      </a:r>
                      <a:r>
                        <a:rPr sz="800" spc="-30" dirty="0">
                          <a:latin typeface="Arial MT"/>
                          <a:cs typeface="Arial MT"/>
                        </a:rPr>
                        <a:t> </a:t>
                      </a:r>
                      <a:r>
                        <a:rPr sz="800" dirty="0">
                          <a:latin typeface="Arial MT"/>
                          <a:cs typeface="Arial MT"/>
                        </a:rPr>
                        <a:t>USP</a:t>
                      </a:r>
                      <a:r>
                        <a:rPr sz="800" spc="-50" dirty="0">
                          <a:latin typeface="Arial MT"/>
                          <a:cs typeface="Arial MT"/>
                        </a:rPr>
                        <a:t> </a:t>
                      </a:r>
                      <a:r>
                        <a:rPr sz="800" spc="-5" dirty="0">
                          <a:latin typeface="Arial MT"/>
                          <a:cs typeface="Arial MT"/>
                        </a:rPr>
                        <a:t>&lt;467&gt;</a:t>
                      </a:r>
                      <a:endParaRPr sz="800">
                        <a:latin typeface="Arial MT"/>
                        <a:cs typeface="Arial MT"/>
                      </a:endParaRPr>
                    </a:p>
                    <a:p>
                      <a:pPr algn="ctr">
                        <a:lnSpc>
                          <a:spcPct val="100000"/>
                        </a:lnSpc>
                      </a:pPr>
                      <a:r>
                        <a:rPr sz="800" spc="-5" dirty="0">
                          <a:latin typeface="Arial MT"/>
                          <a:cs typeface="Arial MT"/>
                        </a:rPr>
                        <a:t>requirement</a:t>
                      </a:r>
                      <a:endParaRPr sz="8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1975">
                <a:tc>
                  <a:txBody>
                    <a:bodyPr/>
                    <a:lstStyle/>
                    <a:p>
                      <a:pPr marR="41910" algn="r">
                        <a:lnSpc>
                          <a:spcPct val="100000"/>
                        </a:lnSpc>
                        <a:spcBef>
                          <a:spcPts val="535"/>
                        </a:spcBef>
                      </a:pPr>
                      <a:r>
                        <a:rPr sz="900" dirty="0">
                          <a:latin typeface="Arial MT"/>
                          <a:cs typeface="Arial MT"/>
                        </a:rPr>
                        <a:t>11</a:t>
                      </a:r>
                      <a:endParaRPr sz="900">
                        <a:latin typeface="Arial MT"/>
                        <a:cs typeface="Arial MT"/>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1455" marR="120650" indent="-81280">
                        <a:lnSpc>
                          <a:spcPts val="1000"/>
                        </a:lnSpc>
                        <a:spcBef>
                          <a:spcPts val="95"/>
                        </a:spcBef>
                      </a:pPr>
                      <a:r>
                        <a:rPr sz="900" dirty="0">
                          <a:latin typeface="Arial MT"/>
                          <a:cs typeface="Arial MT"/>
                        </a:rPr>
                        <a:t>Part</a:t>
                      </a:r>
                      <a:r>
                        <a:rPr sz="900" spc="5" dirty="0">
                          <a:latin typeface="Arial MT"/>
                          <a:cs typeface="Arial MT"/>
                        </a:rPr>
                        <a:t>ic</a:t>
                      </a:r>
                      <a:r>
                        <a:rPr sz="900" dirty="0">
                          <a:latin typeface="Arial MT"/>
                          <a:cs typeface="Arial MT"/>
                        </a:rPr>
                        <a:t>le  </a:t>
                      </a:r>
                      <a:r>
                        <a:rPr sz="900" spc="-5" dirty="0">
                          <a:latin typeface="Arial MT"/>
                          <a:cs typeface="Arial MT"/>
                        </a:rPr>
                        <a:t>Size</a:t>
                      </a:r>
                      <a:endParaRPr sz="900">
                        <a:latin typeface="Arial MT"/>
                        <a:cs typeface="Arial MT"/>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0335">
                        <a:lnSpc>
                          <a:spcPct val="100000"/>
                        </a:lnSpc>
                        <a:spcBef>
                          <a:spcPts val="540"/>
                        </a:spcBef>
                      </a:pPr>
                      <a:r>
                        <a:rPr sz="900" dirty="0">
                          <a:latin typeface="Arial MT"/>
                          <a:cs typeface="Arial MT"/>
                        </a:rPr>
                        <a:t>In</a:t>
                      </a:r>
                      <a:r>
                        <a:rPr sz="900" spc="-55" dirty="0">
                          <a:latin typeface="Arial MT"/>
                          <a:cs typeface="Arial MT"/>
                        </a:rPr>
                        <a:t> </a:t>
                      </a:r>
                      <a:r>
                        <a:rPr sz="900" dirty="0">
                          <a:latin typeface="Arial MT"/>
                          <a:cs typeface="Arial MT"/>
                        </a:rPr>
                        <a:t>hou</a:t>
                      </a:r>
                      <a:r>
                        <a:rPr sz="900" spc="5" dirty="0">
                          <a:latin typeface="Arial MT"/>
                          <a:cs typeface="Arial MT"/>
                        </a:rPr>
                        <a:t>s</a:t>
                      </a:r>
                      <a:r>
                        <a:rPr sz="900" dirty="0">
                          <a:latin typeface="Arial MT"/>
                          <a:cs typeface="Arial MT"/>
                        </a:rPr>
                        <a:t>e</a:t>
                      </a:r>
                      <a:endParaRPr sz="900" dirty="0">
                        <a:latin typeface="Arial MT"/>
                        <a:cs typeface="Arial MT"/>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35"/>
                        </a:spcBef>
                      </a:pPr>
                      <a:r>
                        <a:rPr sz="900" dirty="0">
                          <a:latin typeface="Arial MT"/>
                          <a:cs typeface="Arial MT"/>
                        </a:rPr>
                        <a:t>Ba</a:t>
                      </a:r>
                      <a:r>
                        <a:rPr sz="900" spc="5" dirty="0">
                          <a:latin typeface="Arial MT"/>
                          <a:cs typeface="Arial MT"/>
                        </a:rPr>
                        <a:t>s</a:t>
                      </a:r>
                      <a:r>
                        <a:rPr sz="900" dirty="0">
                          <a:latin typeface="Arial MT"/>
                          <a:cs typeface="Arial MT"/>
                        </a:rPr>
                        <a:t>ed</a:t>
                      </a:r>
                      <a:r>
                        <a:rPr sz="900" spc="-55" dirty="0">
                          <a:latin typeface="Arial MT"/>
                          <a:cs typeface="Arial MT"/>
                        </a:rPr>
                        <a:t> </a:t>
                      </a:r>
                      <a:r>
                        <a:rPr sz="900" dirty="0">
                          <a:latin typeface="Arial MT"/>
                          <a:cs typeface="Arial MT"/>
                        </a:rPr>
                        <a:t>on</a:t>
                      </a:r>
                      <a:r>
                        <a:rPr sz="900" spc="-35" dirty="0">
                          <a:latin typeface="Arial MT"/>
                          <a:cs typeface="Arial MT"/>
                        </a:rPr>
                        <a:t> </a:t>
                      </a:r>
                      <a:r>
                        <a:rPr sz="900" spc="5" dirty="0">
                          <a:latin typeface="Arial MT"/>
                          <a:cs typeface="Arial MT"/>
                        </a:rPr>
                        <a:t>c</a:t>
                      </a:r>
                      <a:r>
                        <a:rPr sz="900" dirty="0">
                          <a:latin typeface="Arial MT"/>
                          <a:cs typeface="Arial MT"/>
                        </a:rPr>
                        <a:t>u</a:t>
                      </a:r>
                      <a:r>
                        <a:rPr sz="900" spc="5" dirty="0">
                          <a:latin typeface="Arial MT"/>
                          <a:cs typeface="Arial MT"/>
                        </a:rPr>
                        <a:t>s</a:t>
                      </a:r>
                      <a:r>
                        <a:rPr sz="900" dirty="0">
                          <a:latin typeface="Arial MT"/>
                          <a:cs typeface="Arial MT"/>
                        </a:rPr>
                        <a:t>to</a:t>
                      </a:r>
                      <a:r>
                        <a:rPr sz="900" spc="5" dirty="0">
                          <a:latin typeface="Arial MT"/>
                          <a:cs typeface="Arial MT"/>
                        </a:rPr>
                        <a:t>m</a:t>
                      </a:r>
                      <a:r>
                        <a:rPr sz="900" dirty="0">
                          <a:latin typeface="Arial MT"/>
                          <a:cs typeface="Arial MT"/>
                        </a:rPr>
                        <a:t>er</a:t>
                      </a:r>
                      <a:r>
                        <a:rPr sz="900" spc="-45" dirty="0">
                          <a:latin typeface="Arial MT"/>
                          <a:cs typeface="Arial MT"/>
                        </a:rPr>
                        <a:t> </a:t>
                      </a:r>
                      <a:r>
                        <a:rPr sz="900" dirty="0">
                          <a:latin typeface="Arial MT"/>
                          <a:cs typeface="Arial MT"/>
                        </a:rPr>
                        <a:t>require</a:t>
                      </a:r>
                      <a:r>
                        <a:rPr sz="900" spc="5" dirty="0">
                          <a:latin typeface="Arial MT"/>
                          <a:cs typeface="Arial MT"/>
                        </a:rPr>
                        <a:t>m</a:t>
                      </a:r>
                      <a:r>
                        <a:rPr sz="900" dirty="0">
                          <a:latin typeface="Arial MT"/>
                          <a:cs typeface="Arial MT"/>
                        </a:rPr>
                        <a:t>ent</a:t>
                      </a:r>
                      <a:endParaRPr sz="900">
                        <a:latin typeface="Arial MT"/>
                        <a:cs typeface="Arial MT"/>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46380" marR="59055" indent="-186055">
                        <a:lnSpc>
                          <a:spcPts val="1000"/>
                        </a:lnSpc>
                        <a:spcBef>
                          <a:spcPts val="95"/>
                        </a:spcBef>
                      </a:pPr>
                      <a:r>
                        <a:rPr sz="900" dirty="0">
                          <a:latin typeface="Arial MT"/>
                          <a:cs typeface="Arial MT"/>
                        </a:rPr>
                        <a:t>Ba</a:t>
                      </a:r>
                      <a:r>
                        <a:rPr sz="900" spc="5" dirty="0">
                          <a:latin typeface="Arial MT"/>
                          <a:cs typeface="Arial MT"/>
                        </a:rPr>
                        <a:t>s</a:t>
                      </a:r>
                      <a:r>
                        <a:rPr sz="900" dirty="0">
                          <a:latin typeface="Arial MT"/>
                          <a:cs typeface="Arial MT"/>
                        </a:rPr>
                        <a:t>ed</a:t>
                      </a:r>
                      <a:r>
                        <a:rPr sz="900" spc="-55" dirty="0">
                          <a:latin typeface="Arial MT"/>
                          <a:cs typeface="Arial MT"/>
                        </a:rPr>
                        <a:t> </a:t>
                      </a:r>
                      <a:r>
                        <a:rPr sz="900" dirty="0">
                          <a:latin typeface="Arial MT"/>
                          <a:cs typeface="Arial MT"/>
                        </a:rPr>
                        <a:t>on</a:t>
                      </a:r>
                      <a:r>
                        <a:rPr sz="900" spc="-55" dirty="0">
                          <a:latin typeface="Arial MT"/>
                          <a:cs typeface="Arial MT"/>
                        </a:rPr>
                        <a:t> </a:t>
                      </a:r>
                      <a:r>
                        <a:rPr sz="900" spc="5" dirty="0">
                          <a:latin typeface="Arial MT"/>
                          <a:cs typeface="Arial MT"/>
                        </a:rPr>
                        <a:t>c</a:t>
                      </a:r>
                      <a:r>
                        <a:rPr sz="900" dirty="0">
                          <a:latin typeface="Arial MT"/>
                          <a:cs typeface="Arial MT"/>
                        </a:rPr>
                        <a:t>u</a:t>
                      </a:r>
                      <a:r>
                        <a:rPr sz="900" spc="5" dirty="0">
                          <a:latin typeface="Arial MT"/>
                          <a:cs typeface="Arial MT"/>
                        </a:rPr>
                        <a:t>s</a:t>
                      </a:r>
                      <a:r>
                        <a:rPr sz="900" dirty="0">
                          <a:latin typeface="Arial MT"/>
                          <a:cs typeface="Arial MT"/>
                        </a:rPr>
                        <a:t>to</a:t>
                      </a:r>
                      <a:r>
                        <a:rPr sz="900" spc="5" dirty="0">
                          <a:latin typeface="Arial MT"/>
                          <a:cs typeface="Arial MT"/>
                        </a:rPr>
                        <a:t>m</a:t>
                      </a:r>
                      <a:r>
                        <a:rPr sz="900" dirty="0">
                          <a:latin typeface="Arial MT"/>
                          <a:cs typeface="Arial MT"/>
                        </a:rPr>
                        <a:t>er  requirement</a:t>
                      </a:r>
                      <a:r>
                        <a:rPr sz="900" spc="35" dirty="0">
                          <a:latin typeface="Arial MT"/>
                          <a:cs typeface="Arial MT"/>
                        </a:rPr>
                        <a:t> </a:t>
                      </a:r>
                      <a:r>
                        <a:rPr sz="900" spc="-5" dirty="0">
                          <a:solidFill>
                            <a:srgbClr val="878787"/>
                          </a:solidFill>
                          <a:latin typeface="Arial MT"/>
                          <a:cs typeface="Arial MT"/>
                        </a:rPr>
                        <a:t>4</a:t>
                      </a:r>
                      <a:endParaRPr sz="900" dirty="0">
                        <a:latin typeface="Arial MT"/>
                        <a:cs typeface="Arial MT"/>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pic>
        <p:nvPicPr>
          <p:cNvPr id="8" name="图片 7"/>
          <p:cNvPicPr>
            <a:picLocks noChangeAspect="1"/>
          </p:cNvPicPr>
          <p:nvPr/>
        </p:nvPicPr>
        <p:blipFill>
          <a:blip r:embed="rId3"/>
          <a:stretch>
            <a:fillRect/>
          </a:stretch>
        </p:blipFill>
        <p:spPr>
          <a:xfrm>
            <a:off x="330799" y="614265"/>
            <a:ext cx="3799686" cy="14256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436211" y="38073"/>
            <a:ext cx="8960326" cy="523164"/>
          </a:xfrm>
          <a:prstGeom prst="rect">
            <a:avLst/>
          </a:prstGeom>
          <a:noFill/>
        </p:spPr>
        <p:txBody>
          <a:bodyPr wrap="square" lIns="91380" tIns="45692" rIns="91380" bIns="45692" rtlCol="0">
            <a:spAutoFit/>
          </a:bodyPr>
          <a:lstStyle/>
          <a:p>
            <a:pPr>
              <a:spcBef>
                <a:spcPct val="0"/>
              </a:spcBef>
            </a:pP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4.3 </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 API (for oral) 96%</a:t>
            </a:r>
            <a:endParaRPr lang="en-US" altLang="zh-CN" sz="2800" b="1" dirty="0">
              <a:solidFill>
                <a:schemeClr val="tx1">
                  <a:lumMod val="65000"/>
                  <a:lumOff val="35000"/>
                </a:schemeClr>
              </a:solidFill>
              <a:ea typeface="+mj-ea"/>
              <a:cs typeface="Times New Roman" panose="02020603050405020304" pitchFamily="18" charset="0"/>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26024" y="-19122"/>
            <a:ext cx="537753" cy="576000"/>
          </a:xfrm>
          <a:prstGeom prst="rect">
            <a:avLst/>
          </a:prstGeom>
        </p:spPr>
      </p:pic>
      <p:sp>
        <p:nvSpPr>
          <p:cNvPr id="2" name="灯片编号占位符 1"/>
          <p:cNvSpPr>
            <a:spLocks noGrp="1"/>
          </p:cNvSpPr>
          <p:nvPr>
            <p:ph type="sldNum" sz="quarter" idx="12"/>
          </p:nvPr>
        </p:nvSpPr>
        <p:spPr>
          <a:xfrm>
            <a:off x="7812360" y="4850108"/>
            <a:ext cx="1191706" cy="301870"/>
          </a:xfrm>
        </p:spPr>
        <p:txBody>
          <a:bodyPr/>
          <a:lstStyle/>
          <a:p>
            <a:fld id="{E06BB8A3-7E61-4C91-8D55-B9E68552CF08}" type="slidenum">
              <a:rPr lang="zh-CN" altLang="en-US" smtClean="0">
                <a:solidFill>
                  <a:prstClr val="black">
                    <a:tint val="75000"/>
                  </a:prstClr>
                </a:solidFill>
              </a:rPr>
            </a:fld>
            <a:endParaRPr lang="zh-CN" altLang="en-US" dirty="0">
              <a:solidFill>
                <a:prstClr val="black">
                  <a:tint val="75000"/>
                </a:prst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247" y="2917399"/>
            <a:ext cx="1440160" cy="102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2231327" y="1275606"/>
            <a:ext cx="432048" cy="199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211960" y="843558"/>
            <a:ext cx="4320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2486" y="4155926"/>
            <a:ext cx="4099474" cy="430887"/>
          </a:xfrm>
          <a:prstGeom prst="rect">
            <a:avLst/>
          </a:prstGeom>
        </p:spPr>
        <p:txBody>
          <a:bodyPr wrap="square">
            <a:spAutoFit/>
          </a:bodyPr>
          <a:lstStyle/>
          <a:p>
            <a:r>
              <a:rPr lang="en-US" altLang="zh-CN" sz="1100" dirty="0"/>
              <a:t>Suitable for: Markets where tablet compression processes do not produce new impurities and are price-sensitive</a:t>
            </a:r>
            <a:endParaRPr lang="zh-CN" altLang="en-US" sz="1100" dirty="0"/>
          </a:p>
        </p:txBody>
      </p:sp>
      <p:sp>
        <p:nvSpPr>
          <p:cNvPr id="13" name="矩形 12"/>
          <p:cNvSpPr/>
          <p:nvPr/>
        </p:nvSpPr>
        <p:spPr>
          <a:xfrm>
            <a:off x="35496" y="2225173"/>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grpSp>
        <p:nvGrpSpPr>
          <p:cNvPr id="15" name="object 8"/>
          <p:cNvGrpSpPr/>
          <p:nvPr/>
        </p:nvGrpSpPr>
        <p:grpSpPr>
          <a:xfrm>
            <a:off x="3189985" y="853694"/>
            <a:ext cx="1167130" cy="226695"/>
            <a:chOff x="3189985" y="853694"/>
            <a:chExt cx="1167130" cy="226695"/>
          </a:xfrm>
        </p:grpSpPr>
        <p:sp>
          <p:nvSpPr>
            <p:cNvPr id="16" name="object 9"/>
            <p:cNvSpPr/>
            <p:nvPr/>
          </p:nvSpPr>
          <p:spPr>
            <a:xfrm>
              <a:off x="3202685" y="866394"/>
              <a:ext cx="1141730" cy="201295"/>
            </a:xfrm>
            <a:custGeom>
              <a:avLst/>
              <a:gdLst/>
              <a:ahLst/>
              <a:cxnLst/>
              <a:rect l="l" t="t" r="r" b="b"/>
              <a:pathLst>
                <a:path w="1141729" h="201294">
                  <a:moveTo>
                    <a:pt x="1141476" y="0"/>
                  </a:moveTo>
                  <a:lnTo>
                    <a:pt x="0" y="0"/>
                  </a:lnTo>
                  <a:lnTo>
                    <a:pt x="0" y="201167"/>
                  </a:lnTo>
                  <a:lnTo>
                    <a:pt x="1141476" y="201167"/>
                  </a:lnTo>
                  <a:lnTo>
                    <a:pt x="1141476" y="0"/>
                  </a:lnTo>
                  <a:close/>
                </a:path>
              </a:pathLst>
            </a:custGeom>
            <a:solidFill>
              <a:srgbClr val="FFFFFF"/>
            </a:solidFill>
          </p:spPr>
          <p:txBody>
            <a:bodyPr wrap="square" lIns="0" tIns="0" rIns="0" bIns="0" rtlCol="0"/>
            <a:lstStyle/>
            <a:p/>
          </p:txBody>
        </p:sp>
        <p:sp>
          <p:nvSpPr>
            <p:cNvPr id="17" name="object 10"/>
            <p:cNvSpPr/>
            <p:nvPr/>
          </p:nvSpPr>
          <p:spPr>
            <a:xfrm>
              <a:off x="3202685" y="866394"/>
              <a:ext cx="1141730" cy="201295"/>
            </a:xfrm>
            <a:custGeom>
              <a:avLst/>
              <a:gdLst/>
              <a:ahLst/>
              <a:cxnLst/>
              <a:rect l="l" t="t" r="r" b="b"/>
              <a:pathLst>
                <a:path w="1141729" h="201294">
                  <a:moveTo>
                    <a:pt x="0" y="201167"/>
                  </a:moveTo>
                  <a:lnTo>
                    <a:pt x="1141476" y="201167"/>
                  </a:lnTo>
                  <a:lnTo>
                    <a:pt x="1141476" y="0"/>
                  </a:lnTo>
                  <a:lnTo>
                    <a:pt x="0" y="0"/>
                  </a:lnTo>
                  <a:lnTo>
                    <a:pt x="0" y="201167"/>
                  </a:lnTo>
                  <a:close/>
                </a:path>
              </a:pathLst>
            </a:custGeom>
            <a:ln w="25400">
              <a:solidFill>
                <a:srgbClr val="FFFFFF"/>
              </a:solidFill>
            </a:ln>
          </p:spPr>
          <p:txBody>
            <a:bodyPr wrap="square" lIns="0" tIns="0" rIns="0" bIns="0" rtlCol="0"/>
            <a:lstStyle/>
            <a:p/>
          </p:txBody>
        </p:sp>
      </p:grpSp>
      <p:pic>
        <p:nvPicPr>
          <p:cNvPr id="8" name="图片 7"/>
          <p:cNvPicPr>
            <a:picLocks noChangeAspect="1"/>
          </p:cNvPicPr>
          <p:nvPr/>
        </p:nvPicPr>
        <p:blipFill>
          <a:blip r:embed="rId3"/>
          <a:stretch>
            <a:fillRect/>
          </a:stretch>
        </p:blipFill>
        <p:spPr>
          <a:xfrm>
            <a:off x="311611" y="645946"/>
            <a:ext cx="4185596" cy="1487165"/>
          </a:xfrm>
          <a:prstGeom prst="rect">
            <a:avLst/>
          </a:prstGeom>
        </p:spPr>
      </p:pic>
      <p:graphicFrame>
        <p:nvGraphicFramePr>
          <p:cNvPr id="21" name="object 4"/>
          <p:cNvGraphicFramePr>
            <a:graphicFrameLocks noGrp="1"/>
          </p:cNvGraphicFramePr>
          <p:nvPr/>
        </p:nvGraphicFramePr>
        <p:xfrm>
          <a:off x="4497207" y="546234"/>
          <a:ext cx="4582158" cy="4521790"/>
        </p:xfrm>
        <a:graphic>
          <a:graphicData uri="http://schemas.openxmlformats.org/drawingml/2006/table">
            <a:tbl>
              <a:tblPr firstRow="1" bandRow="1">
                <a:tableStyleId>{2D5ABB26-0587-4C30-8999-92F81FD0307C}</a:tableStyleId>
              </a:tblPr>
              <a:tblGrid>
                <a:gridCol w="243204"/>
                <a:gridCol w="642620"/>
                <a:gridCol w="720090"/>
                <a:gridCol w="1871980"/>
                <a:gridCol w="1104264"/>
              </a:tblGrid>
              <a:tr h="278764">
                <a:tc>
                  <a:txBody>
                    <a:bodyPr/>
                    <a:lstStyle/>
                    <a:p>
                      <a:pPr marR="73660" algn="r">
                        <a:lnSpc>
                          <a:spcPct val="100000"/>
                        </a:lnSpc>
                        <a:spcBef>
                          <a:spcPts val="500"/>
                        </a:spcBef>
                      </a:pPr>
                      <a:r>
                        <a:rPr sz="900" dirty="0">
                          <a:latin typeface="Arial MT"/>
                          <a:cs typeface="Arial MT"/>
                        </a:rPr>
                        <a:t>#</a:t>
                      </a:r>
                      <a:endParaRPr sz="900">
                        <a:latin typeface="Arial MT"/>
                        <a:cs typeface="Arial MT"/>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975" algn="r">
                        <a:lnSpc>
                          <a:spcPct val="100000"/>
                        </a:lnSpc>
                        <a:spcBef>
                          <a:spcPts val="500"/>
                        </a:spcBef>
                      </a:pPr>
                      <a:r>
                        <a:rPr sz="900" b="1" dirty="0">
                          <a:latin typeface="Arial" panose="020B0604020202020204"/>
                          <a:cs typeface="Arial" panose="020B0604020202020204"/>
                        </a:rPr>
                        <a:t>T</a:t>
                      </a:r>
                      <a:r>
                        <a:rPr sz="900" b="1" spc="5" dirty="0">
                          <a:latin typeface="Arial" panose="020B0604020202020204"/>
                          <a:cs typeface="Arial" panose="020B0604020202020204"/>
                        </a:rPr>
                        <a:t>es</a:t>
                      </a:r>
                      <a:r>
                        <a:rPr sz="900" b="1" dirty="0">
                          <a:latin typeface="Arial" panose="020B0604020202020204"/>
                          <a:cs typeface="Arial" panose="020B0604020202020204"/>
                        </a:rPr>
                        <a:t>t</a:t>
                      </a:r>
                      <a:r>
                        <a:rPr sz="900" b="1" spc="-75" dirty="0">
                          <a:latin typeface="Arial" panose="020B0604020202020204"/>
                          <a:cs typeface="Arial" panose="020B0604020202020204"/>
                        </a:rPr>
                        <a:t> </a:t>
                      </a:r>
                      <a:r>
                        <a:rPr sz="900" b="1" dirty="0">
                          <a:latin typeface="Arial" panose="020B0604020202020204"/>
                          <a:cs typeface="Arial" panose="020B0604020202020204"/>
                        </a:rPr>
                        <a:t>Item</a:t>
                      </a:r>
                      <a:endParaRPr sz="900">
                        <a:latin typeface="Arial" panose="020B0604020202020204"/>
                        <a:cs typeface="Arial" panose="020B0604020202020204"/>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005"/>
                        </a:lnSpc>
                      </a:pPr>
                      <a:r>
                        <a:rPr sz="900" b="1" dirty="0">
                          <a:latin typeface="Arial" panose="020B0604020202020204"/>
                          <a:cs typeface="Arial" panose="020B0604020202020204"/>
                        </a:rPr>
                        <a:t>Method</a:t>
                      </a:r>
                      <a:endParaRPr sz="900">
                        <a:latin typeface="Arial" panose="020B0604020202020204"/>
                        <a:cs typeface="Arial" panose="020B0604020202020204"/>
                      </a:endParaRPr>
                    </a:p>
                    <a:p>
                      <a:pPr marL="635" algn="ctr">
                        <a:lnSpc>
                          <a:spcPts val="1075"/>
                        </a:lnSpc>
                      </a:pPr>
                      <a:r>
                        <a:rPr sz="900" b="1" spc="-5" dirty="0">
                          <a:latin typeface="Arial" panose="020B0604020202020204"/>
                          <a:cs typeface="Arial" panose="020B0604020202020204"/>
                        </a:rPr>
                        <a:t>Reference</a:t>
                      </a:r>
                      <a:endParaRPr sz="900">
                        <a:latin typeface="Arial" panose="020B0604020202020204"/>
                        <a:cs typeface="Arial" panose="020B06040202020202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25"/>
                        </a:spcBef>
                      </a:pPr>
                      <a:r>
                        <a:rPr sz="900" b="1" spc="-15" dirty="0">
                          <a:latin typeface="Arial" panose="020B0604020202020204"/>
                          <a:cs typeface="Arial" panose="020B0604020202020204"/>
                        </a:rPr>
                        <a:t>A</a:t>
                      </a:r>
                      <a:r>
                        <a:rPr sz="900" b="1" dirty="0">
                          <a:latin typeface="Arial" panose="020B0604020202020204"/>
                          <a:cs typeface="Arial" panose="020B0604020202020204"/>
                        </a:rPr>
                        <a:t>ccept</a:t>
                      </a:r>
                      <a:r>
                        <a:rPr sz="900" b="1" spc="5" dirty="0">
                          <a:latin typeface="Arial" panose="020B0604020202020204"/>
                          <a:cs typeface="Arial" panose="020B0604020202020204"/>
                        </a:rPr>
                        <a:t>a</a:t>
                      </a:r>
                      <a:r>
                        <a:rPr sz="900" b="1" spc="-10" dirty="0">
                          <a:latin typeface="Arial" panose="020B0604020202020204"/>
                          <a:cs typeface="Arial" panose="020B0604020202020204"/>
                        </a:rPr>
                        <a:t>nc</a:t>
                      </a:r>
                      <a:r>
                        <a:rPr sz="900" b="1" dirty="0">
                          <a:latin typeface="Arial" panose="020B0604020202020204"/>
                          <a:cs typeface="Arial" panose="020B0604020202020204"/>
                        </a:rPr>
                        <a:t>e</a:t>
                      </a:r>
                      <a:r>
                        <a:rPr sz="900" b="1" spc="-65" dirty="0">
                          <a:latin typeface="Arial" panose="020B0604020202020204"/>
                          <a:cs typeface="Arial" panose="020B0604020202020204"/>
                        </a:rPr>
                        <a:t> </a:t>
                      </a:r>
                      <a:r>
                        <a:rPr sz="900" b="1" dirty="0">
                          <a:latin typeface="Arial" panose="020B0604020202020204"/>
                          <a:cs typeface="Arial" panose="020B0604020202020204"/>
                        </a:rPr>
                        <a:t>C</a:t>
                      </a:r>
                      <a:r>
                        <a:rPr sz="900" b="1" spc="-5" dirty="0">
                          <a:latin typeface="Arial" panose="020B0604020202020204"/>
                          <a:cs typeface="Arial" panose="020B0604020202020204"/>
                        </a:rPr>
                        <a:t>r</a:t>
                      </a:r>
                      <a:r>
                        <a:rPr sz="900" b="1" dirty="0">
                          <a:latin typeface="Arial" panose="020B0604020202020204"/>
                          <a:cs typeface="Arial" panose="020B0604020202020204"/>
                        </a:rPr>
                        <a:t>iteria</a:t>
                      </a:r>
                      <a:endParaRPr sz="900" dirty="0">
                        <a:latin typeface="Arial" panose="020B0604020202020204"/>
                        <a:cs typeface="Arial" panose="020B0604020202020204"/>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00"/>
                        </a:spcBef>
                      </a:pPr>
                      <a:r>
                        <a:rPr sz="900" b="1" dirty="0">
                          <a:latin typeface="Arial" panose="020B0604020202020204"/>
                          <a:cs typeface="Arial" panose="020B0604020202020204"/>
                        </a:rPr>
                        <a:t>Result</a:t>
                      </a:r>
                      <a:endParaRPr sz="900">
                        <a:latin typeface="Arial" panose="020B0604020202020204"/>
                        <a:cs typeface="Arial" panose="020B0604020202020204"/>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3360">
                <a:tc>
                  <a:txBody>
                    <a:bodyPr/>
                    <a:lstStyle/>
                    <a:p>
                      <a:pPr marR="76835" algn="r">
                        <a:lnSpc>
                          <a:spcPct val="100000"/>
                        </a:lnSpc>
                        <a:spcBef>
                          <a:spcPts val="315"/>
                        </a:spcBef>
                      </a:pPr>
                      <a:r>
                        <a:rPr sz="800" dirty="0">
                          <a:latin typeface="Arial MT"/>
                          <a:cs typeface="Arial MT"/>
                        </a:rPr>
                        <a:t>1</a:t>
                      </a:r>
                      <a:endParaRPr sz="800">
                        <a:latin typeface="Arial MT"/>
                        <a:cs typeface="Arial MT"/>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0800" algn="r">
                        <a:lnSpc>
                          <a:spcPct val="100000"/>
                        </a:lnSpc>
                        <a:spcBef>
                          <a:spcPts val="340"/>
                        </a:spcBef>
                      </a:pPr>
                      <a:r>
                        <a:rPr sz="800" dirty="0">
                          <a:latin typeface="Arial MT"/>
                          <a:cs typeface="Arial MT"/>
                        </a:rPr>
                        <a:t>Description</a:t>
                      </a:r>
                      <a:endParaRPr sz="800" dirty="0">
                        <a:latin typeface="Arial MT"/>
                        <a:cs typeface="Arial MT"/>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0">
                        <a:lnSpc>
                          <a:spcPct val="100000"/>
                        </a:lnSpc>
                        <a:spcBef>
                          <a:spcPts val="320"/>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20"/>
                        </a:spcBef>
                      </a:pPr>
                      <a:r>
                        <a:rPr sz="800" spc="30" dirty="0">
                          <a:latin typeface="Arial MT"/>
                          <a:cs typeface="Arial MT"/>
                        </a:rPr>
                        <a:t>W</a:t>
                      </a:r>
                      <a:r>
                        <a:rPr sz="800" spc="-5" dirty="0">
                          <a:latin typeface="Arial MT"/>
                          <a:cs typeface="Arial MT"/>
                        </a:rPr>
                        <a:t>h</a:t>
                      </a:r>
                      <a:r>
                        <a:rPr sz="800" dirty="0">
                          <a:latin typeface="Arial MT"/>
                          <a:cs typeface="Arial MT"/>
                        </a:rPr>
                        <a:t>ite</a:t>
                      </a:r>
                      <a:r>
                        <a:rPr sz="800" spc="-45" dirty="0">
                          <a:latin typeface="Arial MT"/>
                          <a:cs typeface="Arial MT"/>
                        </a:rPr>
                        <a:t> </a:t>
                      </a:r>
                      <a:r>
                        <a:rPr sz="800" spc="-5" dirty="0">
                          <a:latin typeface="Arial MT"/>
                          <a:cs typeface="Arial MT"/>
                        </a:rPr>
                        <a:t>o</a:t>
                      </a:r>
                      <a:r>
                        <a:rPr sz="800" dirty="0">
                          <a:latin typeface="Arial MT"/>
                          <a:cs typeface="Arial MT"/>
                        </a:rPr>
                        <a:t>r</a:t>
                      </a:r>
                      <a:r>
                        <a:rPr sz="800" spc="-25" dirty="0">
                          <a:latin typeface="Arial MT"/>
                          <a:cs typeface="Arial MT"/>
                        </a:rPr>
                        <a:t> </a:t>
                      </a:r>
                      <a:r>
                        <a:rPr sz="800" spc="-5" dirty="0">
                          <a:latin typeface="Arial MT"/>
                          <a:cs typeface="Arial MT"/>
                        </a:rPr>
                        <a:t>a</a:t>
                      </a:r>
                      <a:r>
                        <a:rPr sz="800" dirty="0">
                          <a:latin typeface="Arial MT"/>
                          <a:cs typeface="Arial MT"/>
                        </a:rPr>
                        <a:t>l</a:t>
                      </a:r>
                      <a:r>
                        <a:rPr sz="800" spc="15" dirty="0">
                          <a:latin typeface="Arial MT"/>
                          <a:cs typeface="Arial MT"/>
                        </a:rPr>
                        <a:t>m</a:t>
                      </a:r>
                      <a:r>
                        <a:rPr sz="800" spc="-5" dirty="0">
                          <a:latin typeface="Arial MT"/>
                          <a:cs typeface="Arial MT"/>
                        </a:rPr>
                        <a:t>o</a:t>
                      </a:r>
                      <a:r>
                        <a:rPr sz="800" dirty="0">
                          <a:latin typeface="Arial MT"/>
                          <a:cs typeface="Arial MT"/>
                        </a:rPr>
                        <a:t>st</a:t>
                      </a:r>
                      <a:r>
                        <a:rPr sz="800" spc="-60" dirty="0">
                          <a:latin typeface="Arial MT"/>
                          <a:cs typeface="Arial MT"/>
                        </a:rPr>
                        <a:t> </a:t>
                      </a:r>
                      <a:r>
                        <a:rPr sz="800" spc="-20" dirty="0">
                          <a:latin typeface="Arial MT"/>
                          <a:cs typeface="Arial MT"/>
                        </a:rPr>
                        <a:t>w</a:t>
                      </a:r>
                      <a:r>
                        <a:rPr sz="800" spc="-5" dirty="0">
                          <a:latin typeface="Arial MT"/>
                          <a:cs typeface="Arial MT"/>
                        </a:rPr>
                        <a:t>h</a:t>
                      </a:r>
                      <a:r>
                        <a:rPr sz="800" dirty="0">
                          <a:latin typeface="Arial MT"/>
                          <a:cs typeface="Arial MT"/>
                        </a:rPr>
                        <a:t>ite</a:t>
                      </a:r>
                      <a:r>
                        <a:rPr sz="800" spc="-10" dirty="0">
                          <a:latin typeface="Arial MT"/>
                          <a:cs typeface="Arial MT"/>
                        </a:rPr>
                        <a:t> </a:t>
                      </a:r>
                      <a:r>
                        <a:rPr sz="800" spc="-5" dirty="0">
                          <a:latin typeface="Arial MT"/>
                          <a:cs typeface="Arial MT"/>
                        </a:rPr>
                        <a:t>po</a:t>
                      </a:r>
                      <a:r>
                        <a:rPr sz="800" spc="-20" dirty="0">
                          <a:latin typeface="Arial MT"/>
                          <a:cs typeface="Arial MT"/>
                        </a:rPr>
                        <a:t>w</a:t>
                      </a:r>
                      <a:r>
                        <a:rPr sz="800" spc="-5" dirty="0">
                          <a:latin typeface="Arial MT"/>
                          <a:cs typeface="Arial MT"/>
                        </a:rPr>
                        <a:t>de</a:t>
                      </a:r>
                      <a:r>
                        <a:rPr sz="800" dirty="0">
                          <a:latin typeface="Arial MT"/>
                          <a:cs typeface="Arial MT"/>
                        </a:rPr>
                        <a:t>r</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20"/>
                        </a:spcBef>
                      </a:pPr>
                      <a:r>
                        <a:rPr sz="800" spc="45" dirty="0">
                          <a:latin typeface="Arial MT"/>
                          <a:cs typeface="Arial MT"/>
                        </a:rPr>
                        <a:t>W</a:t>
                      </a:r>
                      <a:r>
                        <a:rPr sz="800" spc="-5" dirty="0">
                          <a:latin typeface="Arial MT"/>
                          <a:cs typeface="Arial MT"/>
                        </a:rPr>
                        <a:t>h</a:t>
                      </a:r>
                      <a:r>
                        <a:rPr sz="800" dirty="0">
                          <a:latin typeface="Arial MT"/>
                          <a:cs typeface="Arial MT"/>
                        </a:rPr>
                        <a:t>ite</a:t>
                      </a:r>
                      <a:r>
                        <a:rPr sz="800" spc="-60" dirty="0">
                          <a:latin typeface="Arial MT"/>
                          <a:cs typeface="Arial MT"/>
                        </a:rPr>
                        <a:t> </a:t>
                      </a:r>
                      <a:r>
                        <a:rPr sz="800" spc="-5" dirty="0">
                          <a:latin typeface="Arial MT"/>
                          <a:cs typeface="Arial MT"/>
                        </a:rPr>
                        <a:t>po</a:t>
                      </a:r>
                      <a:r>
                        <a:rPr sz="800" spc="-45" dirty="0">
                          <a:latin typeface="Arial MT"/>
                          <a:cs typeface="Arial MT"/>
                        </a:rPr>
                        <a:t>w</a:t>
                      </a:r>
                      <a:r>
                        <a:rPr sz="800" spc="-5" dirty="0">
                          <a:latin typeface="Arial MT"/>
                          <a:cs typeface="Arial MT"/>
                        </a:rPr>
                        <a:t>de</a:t>
                      </a:r>
                      <a:r>
                        <a:rPr sz="800" dirty="0">
                          <a:latin typeface="Arial MT"/>
                          <a:cs typeface="Arial MT"/>
                        </a:rPr>
                        <a:t>r</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79120">
                <a:tc>
                  <a:txBody>
                    <a:bodyPr/>
                    <a:lstStyle/>
                    <a:p>
                      <a:pPr>
                        <a:lnSpc>
                          <a:spcPct val="100000"/>
                        </a:lnSpc>
                      </a:pPr>
                      <a:endParaRPr sz="900">
                        <a:latin typeface="Times New Roman" panose="02020603050405020304"/>
                        <a:cs typeface="Times New Roman" panose="02020603050405020304"/>
                      </a:endParaRPr>
                    </a:p>
                    <a:p>
                      <a:pPr marR="76835" algn="r">
                        <a:lnSpc>
                          <a:spcPct val="100000"/>
                        </a:lnSpc>
                        <a:spcBef>
                          <a:spcPts val="720"/>
                        </a:spcBef>
                      </a:pPr>
                      <a:r>
                        <a:rPr sz="800" dirty="0">
                          <a:latin typeface="Arial MT"/>
                          <a:cs typeface="Arial MT"/>
                        </a:rPr>
                        <a:t>2</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700" dirty="0">
                        <a:latin typeface="Times New Roman" panose="02020603050405020304"/>
                        <a:cs typeface="Times New Roman" panose="02020603050405020304"/>
                      </a:endParaRPr>
                    </a:p>
                    <a:p>
                      <a:pPr marL="27940" marR="10160" algn="ctr">
                        <a:lnSpc>
                          <a:spcPct val="100000"/>
                        </a:lnSpc>
                      </a:pPr>
                      <a:r>
                        <a:rPr sz="800" spc="-5" dirty="0">
                          <a:latin typeface="Arial MT"/>
                          <a:cs typeface="Arial MT"/>
                        </a:rPr>
                        <a:t>Chro</a:t>
                      </a:r>
                      <a:r>
                        <a:rPr sz="800" spc="25" dirty="0">
                          <a:latin typeface="Arial MT"/>
                          <a:cs typeface="Arial MT"/>
                        </a:rPr>
                        <a:t>m</a:t>
                      </a:r>
                      <a:r>
                        <a:rPr sz="800" spc="-5" dirty="0">
                          <a:latin typeface="Arial MT"/>
                          <a:cs typeface="Arial MT"/>
                        </a:rPr>
                        <a:t>a</a:t>
                      </a:r>
                      <a:r>
                        <a:rPr sz="800" dirty="0">
                          <a:latin typeface="Arial MT"/>
                          <a:cs typeface="Arial MT"/>
                        </a:rPr>
                        <a:t>t</a:t>
                      </a:r>
                      <a:r>
                        <a:rPr sz="800" spc="-5" dirty="0">
                          <a:latin typeface="Arial MT"/>
                          <a:cs typeface="Arial MT"/>
                        </a:rPr>
                        <a:t>ogr</a:t>
                      </a:r>
                      <a:r>
                        <a:rPr sz="800" dirty="0">
                          <a:latin typeface="Arial MT"/>
                          <a:cs typeface="Arial MT"/>
                        </a:rPr>
                        <a:t>a  </a:t>
                      </a:r>
                      <a:r>
                        <a:rPr sz="800" spc="-5" dirty="0">
                          <a:latin typeface="Arial MT"/>
                          <a:cs typeface="Arial MT"/>
                        </a:rPr>
                        <a:t>phic </a:t>
                      </a:r>
                      <a:r>
                        <a:rPr sz="800" dirty="0">
                          <a:latin typeface="Arial MT"/>
                          <a:cs typeface="Arial MT"/>
                        </a:rPr>
                        <a:t> Identification</a:t>
                      </a:r>
                      <a:endParaRPr sz="800" dirty="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marL="165100">
                        <a:lnSpc>
                          <a:spcPct val="100000"/>
                        </a:lnSpc>
                        <a:spcBef>
                          <a:spcPts val="720"/>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marR="106680" algn="ctr">
                        <a:lnSpc>
                          <a:spcPct val="100000"/>
                        </a:lnSpc>
                        <a:spcBef>
                          <a:spcPts val="320"/>
                        </a:spcBef>
                      </a:pPr>
                      <a:r>
                        <a:rPr sz="800" dirty="0">
                          <a:latin typeface="Arial MT"/>
                          <a:cs typeface="Arial MT"/>
                        </a:rPr>
                        <a:t>The</a:t>
                      </a:r>
                      <a:r>
                        <a:rPr sz="800" spc="-5" dirty="0">
                          <a:latin typeface="Arial MT"/>
                          <a:cs typeface="Arial MT"/>
                        </a:rPr>
                        <a:t> retention</a:t>
                      </a:r>
                      <a:r>
                        <a:rPr sz="800" spc="-35" dirty="0">
                          <a:latin typeface="Arial MT"/>
                          <a:cs typeface="Arial MT"/>
                        </a:rPr>
                        <a:t> </a:t>
                      </a:r>
                      <a:r>
                        <a:rPr sz="800" spc="5" dirty="0">
                          <a:latin typeface="Arial MT"/>
                          <a:cs typeface="Arial MT"/>
                        </a:rPr>
                        <a:t>time</a:t>
                      </a:r>
                      <a:r>
                        <a:rPr sz="800" spc="-5" dirty="0">
                          <a:latin typeface="Arial MT"/>
                          <a:cs typeface="Arial MT"/>
                        </a:rPr>
                        <a:t> of </a:t>
                      </a:r>
                      <a:r>
                        <a:rPr sz="800" dirty="0">
                          <a:latin typeface="Arial MT"/>
                          <a:cs typeface="Arial MT"/>
                        </a:rPr>
                        <a:t>the</a:t>
                      </a:r>
                      <a:r>
                        <a:rPr sz="800" spc="5" dirty="0">
                          <a:latin typeface="Arial MT"/>
                          <a:cs typeface="Arial MT"/>
                        </a:rPr>
                        <a:t> </a:t>
                      </a:r>
                      <a:r>
                        <a:rPr sz="800" dirty="0">
                          <a:latin typeface="Arial MT"/>
                          <a:cs typeface="Arial MT"/>
                        </a:rPr>
                        <a:t>major</a:t>
                      </a:r>
                      <a:r>
                        <a:rPr sz="800" spc="-25" dirty="0">
                          <a:latin typeface="Arial MT"/>
                          <a:cs typeface="Arial MT"/>
                        </a:rPr>
                        <a:t> </a:t>
                      </a:r>
                      <a:r>
                        <a:rPr sz="800" spc="-5" dirty="0">
                          <a:latin typeface="Arial MT"/>
                          <a:cs typeface="Arial MT"/>
                        </a:rPr>
                        <a:t>peak </a:t>
                      </a:r>
                      <a:r>
                        <a:rPr sz="800" spc="-210" dirty="0">
                          <a:latin typeface="Arial MT"/>
                          <a:cs typeface="Arial MT"/>
                        </a:rPr>
                        <a:t> </a:t>
                      </a:r>
                      <a:r>
                        <a:rPr sz="800" spc="-5" dirty="0">
                          <a:latin typeface="Arial MT"/>
                          <a:cs typeface="Arial MT"/>
                        </a:rPr>
                        <a:t>of </a:t>
                      </a:r>
                      <a:r>
                        <a:rPr sz="800" dirty="0">
                          <a:latin typeface="Arial MT"/>
                          <a:cs typeface="Arial MT"/>
                        </a:rPr>
                        <a:t>the sample solution </a:t>
                      </a:r>
                      <a:r>
                        <a:rPr sz="800" spc="-5" dirty="0">
                          <a:latin typeface="Arial MT"/>
                          <a:cs typeface="Arial MT"/>
                        </a:rPr>
                        <a:t>corresponds </a:t>
                      </a:r>
                      <a:r>
                        <a:rPr sz="800" dirty="0">
                          <a:latin typeface="Arial MT"/>
                          <a:cs typeface="Arial MT"/>
                        </a:rPr>
                        <a:t> to </a:t>
                      </a:r>
                      <a:r>
                        <a:rPr sz="800" spc="-5" dirty="0">
                          <a:latin typeface="Arial MT"/>
                          <a:cs typeface="Arial MT"/>
                        </a:rPr>
                        <a:t>that of </a:t>
                      </a:r>
                      <a:r>
                        <a:rPr sz="800" dirty="0">
                          <a:latin typeface="Arial MT"/>
                          <a:cs typeface="Arial MT"/>
                        </a:rPr>
                        <a:t>the </a:t>
                      </a:r>
                      <a:r>
                        <a:rPr sz="800" spc="-5" dirty="0">
                          <a:latin typeface="Arial MT"/>
                          <a:cs typeface="Arial MT"/>
                        </a:rPr>
                        <a:t>standard </a:t>
                      </a:r>
                      <a:r>
                        <a:rPr sz="800" dirty="0">
                          <a:latin typeface="Arial MT"/>
                          <a:cs typeface="Arial MT"/>
                        </a:rPr>
                        <a:t>solution, </a:t>
                      </a:r>
                      <a:r>
                        <a:rPr sz="800" spc="-5" dirty="0">
                          <a:latin typeface="Arial MT"/>
                          <a:cs typeface="Arial MT"/>
                        </a:rPr>
                        <a:t>as </a:t>
                      </a:r>
                      <a:r>
                        <a:rPr sz="800" dirty="0">
                          <a:latin typeface="Arial MT"/>
                          <a:cs typeface="Arial MT"/>
                        </a:rPr>
                        <a:t> </a:t>
                      </a:r>
                      <a:r>
                        <a:rPr sz="800" spc="-5" dirty="0">
                          <a:latin typeface="Arial MT"/>
                          <a:cs typeface="Arial MT"/>
                        </a:rPr>
                        <a:t>obtained </a:t>
                      </a:r>
                      <a:r>
                        <a:rPr sz="800" dirty="0">
                          <a:latin typeface="Arial MT"/>
                          <a:cs typeface="Arial MT"/>
                        </a:rPr>
                        <a:t>in the</a:t>
                      </a:r>
                      <a:r>
                        <a:rPr sz="800" spc="-5" dirty="0">
                          <a:latin typeface="Arial MT"/>
                          <a:cs typeface="Arial MT"/>
                        </a:rPr>
                        <a:t> </a:t>
                      </a:r>
                      <a:r>
                        <a:rPr sz="800" dirty="0">
                          <a:latin typeface="Arial MT"/>
                          <a:cs typeface="Arial MT"/>
                        </a:rPr>
                        <a:t>Assay</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marL="635" algn="ctr">
                        <a:lnSpc>
                          <a:spcPct val="100000"/>
                        </a:lnSpc>
                        <a:spcBef>
                          <a:spcPts val="720"/>
                        </a:spcBef>
                      </a:pPr>
                      <a:r>
                        <a:rPr sz="800" spc="-5" dirty="0">
                          <a:latin typeface="Arial MT"/>
                          <a:cs typeface="Arial MT"/>
                        </a:rPr>
                        <a:t>Meet</a:t>
                      </a:r>
                      <a:r>
                        <a:rPr sz="800" spc="-30" dirty="0">
                          <a:latin typeface="Arial MT"/>
                          <a:cs typeface="Arial MT"/>
                        </a:rPr>
                        <a:t> </a:t>
                      </a:r>
                      <a:r>
                        <a:rPr sz="800" spc="-5" dirty="0">
                          <a:latin typeface="Arial MT"/>
                          <a:cs typeface="Arial MT"/>
                        </a:rPr>
                        <a:t>requirement</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199">
                <a:tc>
                  <a:txBody>
                    <a:bodyPr/>
                    <a:lstStyle/>
                    <a:p>
                      <a:pPr>
                        <a:lnSpc>
                          <a:spcPct val="100000"/>
                        </a:lnSpc>
                        <a:spcBef>
                          <a:spcPts val="10"/>
                        </a:spcBef>
                      </a:pPr>
                      <a:endParaRPr sz="1150">
                        <a:latin typeface="Times New Roman" panose="02020603050405020304"/>
                        <a:cs typeface="Times New Roman" panose="02020603050405020304"/>
                      </a:endParaRPr>
                    </a:p>
                    <a:p>
                      <a:pPr marR="76835" algn="r">
                        <a:lnSpc>
                          <a:spcPct val="100000"/>
                        </a:lnSpc>
                      </a:pPr>
                      <a:r>
                        <a:rPr sz="800" dirty="0">
                          <a:latin typeface="Arial MT"/>
                          <a:cs typeface="Arial MT"/>
                        </a:rPr>
                        <a:t>3</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700">
                        <a:latin typeface="Times New Roman" panose="02020603050405020304"/>
                        <a:cs typeface="Times New Roman" panose="02020603050405020304"/>
                      </a:endParaRPr>
                    </a:p>
                    <a:p>
                      <a:pPr marL="148590">
                        <a:lnSpc>
                          <a:spcPct val="100000"/>
                        </a:lnSpc>
                      </a:pPr>
                      <a:r>
                        <a:rPr sz="800" dirty="0">
                          <a:latin typeface="Arial MT"/>
                          <a:cs typeface="Arial MT"/>
                        </a:rPr>
                        <a:t>Peptide</a:t>
                      </a:r>
                      <a:endParaRPr sz="800">
                        <a:latin typeface="Arial MT"/>
                        <a:cs typeface="Arial MT"/>
                      </a:endParaRPr>
                    </a:p>
                    <a:p>
                      <a:pPr marL="125730">
                        <a:lnSpc>
                          <a:spcPct val="100000"/>
                        </a:lnSpc>
                      </a:pPr>
                      <a:r>
                        <a:rPr sz="800" dirty="0">
                          <a:latin typeface="Arial MT"/>
                          <a:cs typeface="Arial MT"/>
                        </a:rPr>
                        <a:t>mapping</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15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50"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6525" marR="121285" indent="635" algn="ctr">
                        <a:lnSpc>
                          <a:spcPct val="100000"/>
                        </a:lnSpc>
                        <a:spcBef>
                          <a:spcPts val="320"/>
                        </a:spcBef>
                      </a:pPr>
                      <a:r>
                        <a:rPr sz="800" dirty="0">
                          <a:latin typeface="Arial MT"/>
                          <a:cs typeface="Arial MT"/>
                        </a:rPr>
                        <a:t>The</a:t>
                      </a:r>
                      <a:r>
                        <a:rPr sz="800" spc="-5" dirty="0">
                          <a:latin typeface="Arial MT"/>
                          <a:cs typeface="Arial MT"/>
                        </a:rPr>
                        <a:t> chromatographic</a:t>
                      </a:r>
                      <a:r>
                        <a:rPr sz="800" spc="10" dirty="0">
                          <a:latin typeface="Arial MT"/>
                          <a:cs typeface="Arial MT"/>
                        </a:rPr>
                        <a:t> </a:t>
                      </a:r>
                      <a:r>
                        <a:rPr sz="800" spc="-5" dirty="0">
                          <a:latin typeface="Arial MT"/>
                          <a:cs typeface="Arial MT"/>
                        </a:rPr>
                        <a:t>profile</a:t>
                      </a:r>
                      <a:r>
                        <a:rPr sz="800" dirty="0">
                          <a:latin typeface="Arial MT"/>
                          <a:cs typeface="Arial MT"/>
                        </a:rPr>
                        <a:t> </a:t>
                      </a:r>
                      <a:r>
                        <a:rPr sz="800" spc="-5" dirty="0">
                          <a:latin typeface="Arial MT"/>
                          <a:cs typeface="Arial MT"/>
                        </a:rPr>
                        <a:t>of</a:t>
                      </a:r>
                      <a:r>
                        <a:rPr sz="800" spc="10" dirty="0">
                          <a:latin typeface="Arial MT"/>
                          <a:cs typeface="Arial MT"/>
                        </a:rPr>
                        <a:t> </a:t>
                      </a:r>
                      <a:r>
                        <a:rPr sz="800" dirty="0">
                          <a:latin typeface="Arial MT"/>
                          <a:cs typeface="Arial MT"/>
                        </a:rPr>
                        <a:t>the </a:t>
                      </a:r>
                      <a:r>
                        <a:rPr sz="800" spc="5" dirty="0">
                          <a:latin typeface="Arial MT"/>
                          <a:cs typeface="Arial MT"/>
                        </a:rPr>
                        <a:t> </a:t>
                      </a:r>
                      <a:r>
                        <a:rPr sz="800" dirty="0">
                          <a:latin typeface="Arial MT"/>
                          <a:cs typeface="Arial MT"/>
                        </a:rPr>
                        <a:t>sample</a:t>
                      </a:r>
                      <a:r>
                        <a:rPr sz="800" spc="-30" dirty="0">
                          <a:latin typeface="Arial MT"/>
                          <a:cs typeface="Arial MT"/>
                        </a:rPr>
                        <a:t> </a:t>
                      </a:r>
                      <a:r>
                        <a:rPr sz="800" dirty="0">
                          <a:latin typeface="Arial MT"/>
                          <a:cs typeface="Arial MT"/>
                        </a:rPr>
                        <a:t>solution</a:t>
                      </a:r>
                      <a:r>
                        <a:rPr sz="800" spc="-5" dirty="0">
                          <a:latin typeface="Arial MT"/>
                          <a:cs typeface="Arial MT"/>
                        </a:rPr>
                        <a:t> corresponds</a:t>
                      </a:r>
                      <a:r>
                        <a:rPr sz="800" spc="-45" dirty="0">
                          <a:latin typeface="Arial MT"/>
                          <a:cs typeface="Arial MT"/>
                        </a:rPr>
                        <a:t> </a:t>
                      </a:r>
                      <a:r>
                        <a:rPr sz="800" dirty="0">
                          <a:latin typeface="Arial MT"/>
                          <a:cs typeface="Arial MT"/>
                        </a:rPr>
                        <a:t>to</a:t>
                      </a:r>
                      <a:r>
                        <a:rPr sz="800" spc="-5" dirty="0">
                          <a:latin typeface="Arial MT"/>
                          <a:cs typeface="Arial MT"/>
                        </a:rPr>
                        <a:t> </a:t>
                      </a:r>
                      <a:r>
                        <a:rPr sz="800" dirty="0">
                          <a:latin typeface="Arial MT"/>
                          <a:cs typeface="Arial MT"/>
                        </a:rPr>
                        <a:t>that </a:t>
                      </a:r>
                      <a:r>
                        <a:rPr sz="800" spc="-204" dirty="0">
                          <a:latin typeface="Arial MT"/>
                          <a:cs typeface="Arial MT"/>
                        </a:rPr>
                        <a:t> </a:t>
                      </a:r>
                      <a:r>
                        <a:rPr sz="800" spc="-5" dirty="0">
                          <a:latin typeface="Arial MT"/>
                          <a:cs typeface="Arial MT"/>
                        </a:rPr>
                        <a:t>of</a:t>
                      </a:r>
                      <a:r>
                        <a:rPr sz="800" spc="-10" dirty="0">
                          <a:latin typeface="Arial MT"/>
                          <a:cs typeface="Arial MT"/>
                        </a:rPr>
                        <a:t> </a:t>
                      </a:r>
                      <a:r>
                        <a:rPr sz="800" dirty="0">
                          <a:latin typeface="Arial MT"/>
                          <a:cs typeface="Arial MT"/>
                        </a:rPr>
                        <a:t>the</a:t>
                      </a:r>
                      <a:r>
                        <a:rPr sz="800" spc="15" dirty="0">
                          <a:latin typeface="Arial MT"/>
                          <a:cs typeface="Arial MT"/>
                        </a:rPr>
                        <a:t> </a:t>
                      </a:r>
                      <a:r>
                        <a:rPr sz="800" spc="-5" dirty="0">
                          <a:latin typeface="Arial MT"/>
                          <a:cs typeface="Arial MT"/>
                        </a:rPr>
                        <a:t>standard</a:t>
                      </a:r>
                      <a:r>
                        <a:rPr sz="800" spc="-15" dirty="0">
                          <a:latin typeface="Arial MT"/>
                          <a:cs typeface="Arial MT"/>
                        </a:rPr>
                        <a:t> </a:t>
                      </a:r>
                      <a:r>
                        <a:rPr sz="800" dirty="0">
                          <a:latin typeface="Arial MT"/>
                          <a:cs typeface="Arial MT"/>
                        </a:rPr>
                        <a:t>solution</a:t>
                      </a:r>
                      <a:endParaRPr sz="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100">
                        <a:latin typeface="Times New Roman" panose="02020603050405020304"/>
                        <a:cs typeface="Times New Roman" panose="02020603050405020304"/>
                      </a:endParaRPr>
                    </a:p>
                    <a:p>
                      <a:pPr algn="ctr">
                        <a:lnSpc>
                          <a:spcPct val="100000"/>
                        </a:lnSpc>
                        <a:spcBef>
                          <a:spcPts val="5"/>
                        </a:spcBef>
                      </a:pPr>
                      <a:r>
                        <a:rPr sz="800" spc="-5" dirty="0">
                          <a:latin typeface="Arial MT"/>
                          <a:cs typeface="Arial MT"/>
                        </a:rPr>
                        <a:t>Meet</a:t>
                      </a:r>
                      <a:r>
                        <a:rPr sz="800" spc="-50" dirty="0">
                          <a:latin typeface="Arial MT"/>
                          <a:cs typeface="Arial MT"/>
                        </a:rPr>
                        <a:t> </a:t>
                      </a:r>
                      <a:r>
                        <a:rPr sz="800" spc="-5" dirty="0">
                          <a:latin typeface="Arial MT"/>
                          <a:cs typeface="Arial MT"/>
                        </a:rPr>
                        <a:t>requirement</a:t>
                      </a:r>
                      <a:endParaRPr sz="800">
                        <a:latin typeface="Arial MT"/>
                        <a:cs typeface="Arial MT"/>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a:lnSpc>
                          <a:spcPct val="100000"/>
                        </a:lnSpc>
                        <a:spcBef>
                          <a:spcPts val="10"/>
                        </a:spcBef>
                      </a:pPr>
                      <a:endParaRPr sz="1150">
                        <a:latin typeface="Times New Roman" panose="02020603050405020304"/>
                        <a:cs typeface="Times New Roman" panose="02020603050405020304"/>
                      </a:endParaRPr>
                    </a:p>
                    <a:p>
                      <a:pPr marR="76835" algn="r">
                        <a:lnSpc>
                          <a:spcPct val="100000"/>
                        </a:lnSpc>
                      </a:pPr>
                      <a:r>
                        <a:rPr sz="800" dirty="0">
                          <a:latin typeface="Arial MT"/>
                          <a:cs typeface="Arial MT"/>
                        </a:rPr>
                        <a:t>4</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150">
                        <a:latin typeface="Times New Roman" panose="02020603050405020304"/>
                        <a:cs typeface="Times New Roman" panose="02020603050405020304"/>
                      </a:endParaRPr>
                    </a:p>
                    <a:p>
                      <a:pPr marL="183515">
                        <a:lnSpc>
                          <a:spcPct val="100000"/>
                        </a:lnSpc>
                      </a:pPr>
                      <a:r>
                        <a:rPr sz="800" dirty="0">
                          <a:latin typeface="Arial MT"/>
                          <a:cs typeface="Arial MT"/>
                        </a:rPr>
                        <a:t>Assay</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15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030" marR="126365" indent="76200">
                        <a:lnSpc>
                          <a:spcPct val="110000"/>
                        </a:lnSpc>
                        <a:spcBef>
                          <a:spcPts val="605"/>
                        </a:spcBef>
                      </a:pPr>
                      <a:r>
                        <a:rPr sz="800" dirty="0">
                          <a:latin typeface="Arial MT"/>
                          <a:cs typeface="Arial MT"/>
                        </a:rPr>
                        <a:t>It </a:t>
                      </a:r>
                      <a:r>
                        <a:rPr sz="800" spc="-5" dirty="0">
                          <a:latin typeface="Arial MT"/>
                          <a:cs typeface="Arial MT"/>
                        </a:rPr>
                        <a:t>contains 0.76 </a:t>
                      </a:r>
                      <a:r>
                        <a:rPr sz="800" spc="15" dirty="0">
                          <a:latin typeface="Arial MT"/>
                          <a:cs typeface="Arial MT"/>
                        </a:rPr>
                        <a:t>mg </a:t>
                      </a:r>
                      <a:r>
                        <a:rPr sz="800" dirty="0">
                          <a:latin typeface="Arial MT"/>
                          <a:cs typeface="Arial MT"/>
                        </a:rPr>
                        <a:t>to </a:t>
                      </a:r>
                      <a:r>
                        <a:rPr sz="800" spc="-5" dirty="0">
                          <a:latin typeface="Arial MT"/>
                          <a:cs typeface="Arial MT"/>
                        </a:rPr>
                        <a:t>1.00 </a:t>
                      </a:r>
                      <a:r>
                        <a:rPr sz="800" spc="15" dirty="0">
                          <a:latin typeface="Arial MT"/>
                          <a:cs typeface="Arial MT"/>
                        </a:rPr>
                        <a:t>mg </a:t>
                      </a:r>
                      <a:r>
                        <a:rPr sz="800" spc="-5" dirty="0">
                          <a:latin typeface="Arial MT"/>
                          <a:cs typeface="Arial MT"/>
                        </a:rPr>
                        <a:t>of </a:t>
                      </a:r>
                      <a:r>
                        <a:rPr sz="800" dirty="0">
                          <a:latin typeface="Arial MT"/>
                          <a:cs typeface="Arial MT"/>
                        </a:rPr>
                        <a:t> </a:t>
                      </a:r>
                      <a:r>
                        <a:rPr sz="1200" spc="-7" baseline="7000" dirty="0">
                          <a:latin typeface="Arial MT"/>
                          <a:cs typeface="Arial MT"/>
                        </a:rPr>
                        <a:t>semaglutide(C</a:t>
                      </a:r>
                      <a:r>
                        <a:rPr sz="500" spc="-5" dirty="0">
                          <a:latin typeface="Arial MT"/>
                          <a:cs typeface="Arial MT"/>
                        </a:rPr>
                        <a:t>187</a:t>
                      </a:r>
                      <a:r>
                        <a:rPr sz="1200" spc="-7" baseline="7000" dirty="0">
                          <a:latin typeface="Arial MT"/>
                          <a:cs typeface="Arial MT"/>
                        </a:rPr>
                        <a:t>H</a:t>
                      </a:r>
                      <a:r>
                        <a:rPr sz="500" spc="-5" dirty="0">
                          <a:latin typeface="Arial MT"/>
                          <a:cs typeface="Arial MT"/>
                        </a:rPr>
                        <a:t>291</a:t>
                      </a:r>
                      <a:r>
                        <a:rPr sz="1200" spc="-7" baseline="7000" dirty="0">
                          <a:latin typeface="Arial MT"/>
                          <a:cs typeface="Arial MT"/>
                        </a:rPr>
                        <a:t>N</a:t>
                      </a:r>
                      <a:r>
                        <a:rPr sz="500" spc="-5" dirty="0">
                          <a:latin typeface="Arial MT"/>
                          <a:cs typeface="Arial MT"/>
                        </a:rPr>
                        <a:t>45</a:t>
                      </a:r>
                      <a:r>
                        <a:rPr sz="1200" spc="-7" baseline="7000" dirty="0">
                          <a:latin typeface="Arial MT"/>
                          <a:cs typeface="Arial MT"/>
                        </a:rPr>
                        <a:t>O</a:t>
                      </a:r>
                      <a:r>
                        <a:rPr sz="500" spc="-5" dirty="0">
                          <a:latin typeface="Arial MT"/>
                          <a:cs typeface="Arial MT"/>
                        </a:rPr>
                        <a:t>59</a:t>
                      </a:r>
                      <a:r>
                        <a:rPr sz="1200" spc="-7" baseline="7000" dirty="0">
                          <a:latin typeface="Arial MT"/>
                          <a:cs typeface="Arial MT"/>
                        </a:rPr>
                        <a:t>)</a:t>
                      </a:r>
                      <a:r>
                        <a:rPr sz="1200" spc="89" baseline="7000" dirty="0">
                          <a:latin typeface="Arial MT"/>
                          <a:cs typeface="Arial MT"/>
                        </a:rPr>
                        <a:t> </a:t>
                      </a:r>
                      <a:r>
                        <a:rPr sz="1200" spc="-7" baseline="7000" dirty="0">
                          <a:latin typeface="Arial MT"/>
                          <a:cs typeface="Arial MT"/>
                        </a:rPr>
                        <a:t>per</a:t>
                      </a:r>
                      <a:r>
                        <a:rPr sz="1200" spc="7" baseline="7000" dirty="0">
                          <a:latin typeface="Arial MT"/>
                          <a:cs typeface="Arial MT"/>
                        </a:rPr>
                        <a:t> </a:t>
                      </a:r>
                      <a:r>
                        <a:rPr sz="1200" spc="15" baseline="7000" dirty="0">
                          <a:latin typeface="Arial MT"/>
                          <a:cs typeface="Arial MT"/>
                        </a:rPr>
                        <a:t>mg</a:t>
                      </a:r>
                      <a:endParaRPr sz="1200" baseline="7000">
                        <a:latin typeface="Arial MT"/>
                        <a:cs typeface="Arial MT"/>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635" marR="108585" indent="-1270" algn="ctr">
                        <a:lnSpc>
                          <a:spcPct val="100000"/>
                        </a:lnSpc>
                        <a:spcBef>
                          <a:spcPts val="305"/>
                        </a:spcBef>
                      </a:pPr>
                      <a:r>
                        <a:rPr sz="800" dirty="0">
                          <a:latin typeface="Arial MT"/>
                          <a:cs typeface="Arial MT"/>
                        </a:rPr>
                        <a:t>It</a:t>
                      </a:r>
                      <a:r>
                        <a:rPr sz="800" spc="-5" dirty="0">
                          <a:latin typeface="Arial MT"/>
                          <a:cs typeface="Arial MT"/>
                        </a:rPr>
                        <a:t> </a:t>
                      </a:r>
                      <a:r>
                        <a:rPr sz="800" dirty="0">
                          <a:latin typeface="Arial MT"/>
                          <a:cs typeface="Arial MT"/>
                        </a:rPr>
                        <a:t>c</a:t>
                      </a:r>
                      <a:r>
                        <a:rPr sz="800" spc="-5" dirty="0">
                          <a:latin typeface="Arial MT"/>
                          <a:cs typeface="Arial MT"/>
                        </a:rPr>
                        <a:t>on</a:t>
                      </a:r>
                      <a:r>
                        <a:rPr sz="800" dirty="0">
                          <a:latin typeface="Arial MT"/>
                          <a:cs typeface="Arial MT"/>
                        </a:rPr>
                        <a:t>t</a:t>
                      </a:r>
                      <a:r>
                        <a:rPr sz="800" spc="-5" dirty="0">
                          <a:latin typeface="Arial MT"/>
                          <a:cs typeface="Arial MT"/>
                        </a:rPr>
                        <a:t>a</a:t>
                      </a:r>
                      <a:r>
                        <a:rPr sz="800" dirty="0">
                          <a:latin typeface="Arial MT"/>
                          <a:cs typeface="Arial MT"/>
                        </a:rPr>
                        <a:t>i</a:t>
                      </a:r>
                      <a:r>
                        <a:rPr sz="800" spc="-5" dirty="0">
                          <a:latin typeface="Arial MT"/>
                          <a:cs typeface="Arial MT"/>
                        </a:rPr>
                        <a:t>n</a:t>
                      </a:r>
                      <a:r>
                        <a:rPr sz="800" dirty="0">
                          <a:latin typeface="Arial MT"/>
                          <a:cs typeface="Arial MT"/>
                        </a:rPr>
                        <a:t>s</a:t>
                      </a:r>
                      <a:r>
                        <a:rPr sz="800" spc="-40" dirty="0">
                          <a:latin typeface="Arial MT"/>
                          <a:cs typeface="Arial MT"/>
                        </a:rPr>
                        <a:t> </a:t>
                      </a:r>
                      <a:r>
                        <a:rPr sz="800" spc="-5" dirty="0">
                          <a:latin typeface="Arial MT"/>
                          <a:cs typeface="Arial MT"/>
                        </a:rPr>
                        <a:t>0</a:t>
                      </a:r>
                      <a:r>
                        <a:rPr sz="800" dirty="0">
                          <a:latin typeface="Arial MT"/>
                          <a:cs typeface="Arial MT"/>
                        </a:rPr>
                        <a:t>.</a:t>
                      </a:r>
                      <a:r>
                        <a:rPr sz="800" spc="-5" dirty="0">
                          <a:latin typeface="Arial MT"/>
                          <a:cs typeface="Arial MT"/>
                        </a:rPr>
                        <a:t>9</a:t>
                      </a:r>
                      <a:r>
                        <a:rPr sz="800" dirty="0">
                          <a:latin typeface="Arial MT"/>
                          <a:cs typeface="Arial MT"/>
                        </a:rPr>
                        <a:t>0</a:t>
                      </a:r>
                      <a:r>
                        <a:rPr sz="800" spc="-10" dirty="0">
                          <a:latin typeface="Arial MT"/>
                          <a:cs typeface="Arial MT"/>
                        </a:rPr>
                        <a:t> </a:t>
                      </a:r>
                      <a:r>
                        <a:rPr sz="800" spc="10" dirty="0">
                          <a:latin typeface="Arial MT"/>
                          <a:cs typeface="Arial MT"/>
                        </a:rPr>
                        <a:t>m</a:t>
                      </a:r>
                      <a:r>
                        <a:rPr sz="800" dirty="0">
                          <a:latin typeface="Arial MT"/>
                          <a:cs typeface="Arial MT"/>
                        </a:rPr>
                        <a:t>g  </a:t>
                      </a:r>
                      <a:r>
                        <a:rPr sz="800" spc="-5" dirty="0">
                          <a:latin typeface="Arial MT"/>
                          <a:cs typeface="Arial MT"/>
                        </a:rPr>
                        <a:t>o</a:t>
                      </a:r>
                      <a:r>
                        <a:rPr sz="800" dirty="0">
                          <a:latin typeface="Arial MT"/>
                          <a:cs typeface="Arial MT"/>
                        </a:rPr>
                        <a:t>f </a:t>
                      </a:r>
                      <a:r>
                        <a:rPr sz="800" spc="-35" dirty="0">
                          <a:latin typeface="Arial MT"/>
                          <a:cs typeface="Arial MT"/>
                        </a:rPr>
                        <a:t> </a:t>
                      </a:r>
                      <a:r>
                        <a:rPr sz="800" dirty="0">
                          <a:latin typeface="Arial MT"/>
                          <a:cs typeface="Arial MT"/>
                        </a:rPr>
                        <a:t>s</a:t>
                      </a:r>
                      <a:r>
                        <a:rPr sz="800" spc="-5" dirty="0">
                          <a:latin typeface="Arial MT"/>
                          <a:cs typeface="Arial MT"/>
                        </a:rPr>
                        <a:t>e</a:t>
                      </a:r>
                      <a:r>
                        <a:rPr sz="800" spc="10" dirty="0">
                          <a:latin typeface="Arial MT"/>
                          <a:cs typeface="Arial MT"/>
                        </a:rPr>
                        <a:t>m</a:t>
                      </a:r>
                      <a:r>
                        <a:rPr sz="800" spc="-5" dirty="0">
                          <a:latin typeface="Arial MT"/>
                          <a:cs typeface="Arial MT"/>
                        </a:rPr>
                        <a:t>ag</a:t>
                      </a:r>
                      <a:r>
                        <a:rPr sz="800" dirty="0">
                          <a:latin typeface="Arial MT"/>
                          <a:cs typeface="Arial MT"/>
                        </a:rPr>
                        <a:t>lutide</a:t>
                      </a:r>
                      <a:r>
                        <a:rPr sz="800" spc="-45" dirty="0">
                          <a:latin typeface="Arial MT"/>
                          <a:cs typeface="Arial MT"/>
                        </a:rPr>
                        <a:t> </a:t>
                      </a:r>
                      <a:r>
                        <a:rPr sz="800" spc="-5" dirty="0">
                          <a:latin typeface="Arial MT"/>
                          <a:cs typeface="Arial MT"/>
                        </a:rPr>
                        <a:t>per  </a:t>
                      </a:r>
                      <a:r>
                        <a:rPr sz="800" spc="25" dirty="0">
                          <a:latin typeface="Arial MT"/>
                          <a:cs typeface="Arial MT"/>
                        </a:rPr>
                        <a:t>mg</a:t>
                      </a:r>
                      <a:endParaRPr sz="8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79119">
                <a:tc>
                  <a:txBody>
                    <a:bodyPr/>
                    <a:lstStyle/>
                    <a:p>
                      <a:pPr>
                        <a:lnSpc>
                          <a:spcPct val="100000"/>
                        </a:lnSpc>
                      </a:pPr>
                      <a:endParaRPr sz="900" dirty="0">
                        <a:latin typeface="Times New Roman" panose="02020603050405020304"/>
                        <a:cs typeface="Times New Roman" panose="02020603050405020304"/>
                      </a:endParaRPr>
                    </a:p>
                    <a:p>
                      <a:pPr>
                        <a:lnSpc>
                          <a:spcPct val="100000"/>
                        </a:lnSpc>
                        <a:spcBef>
                          <a:spcPts val="30"/>
                        </a:spcBef>
                      </a:pPr>
                      <a:endParaRPr sz="700" dirty="0">
                        <a:latin typeface="Times New Roman" panose="02020603050405020304"/>
                        <a:cs typeface="Times New Roman" panose="02020603050405020304"/>
                      </a:endParaRPr>
                    </a:p>
                    <a:p>
                      <a:pPr marR="76835" algn="r">
                        <a:lnSpc>
                          <a:spcPct val="100000"/>
                        </a:lnSpc>
                      </a:pPr>
                      <a:r>
                        <a:rPr sz="800" dirty="0">
                          <a:latin typeface="Arial MT"/>
                          <a:cs typeface="Arial MT"/>
                        </a:rPr>
                        <a:t>5</a:t>
                      </a:r>
                      <a:endParaRPr sz="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700">
                        <a:latin typeface="Times New Roman" panose="02020603050405020304"/>
                        <a:cs typeface="Times New Roman" panose="02020603050405020304"/>
                      </a:endParaRPr>
                    </a:p>
                    <a:p>
                      <a:pPr marL="121285" marR="104140" indent="-635" algn="ctr">
                        <a:lnSpc>
                          <a:spcPct val="100000"/>
                        </a:lnSpc>
                      </a:pPr>
                      <a:r>
                        <a:rPr sz="800" spc="-5" dirty="0">
                          <a:latin typeface="Arial MT"/>
                          <a:cs typeface="Arial MT"/>
                        </a:rPr>
                        <a:t>Related </a:t>
                      </a:r>
                      <a:r>
                        <a:rPr sz="800" dirty="0">
                          <a:latin typeface="Arial MT"/>
                          <a:cs typeface="Arial MT"/>
                        </a:rPr>
                        <a:t> </a:t>
                      </a:r>
                      <a:r>
                        <a:rPr sz="800" spc="5" dirty="0">
                          <a:latin typeface="Arial MT"/>
                          <a:cs typeface="Arial MT"/>
                        </a:rPr>
                        <a:t>s</a:t>
                      </a:r>
                      <a:r>
                        <a:rPr sz="800" spc="-5" dirty="0">
                          <a:latin typeface="Arial MT"/>
                          <a:cs typeface="Arial MT"/>
                        </a:rPr>
                        <a:t>ub</a:t>
                      </a:r>
                      <a:r>
                        <a:rPr sz="800" spc="5" dirty="0">
                          <a:latin typeface="Arial MT"/>
                          <a:cs typeface="Arial MT"/>
                        </a:rPr>
                        <a:t>s</a:t>
                      </a:r>
                      <a:r>
                        <a:rPr sz="800" dirty="0">
                          <a:latin typeface="Arial MT"/>
                          <a:cs typeface="Arial MT"/>
                        </a:rPr>
                        <a:t>t</a:t>
                      </a:r>
                      <a:r>
                        <a:rPr sz="800" spc="-5" dirty="0">
                          <a:latin typeface="Arial MT"/>
                          <a:cs typeface="Arial MT"/>
                        </a:rPr>
                        <a:t>an</a:t>
                      </a:r>
                      <a:r>
                        <a:rPr sz="800" dirty="0">
                          <a:latin typeface="Arial MT"/>
                          <a:cs typeface="Arial MT"/>
                        </a:rPr>
                        <a:t>c  e</a:t>
                      </a:r>
                      <a:endParaRPr sz="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30"/>
                        </a:spcBef>
                      </a:pPr>
                      <a:endParaRPr sz="70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50"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900">
                        <a:latin typeface="Times New Roman" panose="02020603050405020304"/>
                        <a:cs typeface="Times New Roman" panose="02020603050405020304"/>
                      </a:endParaRPr>
                    </a:p>
                    <a:p>
                      <a:pPr>
                        <a:lnSpc>
                          <a:spcPct val="100000"/>
                        </a:lnSpc>
                        <a:spcBef>
                          <a:spcPts val="30"/>
                        </a:spcBef>
                      </a:pPr>
                      <a:endParaRPr sz="700">
                        <a:latin typeface="Times New Roman" panose="02020603050405020304"/>
                        <a:cs typeface="Times New Roman" panose="02020603050405020304"/>
                      </a:endParaRPr>
                    </a:p>
                    <a:p>
                      <a:pPr algn="ctr">
                        <a:lnSpc>
                          <a:spcPct val="100000"/>
                        </a:lnSpc>
                      </a:pPr>
                      <a:r>
                        <a:rPr sz="800" dirty="0">
                          <a:latin typeface="Arial MT"/>
                          <a:cs typeface="Arial MT"/>
                        </a:rPr>
                        <a:t>Total</a:t>
                      </a:r>
                      <a:r>
                        <a:rPr sz="800" spc="-20" dirty="0">
                          <a:latin typeface="Arial MT"/>
                          <a:cs typeface="Arial MT"/>
                        </a:rPr>
                        <a:t> </a:t>
                      </a:r>
                      <a:r>
                        <a:rPr sz="800" dirty="0">
                          <a:latin typeface="Arial MT"/>
                          <a:cs typeface="Arial MT"/>
                        </a:rPr>
                        <a:t>i</a:t>
                      </a:r>
                      <a:r>
                        <a:rPr sz="800" spc="15" dirty="0">
                          <a:latin typeface="Arial MT"/>
                          <a:cs typeface="Arial MT"/>
                        </a:rPr>
                        <a:t>m</a:t>
                      </a:r>
                      <a:r>
                        <a:rPr sz="800" spc="-5" dirty="0">
                          <a:latin typeface="Arial MT"/>
                          <a:cs typeface="Arial MT"/>
                        </a:rPr>
                        <a:t>pur</a:t>
                      </a:r>
                      <a:r>
                        <a:rPr sz="800" dirty="0">
                          <a:latin typeface="Arial MT"/>
                          <a:cs typeface="Arial MT"/>
                        </a:rPr>
                        <a:t>ities</a:t>
                      </a:r>
                      <a:r>
                        <a:rPr sz="800" spc="-60" dirty="0">
                          <a:latin typeface="Arial MT"/>
                          <a:cs typeface="Arial MT"/>
                        </a:rPr>
                        <a:t> </a:t>
                      </a:r>
                      <a:r>
                        <a:rPr sz="800" dirty="0">
                          <a:latin typeface="Arial MT"/>
                          <a:cs typeface="Arial MT"/>
                        </a:rPr>
                        <a:t>N</a:t>
                      </a:r>
                      <a:r>
                        <a:rPr sz="800" spc="-10" dirty="0">
                          <a:latin typeface="Arial MT"/>
                          <a:cs typeface="Arial MT"/>
                        </a:rPr>
                        <a:t>M</a:t>
                      </a:r>
                      <a:r>
                        <a:rPr sz="800" dirty="0">
                          <a:latin typeface="Arial MT"/>
                          <a:cs typeface="Arial MT"/>
                        </a:rPr>
                        <a:t>T</a:t>
                      </a:r>
                      <a:r>
                        <a:rPr sz="800" spc="-45" dirty="0">
                          <a:latin typeface="Arial MT"/>
                          <a:cs typeface="Arial MT"/>
                        </a:rPr>
                        <a:t> </a:t>
                      </a:r>
                      <a:r>
                        <a:rPr sz="800" spc="-5" dirty="0">
                          <a:latin typeface="Arial MT"/>
                          <a:cs typeface="Arial MT"/>
                        </a:rPr>
                        <a:t>5</a:t>
                      </a:r>
                      <a:r>
                        <a:rPr sz="800" dirty="0">
                          <a:latin typeface="Arial MT"/>
                          <a:cs typeface="Arial MT"/>
                        </a:rPr>
                        <a:t>.</a:t>
                      </a:r>
                      <a:r>
                        <a:rPr sz="800" spc="-5" dirty="0">
                          <a:latin typeface="Arial MT"/>
                          <a:cs typeface="Arial MT"/>
                        </a:rPr>
                        <a:t>5</a:t>
                      </a:r>
                      <a:r>
                        <a:rPr sz="800" dirty="0">
                          <a:latin typeface="Arial MT"/>
                          <a:cs typeface="Arial MT"/>
                        </a:rPr>
                        <a:t>%</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7160" marR="117475" indent="-1270" algn="ctr">
                        <a:lnSpc>
                          <a:spcPct val="100000"/>
                        </a:lnSpc>
                        <a:spcBef>
                          <a:spcPts val="330"/>
                        </a:spcBef>
                      </a:pPr>
                      <a:r>
                        <a:rPr sz="800" dirty="0">
                          <a:latin typeface="Arial MT"/>
                          <a:cs typeface="Arial MT"/>
                        </a:rPr>
                        <a:t>Total impurities </a:t>
                      </a:r>
                      <a:r>
                        <a:rPr sz="800" spc="5" dirty="0">
                          <a:latin typeface="Arial MT"/>
                          <a:cs typeface="Arial MT"/>
                        </a:rPr>
                        <a:t> </a:t>
                      </a:r>
                      <a:r>
                        <a:rPr sz="800" spc="-10" dirty="0">
                          <a:latin typeface="Arial MT"/>
                          <a:cs typeface="Arial MT"/>
                        </a:rPr>
                        <a:t>N</a:t>
                      </a:r>
                      <a:r>
                        <a:rPr sz="800" spc="-15" dirty="0">
                          <a:latin typeface="Arial MT"/>
                          <a:cs typeface="Arial MT"/>
                        </a:rPr>
                        <a:t>M</a:t>
                      </a:r>
                      <a:r>
                        <a:rPr sz="800" dirty="0">
                          <a:latin typeface="Arial MT"/>
                          <a:cs typeface="Arial MT"/>
                        </a:rPr>
                        <a:t>T</a:t>
                      </a:r>
                      <a:r>
                        <a:rPr lang="en-US" altLang="zh-CN" sz="800" spc="-5" dirty="0">
                          <a:latin typeface="Arial MT" charset="0"/>
                          <a:cs typeface="Arial MT" charset="0"/>
                        </a:rPr>
                        <a:t>5</a:t>
                      </a:r>
                      <a:r>
                        <a:rPr sz="800" dirty="0">
                          <a:latin typeface="Arial MT"/>
                          <a:cs typeface="Arial MT"/>
                        </a:rPr>
                        <a:t>%,</a:t>
                      </a:r>
                      <a:r>
                        <a:rPr sz="800" spc="-50" dirty="0">
                          <a:latin typeface="Arial MT"/>
                          <a:cs typeface="Arial MT"/>
                        </a:rPr>
                        <a:t> </a:t>
                      </a:r>
                      <a:r>
                        <a:rPr sz="800" dirty="0">
                          <a:latin typeface="Arial MT"/>
                          <a:cs typeface="Arial MT"/>
                        </a:rPr>
                        <a:t>i</a:t>
                      </a:r>
                      <a:r>
                        <a:rPr sz="800" spc="-5" dirty="0">
                          <a:latin typeface="Arial MT"/>
                          <a:cs typeface="Arial MT"/>
                        </a:rPr>
                        <a:t>nd</a:t>
                      </a:r>
                      <a:r>
                        <a:rPr sz="800" dirty="0">
                          <a:latin typeface="Arial MT"/>
                          <a:cs typeface="Arial MT"/>
                        </a:rPr>
                        <a:t>i</a:t>
                      </a:r>
                      <a:r>
                        <a:rPr sz="800" spc="-10" dirty="0">
                          <a:latin typeface="Arial MT"/>
                          <a:cs typeface="Arial MT"/>
                        </a:rPr>
                        <a:t>v</a:t>
                      </a:r>
                      <a:r>
                        <a:rPr sz="800" dirty="0">
                          <a:latin typeface="Arial MT"/>
                          <a:cs typeface="Arial MT"/>
                        </a:rPr>
                        <a:t>i</a:t>
                      </a:r>
                      <a:r>
                        <a:rPr sz="800" spc="-5" dirty="0">
                          <a:latin typeface="Arial MT"/>
                          <a:cs typeface="Arial MT"/>
                        </a:rPr>
                        <a:t>dua</a:t>
                      </a:r>
                      <a:r>
                        <a:rPr sz="800" dirty="0">
                          <a:latin typeface="Arial MT"/>
                          <a:cs typeface="Arial MT"/>
                        </a:rPr>
                        <a:t>l  impurity is </a:t>
                      </a:r>
                      <a:r>
                        <a:rPr sz="800" spc="-5" dirty="0">
                          <a:latin typeface="Arial MT"/>
                          <a:cs typeface="Arial MT"/>
                        </a:rPr>
                        <a:t>NMT </a:t>
                      </a:r>
                      <a:r>
                        <a:rPr sz="800" dirty="0">
                          <a:latin typeface="Arial MT"/>
                          <a:cs typeface="Arial MT"/>
                        </a:rPr>
                        <a:t> </a:t>
                      </a:r>
                      <a:r>
                        <a:rPr sz="800" spc="-5" dirty="0">
                          <a:latin typeface="Arial MT"/>
                          <a:cs typeface="Arial MT"/>
                        </a:rPr>
                        <a:t>0.5%</a:t>
                      </a:r>
                      <a:endParaRPr sz="8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91998">
                <a:tc>
                  <a:txBody>
                    <a:bodyPr/>
                    <a:lstStyle/>
                    <a:p>
                      <a:pPr>
                        <a:lnSpc>
                          <a:spcPct val="100000"/>
                        </a:lnSpc>
                        <a:spcBef>
                          <a:spcPts val="40"/>
                        </a:spcBef>
                      </a:pPr>
                      <a:endParaRPr sz="1250">
                        <a:latin typeface="Times New Roman" panose="02020603050405020304"/>
                        <a:cs typeface="Times New Roman" panose="02020603050405020304"/>
                      </a:endParaRPr>
                    </a:p>
                    <a:p>
                      <a:pPr marR="76835" algn="r">
                        <a:lnSpc>
                          <a:spcPct val="100000"/>
                        </a:lnSpc>
                        <a:spcBef>
                          <a:spcPts val="5"/>
                        </a:spcBef>
                      </a:pPr>
                      <a:r>
                        <a:rPr sz="800" dirty="0">
                          <a:latin typeface="Arial MT"/>
                          <a:cs typeface="Arial MT"/>
                        </a:rPr>
                        <a:t>6</a:t>
                      </a:r>
                      <a:endParaRPr sz="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6045" marR="88265" indent="-1905" algn="ctr">
                        <a:lnSpc>
                          <a:spcPts val="960"/>
                        </a:lnSpc>
                      </a:pPr>
                      <a:r>
                        <a:rPr sz="800" dirty="0">
                          <a:latin typeface="Arial MT"/>
                          <a:cs typeface="Arial MT"/>
                        </a:rPr>
                        <a:t>High </a:t>
                      </a:r>
                      <a:r>
                        <a:rPr sz="800" spc="5" dirty="0">
                          <a:latin typeface="Arial MT"/>
                          <a:cs typeface="Arial MT"/>
                        </a:rPr>
                        <a:t> </a:t>
                      </a:r>
                      <a:r>
                        <a:rPr sz="800" spc="-25" dirty="0">
                          <a:latin typeface="Arial MT"/>
                          <a:cs typeface="Arial MT"/>
                        </a:rPr>
                        <a:t>M</a:t>
                      </a:r>
                      <a:r>
                        <a:rPr sz="800" spc="-5" dirty="0">
                          <a:latin typeface="Arial MT"/>
                          <a:cs typeface="Arial MT"/>
                        </a:rPr>
                        <a:t>o</a:t>
                      </a:r>
                      <a:r>
                        <a:rPr sz="800" dirty="0">
                          <a:latin typeface="Arial MT"/>
                          <a:cs typeface="Arial MT"/>
                        </a:rPr>
                        <a:t>lec</a:t>
                      </a:r>
                      <a:r>
                        <a:rPr sz="800" spc="-5" dirty="0">
                          <a:latin typeface="Arial MT"/>
                          <a:cs typeface="Arial MT"/>
                        </a:rPr>
                        <a:t>u</a:t>
                      </a:r>
                      <a:r>
                        <a:rPr sz="800" dirty="0">
                          <a:latin typeface="Arial MT"/>
                          <a:cs typeface="Arial MT"/>
                        </a:rPr>
                        <a:t>lar  Weight </a:t>
                      </a:r>
                      <a:r>
                        <a:rPr sz="800" spc="5" dirty="0">
                          <a:latin typeface="Arial MT"/>
                          <a:cs typeface="Arial MT"/>
                        </a:rPr>
                        <a:t> </a:t>
                      </a:r>
                      <a:r>
                        <a:rPr sz="800" spc="-5" dirty="0">
                          <a:latin typeface="Arial MT"/>
                          <a:cs typeface="Arial MT"/>
                        </a:rPr>
                        <a:t>Protein</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250">
                        <a:latin typeface="Times New Roman" panose="02020603050405020304"/>
                        <a:cs typeface="Times New Roman" panose="02020603050405020304"/>
                      </a:endParaRPr>
                    </a:p>
                    <a:p>
                      <a:pPr marL="165100">
                        <a:lnSpc>
                          <a:spcPct val="100000"/>
                        </a:lnSpc>
                        <a:spcBef>
                          <a:spcPts val="5"/>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250">
                        <a:latin typeface="Times New Roman" panose="02020603050405020304"/>
                        <a:cs typeface="Times New Roman" panose="02020603050405020304"/>
                      </a:endParaRPr>
                    </a:p>
                    <a:p>
                      <a:pPr algn="ctr">
                        <a:lnSpc>
                          <a:spcPct val="100000"/>
                        </a:lnSpc>
                        <a:spcBef>
                          <a:spcPts val="5"/>
                        </a:spcBef>
                      </a:pPr>
                      <a:r>
                        <a:rPr sz="800" spc="-5" dirty="0">
                          <a:latin typeface="Arial MT"/>
                          <a:cs typeface="Arial MT"/>
                        </a:rPr>
                        <a:t>N</a:t>
                      </a:r>
                      <a:r>
                        <a:rPr sz="800" spc="-10" dirty="0">
                          <a:latin typeface="Arial MT"/>
                          <a:cs typeface="Arial MT"/>
                        </a:rPr>
                        <a:t>M</a:t>
                      </a:r>
                      <a:r>
                        <a:rPr sz="800" dirty="0">
                          <a:latin typeface="Arial MT"/>
                          <a:cs typeface="Arial MT"/>
                        </a:rPr>
                        <a:t>T</a:t>
                      </a:r>
                      <a:r>
                        <a:rPr sz="800" spc="-70" dirty="0">
                          <a:latin typeface="Arial MT"/>
                          <a:cs typeface="Arial MT"/>
                        </a:rPr>
                        <a:t> </a:t>
                      </a:r>
                      <a:r>
                        <a:rPr sz="800" spc="-5" dirty="0">
                          <a:latin typeface="Arial MT"/>
                          <a:cs typeface="Arial MT"/>
                        </a:rPr>
                        <a:t>0</a:t>
                      </a:r>
                      <a:r>
                        <a:rPr sz="800" dirty="0">
                          <a:latin typeface="Arial MT"/>
                          <a:cs typeface="Arial MT"/>
                        </a:rPr>
                        <a:t>.</a:t>
                      </a:r>
                      <a:r>
                        <a:rPr sz="800" spc="-5" dirty="0">
                          <a:latin typeface="Arial MT"/>
                          <a:cs typeface="Arial MT"/>
                        </a:rPr>
                        <a:t>3</a:t>
                      </a:r>
                      <a:r>
                        <a:rPr sz="800" dirty="0">
                          <a:latin typeface="Arial MT"/>
                          <a:cs typeface="Arial MT"/>
                        </a:rPr>
                        <a:t>%</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250">
                        <a:latin typeface="Times New Roman" panose="02020603050405020304"/>
                        <a:cs typeface="Times New Roman" panose="02020603050405020304"/>
                      </a:endParaRPr>
                    </a:p>
                    <a:p>
                      <a:pPr marL="635" algn="ctr">
                        <a:lnSpc>
                          <a:spcPct val="100000"/>
                        </a:lnSpc>
                        <a:spcBef>
                          <a:spcPts val="5"/>
                        </a:spcBef>
                      </a:pPr>
                      <a:r>
                        <a:rPr sz="800" spc="-5" dirty="0">
                          <a:latin typeface="Arial MT"/>
                          <a:cs typeface="Arial MT"/>
                        </a:rPr>
                        <a:t>0.03%</a:t>
                      </a:r>
                      <a:endParaRPr sz="800">
                        <a:latin typeface="Arial MT"/>
                        <a:cs typeface="Arial MT"/>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8285">
                <a:tc>
                  <a:txBody>
                    <a:bodyPr/>
                    <a:lstStyle/>
                    <a:p>
                      <a:pPr marR="76835" algn="r">
                        <a:lnSpc>
                          <a:spcPct val="100000"/>
                        </a:lnSpc>
                        <a:spcBef>
                          <a:spcPts val="460"/>
                        </a:spcBef>
                      </a:pPr>
                      <a:r>
                        <a:rPr sz="800" dirty="0">
                          <a:latin typeface="Arial MT"/>
                          <a:cs typeface="Arial MT"/>
                        </a:rPr>
                        <a:t>7</a:t>
                      </a:r>
                      <a:endParaRPr sz="800">
                        <a:latin typeface="Arial MT"/>
                        <a:cs typeface="Arial MT"/>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4305" marR="145415" indent="30480">
                        <a:lnSpc>
                          <a:spcPts val="960"/>
                        </a:lnSpc>
                      </a:pPr>
                      <a:r>
                        <a:rPr sz="800" dirty="0">
                          <a:latin typeface="Arial MT"/>
                          <a:cs typeface="Arial MT"/>
                        </a:rPr>
                        <a:t>Water </a:t>
                      </a:r>
                      <a:r>
                        <a:rPr sz="800" spc="-210" dirty="0">
                          <a:latin typeface="Arial MT"/>
                          <a:cs typeface="Arial MT"/>
                        </a:rPr>
                        <a:t> </a:t>
                      </a:r>
                      <a:r>
                        <a:rPr sz="800" spc="5" dirty="0">
                          <a:latin typeface="Arial MT"/>
                          <a:cs typeface="Arial MT"/>
                        </a:rPr>
                        <a:t>c</a:t>
                      </a:r>
                      <a:r>
                        <a:rPr sz="800" spc="-5" dirty="0">
                          <a:latin typeface="Arial MT"/>
                          <a:cs typeface="Arial MT"/>
                        </a:rPr>
                        <a:t>on</a:t>
                      </a:r>
                      <a:r>
                        <a:rPr sz="800" dirty="0">
                          <a:latin typeface="Arial MT"/>
                          <a:cs typeface="Arial MT"/>
                        </a:rPr>
                        <a:t>t</a:t>
                      </a:r>
                      <a:r>
                        <a:rPr sz="800" spc="-5" dirty="0">
                          <a:latin typeface="Arial MT"/>
                          <a:cs typeface="Arial MT"/>
                        </a:rPr>
                        <a:t>en</a:t>
                      </a:r>
                      <a:r>
                        <a:rPr sz="800" dirty="0">
                          <a:latin typeface="Arial MT"/>
                          <a:cs typeface="Arial MT"/>
                        </a:rPr>
                        <a:t>t</a:t>
                      </a:r>
                      <a:endParaRPr sz="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0">
                        <a:lnSpc>
                          <a:spcPct val="100000"/>
                        </a:lnSpc>
                        <a:spcBef>
                          <a:spcPts val="475"/>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5"/>
                        </a:spcBef>
                      </a:pPr>
                      <a:r>
                        <a:rPr sz="800" spc="-5" dirty="0">
                          <a:latin typeface="Arial MT"/>
                          <a:cs typeface="Arial MT"/>
                        </a:rPr>
                        <a:t>N</a:t>
                      </a:r>
                      <a:r>
                        <a:rPr sz="800" spc="-10" dirty="0">
                          <a:latin typeface="Arial MT"/>
                          <a:cs typeface="Arial MT"/>
                        </a:rPr>
                        <a:t>M</a:t>
                      </a:r>
                      <a:r>
                        <a:rPr sz="800" dirty="0">
                          <a:latin typeface="Arial MT"/>
                          <a:cs typeface="Arial MT"/>
                        </a:rPr>
                        <a:t>T</a:t>
                      </a:r>
                      <a:r>
                        <a:rPr sz="800" spc="-70" dirty="0">
                          <a:latin typeface="Arial MT"/>
                          <a:cs typeface="Arial MT"/>
                        </a:rPr>
                        <a:t> </a:t>
                      </a:r>
                      <a:r>
                        <a:rPr sz="800" spc="-5" dirty="0">
                          <a:latin typeface="Arial MT"/>
                          <a:cs typeface="Arial MT"/>
                        </a:rPr>
                        <a:t>10</a:t>
                      </a:r>
                      <a:r>
                        <a:rPr sz="800" dirty="0">
                          <a:latin typeface="Arial MT"/>
                          <a:cs typeface="Arial MT"/>
                        </a:rPr>
                        <a:t>.</a:t>
                      </a:r>
                      <a:r>
                        <a:rPr sz="800" spc="-5" dirty="0">
                          <a:latin typeface="Arial MT"/>
                          <a:cs typeface="Arial MT"/>
                        </a:rPr>
                        <a:t>0</a:t>
                      </a:r>
                      <a:r>
                        <a:rPr sz="800" dirty="0">
                          <a:latin typeface="Arial MT"/>
                          <a:cs typeface="Arial MT"/>
                        </a:rPr>
                        <a:t>%</a:t>
                      </a:r>
                      <a:endParaRPr sz="8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5"/>
                        </a:spcBef>
                      </a:pPr>
                      <a:r>
                        <a:rPr sz="800" spc="-5" dirty="0">
                          <a:latin typeface="Arial MT"/>
                          <a:cs typeface="Arial MT"/>
                        </a:rPr>
                        <a:t>5.5%</a:t>
                      </a:r>
                      <a:endParaRPr sz="800">
                        <a:latin typeface="Arial MT"/>
                        <a:cs typeface="Arial MT"/>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35216">
                <a:tc>
                  <a:txBody>
                    <a:bodyPr/>
                    <a:lstStyle/>
                    <a:p>
                      <a:pPr>
                        <a:lnSpc>
                          <a:spcPct val="100000"/>
                        </a:lnSpc>
                        <a:spcBef>
                          <a:spcPts val="35"/>
                        </a:spcBef>
                      </a:pPr>
                      <a:endParaRPr sz="700">
                        <a:latin typeface="Times New Roman" panose="02020603050405020304"/>
                        <a:cs typeface="Times New Roman" panose="02020603050405020304"/>
                      </a:endParaRPr>
                    </a:p>
                    <a:p>
                      <a:pPr marR="76835" algn="r">
                        <a:lnSpc>
                          <a:spcPct val="100000"/>
                        </a:lnSpc>
                        <a:spcBef>
                          <a:spcPts val="5"/>
                        </a:spcBef>
                      </a:pPr>
                      <a:r>
                        <a:rPr sz="800" dirty="0">
                          <a:latin typeface="Arial MT"/>
                          <a:cs typeface="Arial MT"/>
                        </a:rPr>
                        <a:t>8</a:t>
                      </a:r>
                      <a:endParaRPr sz="800">
                        <a:latin typeface="Arial MT"/>
                        <a:cs typeface="Arial MT"/>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750">
                        <a:latin typeface="Times New Roman" panose="02020603050405020304"/>
                        <a:cs typeface="Times New Roman" panose="02020603050405020304"/>
                      </a:endParaRPr>
                    </a:p>
                    <a:p>
                      <a:pPr marL="119380">
                        <a:lnSpc>
                          <a:spcPct val="100000"/>
                        </a:lnSpc>
                      </a:pPr>
                      <a:r>
                        <a:rPr sz="800" spc="-5" dirty="0">
                          <a:latin typeface="Arial MT"/>
                          <a:cs typeface="Arial MT"/>
                        </a:rPr>
                        <a:t>Microbial</a:t>
                      </a:r>
                      <a:endParaRPr sz="800">
                        <a:latin typeface="Arial MT"/>
                        <a:cs typeface="Arial MT"/>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700">
                        <a:latin typeface="Times New Roman" panose="02020603050405020304"/>
                        <a:cs typeface="Times New Roman" panose="02020603050405020304"/>
                      </a:endParaRPr>
                    </a:p>
                    <a:p>
                      <a:pPr marL="165100">
                        <a:lnSpc>
                          <a:spcPct val="100000"/>
                        </a:lnSpc>
                        <a:spcBef>
                          <a:spcPts val="5"/>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270" algn="ctr">
                        <a:lnSpc>
                          <a:spcPct val="100000"/>
                        </a:lnSpc>
                        <a:spcBef>
                          <a:spcPts val="330"/>
                        </a:spcBef>
                      </a:pPr>
                      <a:r>
                        <a:rPr sz="800" dirty="0">
                          <a:latin typeface="Arial MT"/>
                          <a:cs typeface="Arial MT"/>
                        </a:rPr>
                        <a:t>Total </a:t>
                      </a:r>
                      <a:r>
                        <a:rPr sz="800" spc="-5" dirty="0">
                          <a:latin typeface="Arial MT"/>
                          <a:cs typeface="Arial MT"/>
                        </a:rPr>
                        <a:t>aerobic</a:t>
                      </a:r>
                      <a:r>
                        <a:rPr sz="800" spc="-15" dirty="0">
                          <a:latin typeface="Arial MT"/>
                          <a:cs typeface="Arial MT"/>
                        </a:rPr>
                        <a:t> </a:t>
                      </a:r>
                      <a:r>
                        <a:rPr sz="800" spc="-5" dirty="0">
                          <a:latin typeface="Arial MT"/>
                          <a:cs typeface="Arial MT"/>
                        </a:rPr>
                        <a:t>bacteria</a:t>
                      </a:r>
                      <a:r>
                        <a:rPr sz="800" spc="-20" dirty="0">
                          <a:latin typeface="Arial MT"/>
                          <a:cs typeface="Arial MT"/>
                        </a:rPr>
                        <a:t> </a:t>
                      </a:r>
                      <a:r>
                        <a:rPr sz="800" spc="-5" dirty="0">
                          <a:latin typeface="Arial MT"/>
                          <a:cs typeface="Arial MT"/>
                        </a:rPr>
                        <a:t>NMT</a:t>
                      </a:r>
                      <a:r>
                        <a:rPr sz="800" spc="-30" dirty="0">
                          <a:latin typeface="Arial MT"/>
                          <a:cs typeface="Arial MT"/>
                        </a:rPr>
                        <a:t> </a:t>
                      </a:r>
                      <a:r>
                        <a:rPr sz="800" spc="-5" dirty="0">
                          <a:latin typeface="Arial MT"/>
                          <a:cs typeface="Arial MT"/>
                        </a:rPr>
                        <a:t>1000</a:t>
                      </a:r>
                      <a:endParaRPr sz="800">
                        <a:latin typeface="Arial MT"/>
                        <a:cs typeface="Arial MT"/>
                      </a:endParaRPr>
                    </a:p>
                    <a:p>
                      <a:pPr marL="4445" algn="ctr">
                        <a:lnSpc>
                          <a:spcPct val="100000"/>
                        </a:lnSpc>
                      </a:pPr>
                      <a:r>
                        <a:rPr sz="800" dirty="0">
                          <a:latin typeface="Arial MT"/>
                          <a:cs typeface="Arial MT"/>
                        </a:rPr>
                        <a:t>CFU/mg</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795"/>
                        </a:spcBef>
                      </a:pPr>
                      <a:r>
                        <a:rPr sz="800" spc="-5" dirty="0">
                          <a:latin typeface="Arial MT"/>
                          <a:cs typeface="Arial MT"/>
                        </a:rPr>
                        <a:t>Meet</a:t>
                      </a:r>
                      <a:r>
                        <a:rPr sz="800" spc="-30" dirty="0">
                          <a:latin typeface="Arial MT"/>
                          <a:cs typeface="Arial MT"/>
                        </a:rPr>
                        <a:t> </a:t>
                      </a:r>
                      <a:r>
                        <a:rPr sz="800" spc="-5" dirty="0">
                          <a:latin typeface="Arial MT"/>
                          <a:cs typeface="Arial MT"/>
                        </a:rPr>
                        <a:t>requirement</a:t>
                      </a:r>
                      <a:endParaRPr sz="800">
                        <a:latin typeface="Arial MT"/>
                        <a:cs typeface="Arial MT"/>
                      </a:endParaRPr>
                    </a:p>
                  </a:txBody>
                  <a:tcPr marL="0" marR="0" marT="1009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1348">
                <a:tc>
                  <a:txBody>
                    <a:bodyPr/>
                    <a:lstStyle/>
                    <a:p>
                      <a:pPr marR="76835" algn="r">
                        <a:lnSpc>
                          <a:spcPct val="100000"/>
                        </a:lnSpc>
                        <a:spcBef>
                          <a:spcPts val="370"/>
                        </a:spcBef>
                      </a:pPr>
                      <a:r>
                        <a:rPr sz="800" dirty="0">
                          <a:latin typeface="Arial MT"/>
                          <a:cs typeface="Arial MT"/>
                        </a:rPr>
                        <a:t>9</a:t>
                      </a:r>
                      <a:endParaRPr sz="800">
                        <a:latin typeface="Arial MT"/>
                        <a:cs typeface="Arial MT"/>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97155" algn="r">
                        <a:lnSpc>
                          <a:spcPct val="100000"/>
                        </a:lnSpc>
                        <a:spcBef>
                          <a:spcPts val="330"/>
                        </a:spcBef>
                      </a:pPr>
                      <a:r>
                        <a:rPr sz="800" dirty="0">
                          <a:latin typeface="Arial MT"/>
                          <a:cs typeface="Arial MT"/>
                        </a:rPr>
                        <a:t>Bioassay</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0">
                        <a:lnSpc>
                          <a:spcPct val="100000"/>
                        </a:lnSpc>
                        <a:spcBef>
                          <a:spcPts val="370"/>
                        </a:spcBef>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330"/>
                        </a:spcBef>
                      </a:pPr>
                      <a:r>
                        <a:rPr sz="800" spc="-5" dirty="0">
                          <a:latin typeface="Arial MT"/>
                          <a:cs typeface="Arial MT"/>
                        </a:rPr>
                        <a:t>0.7~1.3</a:t>
                      </a:r>
                      <a:r>
                        <a:rPr sz="800" spc="-45" dirty="0">
                          <a:latin typeface="Arial MT"/>
                          <a:cs typeface="Arial MT"/>
                        </a:rPr>
                        <a:t> </a:t>
                      </a:r>
                      <a:r>
                        <a:rPr sz="800" dirty="0">
                          <a:latin typeface="Arial MT"/>
                          <a:cs typeface="Arial MT"/>
                        </a:rPr>
                        <a:t>unit/mg</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9720">
                        <a:lnSpc>
                          <a:spcPct val="100000"/>
                        </a:lnSpc>
                        <a:spcBef>
                          <a:spcPts val="330"/>
                        </a:spcBef>
                      </a:pPr>
                      <a:r>
                        <a:rPr sz="800" spc="-5" dirty="0">
                          <a:latin typeface="Arial MT"/>
                          <a:cs typeface="Arial MT"/>
                        </a:rPr>
                        <a:t>0</a:t>
                      </a:r>
                      <a:r>
                        <a:rPr sz="800" dirty="0">
                          <a:latin typeface="Arial MT"/>
                          <a:cs typeface="Arial MT"/>
                        </a:rPr>
                        <a:t>.9</a:t>
                      </a:r>
                      <a:r>
                        <a:rPr sz="800" spc="-25" dirty="0">
                          <a:latin typeface="Arial MT"/>
                          <a:cs typeface="Arial MT"/>
                        </a:rPr>
                        <a:t> </a:t>
                      </a:r>
                      <a:r>
                        <a:rPr sz="800" spc="-5" dirty="0">
                          <a:latin typeface="Arial MT"/>
                          <a:cs typeface="Arial MT"/>
                        </a:rPr>
                        <a:t>un</a:t>
                      </a:r>
                      <a:r>
                        <a:rPr sz="800" dirty="0">
                          <a:latin typeface="Arial MT"/>
                          <a:cs typeface="Arial MT"/>
                        </a:rPr>
                        <a:t>it/</a:t>
                      </a:r>
                      <a:r>
                        <a:rPr sz="800" spc="10" dirty="0">
                          <a:latin typeface="Arial MT"/>
                          <a:cs typeface="Arial MT"/>
                        </a:rPr>
                        <a:t>m</a:t>
                      </a:r>
                      <a:r>
                        <a:rPr sz="800" dirty="0">
                          <a:latin typeface="Arial MT"/>
                          <a:cs typeface="Arial MT"/>
                        </a:rPr>
                        <a:t>g</a:t>
                      </a:r>
                      <a:endParaRPr sz="8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0141">
                <a:tc>
                  <a:txBody>
                    <a:bodyPr/>
                    <a:lstStyle/>
                    <a:p>
                      <a:pPr>
                        <a:lnSpc>
                          <a:spcPct val="100000"/>
                        </a:lnSpc>
                        <a:spcBef>
                          <a:spcPts val="10"/>
                        </a:spcBef>
                      </a:pPr>
                      <a:endParaRPr sz="850">
                        <a:latin typeface="Times New Roman" panose="02020603050405020304"/>
                        <a:cs typeface="Times New Roman" panose="02020603050405020304"/>
                      </a:endParaRPr>
                    </a:p>
                    <a:p>
                      <a:pPr marR="50165" algn="r">
                        <a:lnSpc>
                          <a:spcPct val="100000"/>
                        </a:lnSpc>
                      </a:pPr>
                      <a:r>
                        <a:rPr sz="800" spc="-5" dirty="0">
                          <a:latin typeface="Arial MT"/>
                          <a:cs typeface="Arial MT"/>
                        </a:rPr>
                        <a:t>10</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ts val="960"/>
                        </a:lnSpc>
                        <a:spcBef>
                          <a:spcPts val="20"/>
                        </a:spcBef>
                      </a:pPr>
                      <a:r>
                        <a:rPr sz="800" spc="-5" dirty="0">
                          <a:latin typeface="Arial MT"/>
                          <a:cs typeface="Arial MT"/>
                        </a:rPr>
                        <a:t>Residual </a:t>
                      </a:r>
                      <a:r>
                        <a:rPr sz="800" dirty="0">
                          <a:latin typeface="Arial MT"/>
                          <a:cs typeface="Arial MT"/>
                        </a:rPr>
                        <a:t> S</a:t>
                      </a:r>
                      <a:r>
                        <a:rPr sz="800" spc="-5" dirty="0">
                          <a:latin typeface="Arial MT"/>
                          <a:cs typeface="Arial MT"/>
                        </a:rPr>
                        <a:t>o</a:t>
                      </a:r>
                      <a:r>
                        <a:rPr sz="800" dirty="0">
                          <a:latin typeface="Arial MT"/>
                          <a:cs typeface="Arial MT"/>
                        </a:rPr>
                        <a:t>l</a:t>
                      </a:r>
                      <a:r>
                        <a:rPr sz="800" spc="-10" dirty="0">
                          <a:latin typeface="Arial MT"/>
                          <a:cs typeface="Arial MT"/>
                        </a:rPr>
                        <a:t>v</a:t>
                      </a:r>
                      <a:r>
                        <a:rPr sz="800" spc="-5" dirty="0">
                          <a:latin typeface="Arial MT"/>
                          <a:cs typeface="Arial MT"/>
                        </a:rPr>
                        <a:t>en</a:t>
                      </a:r>
                      <a:r>
                        <a:rPr sz="800" dirty="0">
                          <a:latin typeface="Arial MT"/>
                          <a:cs typeface="Arial MT"/>
                        </a:rPr>
                        <a:t>t</a:t>
                      </a:r>
                      <a:r>
                        <a:rPr sz="800" spc="5" dirty="0">
                          <a:latin typeface="Arial MT"/>
                          <a:cs typeface="Arial MT"/>
                        </a:rPr>
                        <a:t>s</a:t>
                      </a:r>
                      <a:r>
                        <a:rPr sz="800" spc="-5" dirty="0">
                          <a:latin typeface="Arial MT"/>
                          <a:cs typeface="Arial MT"/>
                        </a:rPr>
                        <a:t>(</a:t>
                      </a:r>
                      <a:r>
                        <a:rPr sz="800" dirty="0">
                          <a:latin typeface="Arial MT"/>
                          <a:cs typeface="Arial MT"/>
                        </a:rPr>
                        <a:t>TBD</a:t>
                      </a:r>
                      <a:endParaRPr sz="800">
                        <a:latin typeface="Arial MT"/>
                        <a:cs typeface="Arial MT"/>
                      </a:endParaRPr>
                    </a:p>
                    <a:p>
                      <a:pPr marL="3810" algn="ctr">
                        <a:lnSpc>
                          <a:spcPts val="870"/>
                        </a:lnSpc>
                      </a:pPr>
                      <a:r>
                        <a:rPr sz="800" dirty="0">
                          <a:latin typeface="Arial MT"/>
                          <a:cs typeface="Arial MT"/>
                        </a:rPr>
                        <a:t>)</a:t>
                      </a:r>
                      <a:endParaRPr sz="800">
                        <a:latin typeface="Arial MT"/>
                        <a:cs typeface="Arial MT"/>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850">
                        <a:latin typeface="Times New Roman" panose="02020603050405020304"/>
                        <a:cs typeface="Times New Roman" panose="02020603050405020304"/>
                      </a:endParaRPr>
                    </a:p>
                    <a:p>
                      <a:pPr marL="165100">
                        <a:lnSpc>
                          <a:spcPct val="100000"/>
                        </a:lnSpc>
                      </a:pPr>
                      <a:r>
                        <a:rPr sz="800" dirty="0">
                          <a:latin typeface="Arial MT"/>
                          <a:cs typeface="Arial MT"/>
                        </a:rPr>
                        <a:t>In</a:t>
                      </a:r>
                      <a:r>
                        <a:rPr sz="800" spc="-35" dirty="0">
                          <a:latin typeface="Arial MT"/>
                          <a:cs typeface="Arial MT"/>
                        </a:rPr>
                        <a:t> </a:t>
                      </a:r>
                      <a:r>
                        <a:rPr sz="800" spc="-5" dirty="0">
                          <a:latin typeface="Arial MT"/>
                          <a:cs typeface="Arial MT"/>
                        </a:rPr>
                        <a:t>hou</a:t>
                      </a:r>
                      <a:r>
                        <a:rPr sz="800" dirty="0">
                          <a:latin typeface="Arial MT"/>
                          <a:cs typeface="Arial MT"/>
                        </a:rPr>
                        <a:t>se</a:t>
                      </a:r>
                      <a:endParaRPr sz="800">
                        <a:latin typeface="Arial MT"/>
                        <a:cs typeface="Arial MT"/>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850">
                        <a:latin typeface="Times New Roman" panose="02020603050405020304"/>
                        <a:cs typeface="Times New Roman" panose="02020603050405020304"/>
                      </a:endParaRPr>
                    </a:p>
                    <a:p>
                      <a:pPr marL="1270" algn="ctr">
                        <a:lnSpc>
                          <a:spcPct val="100000"/>
                        </a:lnSpc>
                      </a:pPr>
                      <a:r>
                        <a:rPr sz="800" spc="-5" dirty="0">
                          <a:latin typeface="Arial MT"/>
                          <a:cs typeface="Arial MT"/>
                        </a:rPr>
                        <a:t>U</a:t>
                      </a:r>
                      <a:r>
                        <a:rPr sz="800" dirty="0">
                          <a:latin typeface="Arial MT"/>
                          <a:cs typeface="Arial MT"/>
                        </a:rPr>
                        <a:t>SP</a:t>
                      </a:r>
                      <a:r>
                        <a:rPr sz="800" spc="-40" dirty="0">
                          <a:latin typeface="Arial MT"/>
                          <a:cs typeface="Arial MT"/>
                        </a:rPr>
                        <a:t> </a:t>
                      </a:r>
                      <a:r>
                        <a:rPr sz="800" dirty="0">
                          <a:latin typeface="Arial MT"/>
                          <a:cs typeface="Arial MT"/>
                        </a:rPr>
                        <a:t>&lt;</a:t>
                      </a:r>
                      <a:r>
                        <a:rPr sz="800" spc="-5" dirty="0">
                          <a:latin typeface="Arial MT"/>
                          <a:cs typeface="Arial MT"/>
                        </a:rPr>
                        <a:t>467</a:t>
                      </a:r>
                      <a:r>
                        <a:rPr sz="800" dirty="0">
                          <a:latin typeface="Arial MT"/>
                          <a:cs typeface="Arial MT"/>
                        </a:rPr>
                        <a:t>&gt;</a:t>
                      </a:r>
                      <a:endParaRPr sz="800">
                        <a:latin typeface="Arial MT"/>
                        <a:cs typeface="Arial MT"/>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70"/>
                        </a:spcBef>
                      </a:pPr>
                      <a:r>
                        <a:rPr sz="800" spc="-5" dirty="0">
                          <a:latin typeface="Arial MT"/>
                          <a:cs typeface="Arial MT"/>
                        </a:rPr>
                        <a:t>Meet</a:t>
                      </a:r>
                      <a:r>
                        <a:rPr sz="800" spc="-30" dirty="0">
                          <a:latin typeface="Arial MT"/>
                          <a:cs typeface="Arial MT"/>
                        </a:rPr>
                        <a:t> </a:t>
                      </a:r>
                      <a:r>
                        <a:rPr sz="800" dirty="0">
                          <a:latin typeface="Arial MT"/>
                          <a:cs typeface="Arial MT"/>
                        </a:rPr>
                        <a:t>USP</a:t>
                      </a:r>
                      <a:r>
                        <a:rPr sz="800" spc="-50" dirty="0">
                          <a:latin typeface="Arial MT"/>
                          <a:cs typeface="Arial MT"/>
                        </a:rPr>
                        <a:t> </a:t>
                      </a:r>
                      <a:r>
                        <a:rPr sz="800" spc="-5" dirty="0">
                          <a:latin typeface="Arial MT"/>
                          <a:cs typeface="Arial MT"/>
                        </a:rPr>
                        <a:t>&lt;467&gt;</a:t>
                      </a:r>
                      <a:endParaRPr sz="800">
                        <a:latin typeface="Arial MT"/>
                        <a:cs typeface="Arial MT"/>
                      </a:endParaRPr>
                    </a:p>
                    <a:p>
                      <a:pPr algn="ctr">
                        <a:lnSpc>
                          <a:spcPct val="100000"/>
                        </a:lnSpc>
                      </a:pPr>
                      <a:r>
                        <a:rPr sz="800" spc="-5" dirty="0">
                          <a:latin typeface="Arial MT"/>
                          <a:cs typeface="Arial MT"/>
                        </a:rPr>
                        <a:t>requirement</a:t>
                      </a:r>
                      <a:endParaRPr sz="800">
                        <a:latin typeface="Arial MT"/>
                        <a:cs typeface="Arial MT"/>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1975">
                <a:tc>
                  <a:txBody>
                    <a:bodyPr/>
                    <a:lstStyle/>
                    <a:p>
                      <a:pPr marR="41910" algn="r">
                        <a:lnSpc>
                          <a:spcPct val="100000"/>
                        </a:lnSpc>
                        <a:spcBef>
                          <a:spcPts val="535"/>
                        </a:spcBef>
                      </a:pPr>
                      <a:r>
                        <a:rPr sz="900" dirty="0">
                          <a:latin typeface="Arial MT"/>
                          <a:cs typeface="Arial MT"/>
                        </a:rPr>
                        <a:t>11</a:t>
                      </a:r>
                      <a:endParaRPr sz="900">
                        <a:latin typeface="Arial MT"/>
                        <a:cs typeface="Arial MT"/>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1455" marR="120650" indent="-81280">
                        <a:lnSpc>
                          <a:spcPts val="1000"/>
                        </a:lnSpc>
                        <a:spcBef>
                          <a:spcPts val="95"/>
                        </a:spcBef>
                      </a:pPr>
                      <a:r>
                        <a:rPr sz="900" dirty="0">
                          <a:latin typeface="Arial MT"/>
                          <a:cs typeface="Arial MT"/>
                        </a:rPr>
                        <a:t>Part</a:t>
                      </a:r>
                      <a:r>
                        <a:rPr sz="900" spc="5" dirty="0">
                          <a:latin typeface="Arial MT"/>
                          <a:cs typeface="Arial MT"/>
                        </a:rPr>
                        <a:t>ic</a:t>
                      </a:r>
                      <a:r>
                        <a:rPr sz="900" dirty="0">
                          <a:latin typeface="Arial MT"/>
                          <a:cs typeface="Arial MT"/>
                        </a:rPr>
                        <a:t>le  </a:t>
                      </a:r>
                      <a:r>
                        <a:rPr sz="900" spc="-5" dirty="0">
                          <a:latin typeface="Arial MT"/>
                          <a:cs typeface="Arial MT"/>
                        </a:rPr>
                        <a:t>Size</a:t>
                      </a:r>
                      <a:endParaRPr sz="900">
                        <a:latin typeface="Arial MT"/>
                        <a:cs typeface="Arial MT"/>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0335">
                        <a:lnSpc>
                          <a:spcPct val="100000"/>
                        </a:lnSpc>
                        <a:spcBef>
                          <a:spcPts val="540"/>
                        </a:spcBef>
                      </a:pPr>
                      <a:r>
                        <a:rPr sz="900" dirty="0">
                          <a:latin typeface="Arial MT"/>
                          <a:cs typeface="Arial MT"/>
                        </a:rPr>
                        <a:t>In</a:t>
                      </a:r>
                      <a:r>
                        <a:rPr sz="900" spc="-55" dirty="0">
                          <a:latin typeface="Arial MT"/>
                          <a:cs typeface="Arial MT"/>
                        </a:rPr>
                        <a:t> </a:t>
                      </a:r>
                      <a:r>
                        <a:rPr sz="900" dirty="0">
                          <a:latin typeface="Arial MT"/>
                          <a:cs typeface="Arial MT"/>
                        </a:rPr>
                        <a:t>hou</a:t>
                      </a:r>
                      <a:r>
                        <a:rPr sz="900" spc="5" dirty="0">
                          <a:latin typeface="Arial MT"/>
                          <a:cs typeface="Arial MT"/>
                        </a:rPr>
                        <a:t>s</a:t>
                      </a:r>
                      <a:r>
                        <a:rPr sz="900" dirty="0">
                          <a:latin typeface="Arial MT"/>
                          <a:cs typeface="Arial MT"/>
                        </a:rPr>
                        <a:t>e</a:t>
                      </a:r>
                      <a:endParaRPr sz="900">
                        <a:latin typeface="Arial MT"/>
                        <a:cs typeface="Arial MT"/>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35"/>
                        </a:spcBef>
                      </a:pPr>
                      <a:r>
                        <a:rPr sz="900" dirty="0">
                          <a:latin typeface="Arial MT"/>
                          <a:cs typeface="Arial MT"/>
                        </a:rPr>
                        <a:t>Ba</a:t>
                      </a:r>
                      <a:r>
                        <a:rPr sz="900" spc="5" dirty="0">
                          <a:latin typeface="Arial MT"/>
                          <a:cs typeface="Arial MT"/>
                        </a:rPr>
                        <a:t>s</a:t>
                      </a:r>
                      <a:r>
                        <a:rPr sz="900" dirty="0">
                          <a:latin typeface="Arial MT"/>
                          <a:cs typeface="Arial MT"/>
                        </a:rPr>
                        <a:t>ed</a:t>
                      </a:r>
                      <a:r>
                        <a:rPr sz="900" spc="-55" dirty="0">
                          <a:latin typeface="Arial MT"/>
                          <a:cs typeface="Arial MT"/>
                        </a:rPr>
                        <a:t> </a:t>
                      </a:r>
                      <a:r>
                        <a:rPr sz="900" dirty="0">
                          <a:latin typeface="Arial MT"/>
                          <a:cs typeface="Arial MT"/>
                        </a:rPr>
                        <a:t>on</a:t>
                      </a:r>
                      <a:r>
                        <a:rPr sz="900" spc="-35" dirty="0">
                          <a:latin typeface="Arial MT"/>
                          <a:cs typeface="Arial MT"/>
                        </a:rPr>
                        <a:t> </a:t>
                      </a:r>
                      <a:r>
                        <a:rPr sz="900" spc="5" dirty="0">
                          <a:latin typeface="Arial MT"/>
                          <a:cs typeface="Arial MT"/>
                        </a:rPr>
                        <a:t>c</a:t>
                      </a:r>
                      <a:r>
                        <a:rPr sz="900" dirty="0">
                          <a:latin typeface="Arial MT"/>
                          <a:cs typeface="Arial MT"/>
                        </a:rPr>
                        <a:t>u</a:t>
                      </a:r>
                      <a:r>
                        <a:rPr sz="900" spc="5" dirty="0">
                          <a:latin typeface="Arial MT"/>
                          <a:cs typeface="Arial MT"/>
                        </a:rPr>
                        <a:t>s</a:t>
                      </a:r>
                      <a:r>
                        <a:rPr sz="900" dirty="0">
                          <a:latin typeface="Arial MT"/>
                          <a:cs typeface="Arial MT"/>
                        </a:rPr>
                        <a:t>to</a:t>
                      </a:r>
                      <a:r>
                        <a:rPr sz="900" spc="5" dirty="0">
                          <a:latin typeface="Arial MT"/>
                          <a:cs typeface="Arial MT"/>
                        </a:rPr>
                        <a:t>m</a:t>
                      </a:r>
                      <a:r>
                        <a:rPr sz="900" dirty="0">
                          <a:latin typeface="Arial MT"/>
                          <a:cs typeface="Arial MT"/>
                        </a:rPr>
                        <a:t>er</a:t>
                      </a:r>
                      <a:r>
                        <a:rPr sz="900" spc="-45" dirty="0">
                          <a:latin typeface="Arial MT"/>
                          <a:cs typeface="Arial MT"/>
                        </a:rPr>
                        <a:t> </a:t>
                      </a:r>
                      <a:r>
                        <a:rPr sz="900" dirty="0">
                          <a:latin typeface="Arial MT"/>
                          <a:cs typeface="Arial MT"/>
                        </a:rPr>
                        <a:t>require</a:t>
                      </a:r>
                      <a:r>
                        <a:rPr sz="900" spc="5" dirty="0">
                          <a:latin typeface="Arial MT"/>
                          <a:cs typeface="Arial MT"/>
                        </a:rPr>
                        <a:t>m</a:t>
                      </a:r>
                      <a:r>
                        <a:rPr sz="900" dirty="0">
                          <a:latin typeface="Arial MT"/>
                          <a:cs typeface="Arial MT"/>
                        </a:rPr>
                        <a:t>ent</a:t>
                      </a:r>
                      <a:endParaRPr sz="900">
                        <a:latin typeface="Arial MT"/>
                        <a:cs typeface="Arial MT"/>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46380" marR="59055" indent="-186055">
                        <a:lnSpc>
                          <a:spcPts val="1000"/>
                        </a:lnSpc>
                        <a:spcBef>
                          <a:spcPts val="95"/>
                        </a:spcBef>
                      </a:pPr>
                      <a:r>
                        <a:rPr sz="900" dirty="0">
                          <a:latin typeface="Arial MT"/>
                          <a:cs typeface="Arial MT"/>
                        </a:rPr>
                        <a:t>Ba</a:t>
                      </a:r>
                      <a:r>
                        <a:rPr sz="900" spc="5" dirty="0">
                          <a:latin typeface="Arial MT"/>
                          <a:cs typeface="Arial MT"/>
                        </a:rPr>
                        <a:t>s</a:t>
                      </a:r>
                      <a:r>
                        <a:rPr sz="900" dirty="0">
                          <a:latin typeface="Arial MT"/>
                          <a:cs typeface="Arial MT"/>
                        </a:rPr>
                        <a:t>ed</a:t>
                      </a:r>
                      <a:r>
                        <a:rPr sz="900" spc="-55" dirty="0">
                          <a:latin typeface="Arial MT"/>
                          <a:cs typeface="Arial MT"/>
                        </a:rPr>
                        <a:t> </a:t>
                      </a:r>
                      <a:r>
                        <a:rPr sz="900" dirty="0">
                          <a:latin typeface="Arial MT"/>
                          <a:cs typeface="Arial MT"/>
                        </a:rPr>
                        <a:t>on</a:t>
                      </a:r>
                      <a:r>
                        <a:rPr sz="900" spc="-55" dirty="0">
                          <a:latin typeface="Arial MT"/>
                          <a:cs typeface="Arial MT"/>
                        </a:rPr>
                        <a:t> </a:t>
                      </a:r>
                      <a:r>
                        <a:rPr sz="900" spc="5" dirty="0">
                          <a:latin typeface="Arial MT"/>
                          <a:cs typeface="Arial MT"/>
                        </a:rPr>
                        <a:t>c</a:t>
                      </a:r>
                      <a:r>
                        <a:rPr sz="900" dirty="0">
                          <a:latin typeface="Arial MT"/>
                          <a:cs typeface="Arial MT"/>
                        </a:rPr>
                        <a:t>u</a:t>
                      </a:r>
                      <a:r>
                        <a:rPr sz="900" spc="5" dirty="0">
                          <a:latin typeface="Arial MT"/>
                          <a:cs typeface="Arial MT"/>
                        </a:rPr>
                        <a:t>s</a:t>
                      </a:r>
                      <a:r>
                        <a:rPr sz="900" dirty="0">
                          <a:latin typeface="Arial MT"/>
                          <a:cs typeface="Arial MT"/>
                        </a:rPr>
                        <a:t>to</a:t>
                      </a:r>
                      <a:r>
                        <a:rPr sz="900" spc="5" dirty="0">
                          <a:latin typeface="Arial MT"/>
                          <a:cs typeface="Arial MT"/>
                        </a:rPr>
                        <a:t>m</a:t>
                      </a:r>
                      <a:r>
                        <a:rPr sz="900" dirty="0">
                          <a:latin typeface="Arial MT"/>
                          <a:cs typeface="Arial MT"/>
                        </a:rPr>
                        <a:t>er  requirement</a:t>
                      </a:r>
                      <a:r>
                        <a:rPr sz="900" spc="35" dirty="0">
                          <a:latin typeface="Arial MT"/>
                          <a:cs typeface="Arial MT"/>
                        </a:rPr>
                        <a:t> </a:t>
                      </a:r>
                      <a:r>
                        <a:rPr sz="900" spc="-5" dirty="0">
                          <a:solidFill>
                            <a:srgbClr val="878787"/>
                          </a:solidFill>
                          <a:latin typeface="Arial MT"/>
                          <a:cs typeface="Arial MT"/>
                        </a:rPr>
                        <a:t>4</a:t>
                      </a:r>
                      <a:endParaRPr sz="900" dirty="0">
                        <a:latin typeface="Arial MT"/>
                        <a:cs typeface="Arial MT"/>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1CE46FB-B593-482D-9758-2B769B06F572}" type="slidenum">
              <a:rPr lang="zh-CN" altLang="en-US" smtClean="0">
                <a:solidFill>
                  <a:prstClr val="black">
                    <a:tint val="75000"/>
                  </a:prstClr>
                </a:solidFill>
              </a:rPr>
            </a:fld>
            <a:endParaRPr lang="zh-CN" altLang="en-US">
              <a:solidFill>
                <a:prstClr val="black">
                  <a:tint val="75000"/>
                </a:prstClr>
              </a:solidFill>
            </a:endParaRPr>
          </a:p>
        </p:txBody>
      </p:sp>
      <p:sp>
        <p:nvSpPr>
          <p:cNvPr id="3" name="矩形 2"/>
          <p:cNvSpPr/>
          <p:nvPr/>
        </p:nvSpPr>
        <p:spPr>
          <a:xfrm>
            <a:off x="467544" y="41599"/>
            <a:ext cx="6059672" cy="954107"/>
          </a:xfrm>
          <a:prstGeom prst="rect">
            <a:avLst/>
          </a:prstGeom>
        </p:spPr>
        <p:txBody>
          <a:bodyPr wrap="none">
            <a:spAutoFit/>
          </a:bodyPr>
          <a:lstStyle/>
          <a:p>
            <a:pPr>
              <a:spcBef>
                <a:spcPct val="0"/>
              </a:spcBef>
            </a:pP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4.4 Crude </a:t>
            </a:r>
            <a:r>
              <a:rPr lang="en-US" altLang="zh-CN" sz="2800" b="1" dirty="0" err="1">
                <a:solidFill>
                  <a:schemeClr val="tx1">
                    <a:lumMod val="65000"/>
                    <a:lumOff val="35000"/>
                  </a:schemeClr>
                </a:solidFill>
                <a:ea typeface="+mj-ea"/>
                <a:cs typeface="Times New Roman" panose="02020603050405020304" pitchFamily="18" charset="0"/>
                <a:sym typeface="微软雅黑" panose="020B0503020204020204" pitchFamily="34" charset="-122"/>
              </a:rPr>
              <a:t>semaglutide</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 (N-0.5)</a:t>
            </a:r>
            <a:r>
              <a:rPr lang="zh-CN" altLang="en-US"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 </a:t>
            </a:r>
            <a:r>
              <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rPr>
              <a:t>50%</a:t>
            </a: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a:p>
            <a:pPr>
              <a:spcBef>
                <a:spcPct val="0"/>
              </a:spcBef>
            </a:pPr>
            <a:endParaRPr lang="en-US" altLang="zh-CN" sz="2800" b="1" dirty="0">
              <a:solidFill>
                <a:schemeClr val="tx1">
                  <a:lumMod val="65000"/>
                  <a:lumOff val="35000"/>
                </a:schemeClr>
              </a:solidFill>
              <a:ea typeface="+mj-ea"/>
              <a:cs typeface="Times New Roman" panose="02020603050405020304" pitchFamily="18" charset="0"/>
              <a:sym typeface="微软雅黑" panose="020B0503020204020204" pitchFamily="34" charset="-122"/>
            </a:endParaRPr>
          </a:p>
        </p:txBody>
      </p:sp>
      <p:sp>
        <p:nvSpPr>
          <p:cNvPr id="4" name="矩形 3"/>
          <p:cNvSpPr/>
          <p:nvPr/>
        </p:nvSpPr>
        <p:spPr>
          <a:xfrm>
            <a:off x="-1" y="2438920"/>
            <a:ext cx="4270675" cy="600164"/>
          </a:xfrm>
          <a:prstGeom prst="rect">
            <a:avLst/>
          </a:prstGeom>
        </p:spPr>
        <p:txBody>
          <a:bodyPr wrap="square">
            <a:spAutoFit/>
          </a:bodyPr>
          <a:lstStyle/>
          <a:p>
            <a:r>
              <a:rPr lang="en-US" altLang="zh-CN" sz="1100" dirty="0"/>
              <a:t>Package Specifications: 0.1g, 1g, 10g, 100g, 1kg</a:t>
            </a:r>
            <a:endParaRPr lang="en-US" altLang="zh-CN" sz="1100" dirty="0"/>
          </a:p>
          <a:p>
            <a:r>
              <a:rPr lang="en-US" altLang="zh-CN" sz="1100" dirty="0"/>
              <a:t>Packaging Format: Small quantities in bottles; Large quantities in LDPE + aluminum foil bags</a:t>
            </a:r>
            <a:endParaRPr lang="zh-CN" altLang="en-US" sz="1100" dirty="0"/>
          </a:p>
        </p:txBody>
      </p:sp>
      <p:sp>
        <p:nvSpPr>
          <p:cNvPr id="5" name="TextBox 4"/>
          <p:cNvSpPr txBox="1"/>
          <p:nvPr/>
        </p:nvSpPr>
        <p:spPr>
          <a:xfrm>
            <a:off x="25768" y="649745"/>
            <a:ext cx="5050287" cy="1695336"/>
          </a:xfrm>
          <a:prstGeom prst="rect">
            <a:avLst/>
          </a:prstGeom>
          <a:noFill/>
        </p:spPr>
        <p:txBody>
          <a:bodyPr wrap="square" rtlCol="0">
            <a:spAutoFit/>
          </a:bodyPr>
          <a:lstStyle/>
          <a:p>
            <a:pPr>
              <a:lnSpc>
                <a:spcPts val="2500"/>
              </a:lnSpc>
            </a:pPr>
            <a:r>
              <a:rPr lang="en-US" altLang="zh-CN" b="1" dirty="0"/>
              <a:t>Product</a:t>
            </a:r>
            <a:r>
              <a:rPr lang="zh-CN" altLang="en-US" dirty="0"/>
              <a:t>：</a:t>
            </a:r>
            <a:r>
              <a:rPr lang="en-US" altLang="zh-CN" dirty="0"/>
              <a:t>Crude Product</a:t>
            </a:r>
            <a:endParaRPr lang="en-US" altLang="zh-CN" dirty="0"/>
          </a:p>
          <a:p>
            <a:pPr>
              <a:lnSpc>
                <a:spcPts val="2500"/>
              </a:lnSpc>
            </a:pPr>
            <a:r>
              <a:rPr lang="en-US" altLang="zh-CN" b="1" dirty="0"/>
              <a:t>CAS</a:t>
            </a:r>
            <a:r>
              <a:rPr lang="zh-CN" altLang="en-US" dirty="0"/>
              <a:t>：</a:t>
            </a:r>
            <a:r>
              <a:rPr lang="en-US" altLang="zh-CN" sz="1600" dirty="0"/>
              <a:t>910463-68-2</a:t>
            </a:r>
            <a:endParaRPr lang="en-US" altLang="zh-CN" sz="1600" dirty="0"/>
          </a:p>
          <a:p>
            <a:pPr>
              <a:lnSpc>
                <a:spcPts val="2500"/>
              </a:lnSpc>
            </a:pPr>
            <a:r>
              <a:rPr lang="en-US" altLang="zh-CN" b="1" dirty="0"/>
              <a:t>Formula Weight</a:t>
            </a:r>
            <a:r>
              <a:rPr lang="zh-CN" altLang="en-US" dirty="0"/>
              <a:t>：</a:t>
            </a:r>
            <a:r>
              <a:rPr lang="en-US" altLang="zh-CN" dirty="0"/>
              <a:t>4113.57</a:t>
            </a:r>
            <a:endParaRPr lang="en-US" altLang="zh-CN" dirty="0"/>
          </a:p>
          <a:p>
            <a:pPr>
              <a:lnSpc>
                <a:spcPts val="2500"/>
              </a:lnSpc>
            </a:pPr>
            <a:r>
              <a:rPr lang="en-US" altLang="zh-CN" b="1" dirty="0"/>
              <a:t>Purity</a:t>
            </a:r>
            <a:r>
              <a:rPr lang="zh-CN" altLang="en-US" dirty="0"/>
              <a:t>：</a:t>
            </a:r>
            <a:r>
              <a:rPr lang="en-US" altLang="zh-CN" dirty="0"/>
              <a:t>50%</a:t>
            </a:r>
            <a:endParaRPr lang="en-US" altLang="zh-CN" dirty="0"/>
          </a:p>
          <a:p>
            <a:pPr>
              <a:lnSpc>
                <a:spcPts val="2500"/>
              </a:lnSpc>
            </a:pPr>
            <a:r>
              <a:rPr lang="en-US" altLang="zh-CN" b="1" dirty="0"/>
              <a:t>Quality Standard</a:t>
            </a:r>
            <a:r>
              <a:rPr lang="zh-CN" altLang="en-US" dirty="0"/>
              <a:t>：</a:t>
            </a:r>
            <a:r>
              <a:rPr lang="en-US" altLang="zh-CN" dirty="0"/>
              <a:t>Enterprise Standard</a:t>
            </a:r>
            <a:endParaRPr lang="zh-CN" altLang="en-US" dirty="0"/>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22198"/>
          <a:stretch>
            <a:fillRect/>
          </a:stretch>
        </p:blipFill>
        <p:spPr>
          <a:xfrm rot="5400000">
            <a:off x="44893" y="-19121"/>
            <a:ext cx="537753" cy="576000"/>
          </a:xfrm>
          <a:prstGeom prst="rect">
            <a:avLst/>
          </a:prstGeom>
        </p:spPr>
      </p:pic>
      <p:graphicFrame>
        <p:nvGraphicFramePr>
          <p:cNvPr id="7" name="表格 6"/>
          <p:cNvGraphicFramePr>
            <a:graphicFrameLocks noGrp="1"/>
          </p:cNvGraphicFramePr>
          <p:nvPr>
            <p:custDataLst>
              <p:tags r:id="rId2"/>
            </p:custDataLst>
          </p:nvPr>
        </p:nvGraphicFramePr>
        <p:xfrm>
          <a:off x="4560026" y="789553"/>
          <a:ext cx="4561077" cy="2374907"/>
        </p:xfrm>
        <a:graphic>
          <a:graphicData uri="http://schemas.openxmlformats.org/drawingml/2006/table">
            <a:tbl>
              <a:tblPr firstRow="1" bandRow="1">
                <a:tableStyleId>{5940675A-B579-460E-94D1-54222C63F5DA}</a:tableStyleId>
              </a:tblPr>
              <a:tblGrid>
                <a:gridCol w="340379"/>
                <a:gridCol w="967739"/>
                <a:gridCol w="1008112"/>
                <a:gridCol w="1224136"/>
                <a:gridCol w="1020711"/>
              </a:tblGrid>
              <a:tr h="523740">
                <a:tc>
                  <a:txBody>
                    <a:bodyPr/>
                    <a:lstStyle/>
                    <a:p>
                      <a:pPr algn="ctr" fontAlgn="ctr"/>
                      <a:r>
                        <a:rPr lang="en-US" altLang="zh-CN" sz="1400" u="none" strike="noStrike" dirty="0">
                          <a:effectLst/>
                        </a:rPr>
                        <a:t>#</a:t>
                      </a:r>
                      <a:endParaRPr lang="en-US" altLang="zh-C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Test Item</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b="1" dirty="0">
                          <a:solidFill>
                            <a:schemeClr val="tx1"/>
                          </a:solidFill>
                          <a:latin typeface="Times New Roman" panose="02020603050405020304" pitchFamily="18" charset="0"/>
                          <a:cs typeface="Times New Roman" panose="02020603050405020304" pitchFamily="18" charset="0"/>
                          <a:sym typeface="+mn-ea"/>
                        </a:rPr>
                        <a:t>Method Reference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400" b="1" spc="-15" dirty="0">
                          <a:latin typeface="+mn-lt"/>
                          <a:cs typeface="Arial" panose="020B0604020202020204"/>
                        </a:rPr>
                        <a:t>A</a:t>
                      </a:r>
                      <a:r>
                        <a:rPr lang="en-US" altLang="zh-CN" sz="1400" b="1" dirty="0">
                          <a:latin typeface="+mn-lt"/>
                          <a:cs typeface="Arial" panose="020B0604020202020204"/>
                        </a:rPr>
                        <a:t>ccept</a:t>
                      </a:r>
                      <a:r>
                        <a:rPr lang="en-US" altLang="zh-CN" sz="1400" b="1" spc="5" dirty="0">
                          <a:latin typeface="+mn-lt"/>
                          <a:cs typeface="Arial" panose="020B0604020202020204"/>
                        </a:rPr>
                        <a:t>a</a:t>
                      </a:r>
                      <a:r>
                        <a:rPr lang="en-US" altLang="zh-CN" sz="1400" b="1" spc="-10" dirty="0">
                          <a:latin typeface="+mn-lt"/>
                          <a:cs typeface="Arial" panose="020B0604020202020204"/>
                        </a:rPr>
                        <a:t>nc</a:t>
                      </a:r>
                      <a:r>
                        <a:rPr lang="en-US" altLang="zh-CN" sz="1400" b="1" dirty="0">
                          <a:latin typeface="+mn-lt"/>
                          <a:cs typeface="Arial" panose="020B0604020202020204"/>
                        </a:rPr>
                        <a:t>e</a:t>
                      </a:r>
                      <a:r>
                        <a:rPr lang="en-US" altLang="zh-CN" sz="1400" b="1" spc="-65" dirty="0">
                          <a:latin typeface="+mn-lt"/>
                          <a:cs typeface="Arial" panose="020B0604020202020204"/>
                        </a:rPr>
                        <a:t> </a:t>
                      </a:r>
                      <a:r>
                        <a:rPr lang="en-US" altLang="zh-CN" sz="1400" b="1" dirty="0">
                          <a:latin typeface="+mn-lt"/>
                          <a:cs typeface="Arial" panose="020B0604020202020204"/>
                        </a:rPr>
                        <a:t>C</a:t>
                      </a:r>
                      <a:r>
                        <a:rPr lang="en-US" altLang="zh-CN" sz="1400" b="1" spc="-5" dirty="0">
                          <a:latin typeface="+mn-lt"/>
                          <a:cs typeface="Arial" panose="020B0604020202020204"/>
                        </a:rPr>
                        <a:t>r</a:t>
                      </a:r>
                      <a:r>
                        <a:rPr lang="en-US" altLang="zh-CN" sz="1400" b="1" dirty="0">
                          <a:latin typeface="+mn-lt"/>
                          <a:cs typeface="Arial" panose="020B0604020202020204"/>
                        </a:rPr>
                        <a:t>iteria</a:t>
                      </a:r>
                      <a:r>
                        <a:rPr lang="en-US" altLang="zh-CN" sz="1400" b="1" dirty="0">
                          <a:solidFill>
                            <a:schemeClr val="tx1"/>
                          </a:solidFill>
                        </a:rPr>
                        <a:t> </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solidFill>
                            <a:schemeClr val="tx1"/>
                          </a:solidFill>
                        </a:rPr>
                        <a:t>Result</a:t>
                      </a:r>
                      <a:endParaRPr lang="zh-CN" altLang="en-US" sz="1400" b="1" dirty="0">
                        <a:solidFill>
                          <a:schemeClr val="tx1"/>
                        </a:solidFill>
                        <a:latin typeface="Times New Roman" panose="02020603050405020304" pitchFamily="18" charset="0"/>
                        <a:cs typeface="Times New Roman" panose="02020603050405020304" pitchFamily="18" charset="0"/>
                      </a:endParaRPr>
                    </a:p>
                  </a:txBody>
                  <a:tcPr anchor="ctr"/>
                </a:tc>
              </a:tr>
              <a:tr h="674679">
                <a:tc>
                  <a:txBody>
                    <a:bodyPr/>
                    <a:lstStyle/>
                    <a:p>
                      <a:pPr algn="ctr"/>
                      <a:r>
                        <a:rPr lang="en-US" altLang="zh-CN" sz="1100" dirty="0">
                          <a:latin typeface="+mn-lt"/>
                          <a:cs typeface="Times New Roman" panose="02020603050405020304" pitchFamily="18" charset="0"/>
                        </a:rPr>
                        <a:t>1</a:t>
                      </a:r>
                      <a:endParaRPr lang="zh-CN" altLang="en-US" sz="1100" dirty="0">
                        <a:latin typeface="+mn-lt"/>
                        <a:cs typeface="Times New Roman" panose="02020603050405020304" pitchFamily="18" charset="0"/>
                      </a:endParaRPr>
                    </a:p>
                  </a:txBody>
                  <a:tcPr anchor="ctr"/>
                </a:tc>
                <a:tc>
                  <a:txBody>
                    <a:bodyPr/>
                    <a:lstStyle/>
                    <a:p>
                      <a:pPr marR="50800" algn="r">
                        <a:lnSpc>
                          <a:spcPct val="100000"/>
                        </a:lnSpc>
                        <a:spcBef>
                          <a:spcPts val="340"/>
                        </a:spcBef>
                      </a:pPr>
                      <a:r>
                        <a:rPr lang="en-US" altLang="zh-CN" sz="1100" dirty="0">
                          <a:latin typeface="+mn-lt"/>
                          <a:cs typeface="Arial MT"/>
                        </a:rPr>
                        <a:t>Description</a:t>
                      </a:r>
                      <a:endParaRPr lang="en-US" altLang="zh-CN" sz="1100" dirty="0">
                        <a:latin typeface="+mn-lt"/>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100" kern="1200" dirty="0">
                          <a:solidFill>
                            <a:schemeClr val="tx1"/>
                          </a:solidFill>
                          <a:latin typeface="+mn-lt"/>
                          <a:ea typeface="+mn-ea"/>
                          <a:cs typeface="+mn-cs"/>
                        </a:rPr>
                        <a:t>White or almost white powder</a:t>
                      </a:r>
                      <a:endParaRPr lang="zh-CN" altLang="en-US" sz="1100" kern="1200" dirty="0">
                        <a:solidFill>
                          <a:schemeClr val="tx1"/>
                        </a:solidFill>
                        <a:latin typeface="+mn-lt"/>
                        <a:ea typeface="+mn-ea"/>
                        <a:cs typeface="+mn-cs"/>
                      </a:endParaRPr>
                    </a:p>
                  </a:txBody>
                  <a:tcPr anchor="ctr"/>
                </a:tc>
                <a:tc>
                  <a:txBody>
                    <a:bodyPr/>
                    <a:lstStyle/>
                    <a:p>
                      <a:pPr algn="ctr"/>
                      <a:r>
                        <a:rPr lang="en-US" altLang="zh-CN" sz="1100" kern="1200" dirty="0">
                          <a:solidFill>
                            <a:schemeClr val="tx1"/>
                          </a:solidFill>
                          <a:latin typeface="+mn-lt"/>
                          <a:ea typeface="+mn-ea"/>
                          <a:cs typeface="+mn-cs"/>
                        </a:rPr>
                        <a:t>White powder</a:t>
                      </a:r>
                      <a:endParaRPr lang="zh-CN" altLang="en-US" sz="1100" dirty="0">
                        <a:latin typeface="+mn-lt"/>
                        <a:cs typeface="Times New Roman" panose="02020603050405020304" pitchFamily="18" charset="0"/>
                      </a:endParaRPr>
                    </a:p>
                  </a:txBody>
                  <a:tcPr anchor="ctr"/>
                </a:tc>
              </a:tr>
              <a:tr h="577715">
                <a:tc>
                  <a:txBody>
                    <a:bodyPr/>
                    <a:lstStyle/>
                    <a:p>
                      <a:pPr algn="ctr"/>
                      <a:r>
                        <a:rPr lang="en-US" altLang="zh-CN" sz="1100" dirty="0">
                          <a:latin typeface="+mn-lt"/>
                          <a:cs typeface="Times New Roman" panose="02020603050405020304" pitchFamily="18" charset="0"/>
                        </a:rPr>
                        <a:t>2</a:t>
                      </a:r>
                      <a:endParaRPr lang="zh-CN" altLang="en-US" sz="1100" dirty="0">
                        <a:latin typeface="+mn-lt"/>
                        <a:cs typeface="Times New Roman" panose="02020603050405020304" pitchFamily="18" charset="0"/>
                      </a:endParaRPr>
                    </a:p>
                  </a:txBody>
                  <a:tcPr anchor="ctr"/>
                </a:tc>
                <a:tc>
                  <a:txBody>
                    <a:bodyPr/>
                    <a:lstStyle/>
                    <a:p>
                      <a:pPr marL="27940" marR="10160" algn="ctr">
                        <a:lnSpc>
                          <a:spcPct val="100000"/>
                        </a:lnSpc>
                      </a:pPr>
                      <a:r>
                        <a:rPr lang="en-US" altLang="zh-CN" sz="1100" kern="1200" dirty="0" err="1">
                          <a:solidFill>
                            <a:schemeClr val="tx1"/>
                          </a:solidFill>
                          <a:latin typeface="+mn-lt"/>
                          <a:ea typeface="+mn-ea"/>
                          <a:cs typeface="Arial MT"/>
                        </a:rPr>
                        <a:t>Chromatogra</a:t>
                      </a:r>
                      <a:r>
                        <a:rPr lang="en-US" altLang="zh-CN" sz="1100" kern="1200" dirty="0">
                          <a:solidFill>
                            <a:schemeClr val="tx1"/>
                          </a:solidFill>
                          <a:latin typeface="+mn-lt"/>
                          <a:ea typeface="+mn-ea"/>
                          <a:cs typeface="Arial MT"/>
                        </a:rPr>
                        <a:t>  </a:t>
                      </a:r>
                      <a:r>
                        <a:rPr lang="en-US" altLang="zh-CN" sz="1100" kern="1200" dirty="0" err="1">
                          <a:solidFill>
                            <a:schemeClr val="tx1"/>
                          </a:solidFill>
                          <a:latin typeface="+mn-lt"/>
                          <a:ea typeface="+mn-ea"/>
                          <a:cs typeface="Arial MT"/>
                        </a:rPr>
                        <a:t>phic</a:t>
                      </a:r>
                      <a:r>
                        <a:rPr lang="en-US" altLang="zh-CN" sz="1100" kern="1200" dirty="0">
                          <a:solidFill>
                            <a:schemeClr val="tx1"/>
                          </a:solidFill>
                          <a:latin typeface="+mn-lt"/>
                          <a:ea typeface="+mn-ea"/>
                          <a:cs typeface="Arial MT"/>
                        </a:rPr>
                        <a:t>  purity</a:t>
                      </a:r>
                      <a:endParaRPr lang="en-US" altLang="zh-CN" sz="1100" kern="1200" dirty="0">
                        <a:solidFill>
                          <a:schemeClr val="tx1"/>
                        </a:solidFill>
                        <a:latin typeface="+mn-lt"/>
                        <a:ea typeface="+mn-ea"/>
                        <a:cs typeface="Arial MT"/>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rPr>
                        <a:t>NLT 50%</a:t>
                      </a:r>
                      <a:endParaRPr lang="zh-CN" altLang="en-US" sz="1100" dirty="0">
                        <a:latin typeface="+mn-lt"/>
                        <a:cs typeface="Times New Roman" panose="02020603050405020304" pitchFamily="18" charset="0"/>
                      </a:endParaRPr>
                    </a:p>
                  </a:txBody>
                  <a:tcPr anchor="ctr"/>
                </a:tc>
                <a:tc>
                  <a:txBody>
                    <a:bodyPr/>
                    <a:lstStyle/>
                    <a:p>
                      <a:pPr algn="ctr"/>
                      <a:r>
                        <a:rPr lang="en-US" altLang="zh-CN" sz="1100" dirty="0">
                          <a:latin typeface="+mn-lt"/>
                          <a:sym typeface="+mn-ea"/>
                        </a:rPr>
                        <a:t>60%</a:t>
                      </a:r>
                      <a:endParaRPr lang="zh-CN" altLang="en-US" sz="1100" dirty="0">
                        <a:latin typeface="+mn-lt"/>
                        <a:cs typeface="Times New Roman" panose="02020603050405020304" pitchFamily="18" charset="0"/>
                      </a:endParaRPr>
                    </a:p>
                  </a:txBody>
                  <a:tcPr anchor="ctr"/>
                </a:tc>
              </a:tr>
              <a:tr h="582128">
                <a:tc>
                  <a:txBody>
                    <a:bodyPr/>
                    <a:lstStyle/>
                    <a:p>
                      <a:pPr algn="ctr"/>
                      <a:r>
                        <a:rPr lang="en-US" altLang="zh-CN" sz="1100" dirty="0">
                          <a:latin typeface="+mn-lt"/>
                          <a:cs typeface="Times New Roman" panose="02020603050405020304" pitchFamily="18" charset="0"/>
                        </a:rPr>
                        <a:t>3</a:t>
                      </a:r>
                      <a:endParaRPr lang="zh-CN" altLang="en-US" sz="1100" dirty="0">
                        <a:latin typeface="+mn-lt"/>
                        <a:cs typeface="Times New Roman" panose="02020603050405020304" pitchFamily="18" charset="0"/>
                      </a:endParaRPr>
                    </a:p>
                  </a:txBody>
                  <a:tcPr anchor="ctr"/>
                </a:tc>
                <a:tc>
                  <a:txBody>
                    <a:bodyPr/>
                    <a:lstStyle/>
                    <a:p>
                      <a:pPr marL="0" algn="ctr" defTabSz="685800" rtl="0" eaLnBrk="1" latinLnBrk="0" hangingPunct="1"/>
                      <a:r>
                        <a:rPr lang="en-US" altLang="zh-CN" sz="1100" kern="1200" dirty="0">
                          <a:solidFill>
                            <a:schemeClr val="tx1"/>
                          </a:solidFill>
                          <a:latin typeface="+mn-lt"/>
                          <a:ea typeface="+mn-ea"/>
                          <a:cs typeface="Times New Roman" panose="02020603050405020304" pitchFamily="18" charset="0"/>
                        </a:rPr>
                        <a:t>Assay</a:t>
                      </a:r>
                      <a:endParaRPr lang="zh-CN" altLang="en-US" sz="1100" kern="1200" dirty="0">
                        <a:solidFill>
                          <a:schemeClr val="tx1"/>
                        </a:solidFill>
                        <a:latin typeface="+mn-lt"/>
                        <a:ea typeface="+mn-ea"/>
                        <a:cs typeface="Times New Roman" panose="02020603050405020304" pitchFamily="18" charset="0"/>
                      </a:endParaRPr>
                    </a:p>
                  </a:txBody>
                  <a:tcPr anchor="ctr"/>
                </a:tc>
                <a:tc>
                  <a:txBody>
                    <a:bodyPr/>
                    <a:lstStyle/>
                    <a:p>
                      <a:pPr algn="ctr"/>
                      <a:r>
                        <a:rPr lang="en-US" altLang="zh-CN" sz="1100" dirty="0">
                          <a:latin typeface="+mn-lt"/>
                        </a:rPr>
                        <a:t>In House</a:t>
                      </a:r>
                      <a:endParaRPr lang="zh-CN" altLang="en-US" sz="1100" dirty="0">
                        <a:latin typeface="+mn-lt"/>
                        <a:cs typeface="Times New Roman" panose="02020603050405020304" pitchFamily="18" charset="0"/>
                      </a:endParaRPr>
                    </a:p>
                  </a:txBody>
                  <a:tcPr anchor="ctr"/>
                </a:tc>
                <a:tc>
                  <a:txBody>
                    <a:bodyPr/>
                    <a:lstStyle/>
                    <a:p>
                      <a:pPr algn="ctr" fontAlgn="ctr"/>
                      <a:r>
                        <a:rPr lang="en-US" altLang="zh-CN" sz="1100" u="none" strike="noStrike" dirty="0">
                          <a:effectLst/>
                          <a:latin typeface="+mn-lt"/>
                        </a:rPr>
                        <a:t>NLT 35%</a:t>
                      </a:r>
                      <a:endParaRPr lang="en-US" altLang="zh-CN" sz="1100" b="0" i="0" u="none" strike="noStrike" dirty="0">
                        <a:solidFill>
                          <a:srgbClr val="000000"/>
                        </a:solidFill>
                        <a:effectLst/>
                        <a:latin typeface="+mn-lt"/>
                        <a:cs typeface="Times New Roman" panose="02020603050405020304" pitchFamily="18"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100" dirty="0">
                          <a:latin typeface="+mn-lt"/>
                          <a:sym typeface="+mn-ea"/>
                        </a:rPr>
                        <a:t>45%</a:t>
                      </a:r>
                      <a:endParaRPr lang="zh-CN" altLang="en-US" sz="1100" dirty="0">
                        <a:latin typeface="+mn-lt"/>
                        <a:cs typeface="Times New Roman" panose="02020603050405020304" pitchFamily="18" charset="0"/>
                      </a:endParaRPr>
                    </a:p>
                  </a:txBody>
                  <a:tcPr anchor="ctr"/>
                </a:tc>
              </a:tr>
            </a:tbl>
          </a:graphicData>
        </a:graphic>
      </p:graphicFrame>
      <p:graphicFrame>
        <p:nvGraphicFramePr>
          <p:cNvPr id="8" name="对象 7"/>
          <p:cNvGraphicFramePr>
            <a:graphicFrameLocks noChangeAspect="1"/>
          </p:cNvGraphicFramePr>
          <p:nvPr/>
        </p:nvGraphicFramePr>
        <p:xfrm>
          <a:off x="84592" y="3157716"/>
          <a:ext cx="4991463" cy="1800200"/>
        </p:xfrm>
        <a:graphic>
          <a:graphicData uri="http://schemas.openxmlformats.org/presentationml/2006/ole">
            <mc:AlternateContent xmlns:mc="http://schemas.openxmlformats.org/markup-compatibility/2006">
              <mc:Choice xmlns:v="urn:schemas-microsoft-com:vml" Requires="v">
                <p:oleObj spid="_x0000_s1107" name="CS ChemDraw Drawing" r:id="rId3" imgW="5899150" imgH="2124075" progId="ChemDraw.Document.6.0">
                  <p:embed/>
                </p:oleObj>
              </mc:Choice>
              <mc:Fallback>
                <p:oleObj name="CS ChemDraw Drawing" r:id="rId3" imgW="5899150" imgH="2124075" progId="ChemDraw.Document.6.0">
                  <p:embed/>
                  <p:pic>
                    <p:nvPicPr>
                      <p:cNvPr id="0" name="图片 1093"/>
                      <p:cNvPicPr/>
                      <p:nvPr/>
                    </p:nvPicPr>
                    <p:blipFill>
                      <a:blip r:embed="rId4"/>
                      <a:stretch>
                        <a:fillRect/>
                      </a:stretch>
                    </p:blipFill>
                    <p:spPr>
                      <a:xfrm>
                        <a:off x="84592" y="3157716"/>
                        <a:ext cx="4991463" cy="1800200"/>
                      </a:xfrm>
                      <a:prstGeom prst="rect">
                        <a:avLst/>
                      </a:prstGeom>
                    </p:spPr>
                  </p:pic>
                </p:oleObj>
              </mc:Fallback>
            </mc:AlternateContent>
          </a:graphicData>
        </a:graphic>
      </p:graphicFrame>
      <p:sp>
        <p:nvSpPr>
          <p:cNvPr id="10" name="矩形 9"/>
          <p:cNvSpPr/>
          <p:nvPr/>
        </p:nvSpPr>
        <p:spPr>
          <a:xfrm>
            <a:off x="5076055" y="3361109"/>
            <a:ext cx="4176465" cy="1615827"/>
          </a:xfrm>
          <a:prstGeom prst="rect">
            <a:avLst/>
          </a:prstGeom>
        </p:spPr>
        <p:txBody>
          <a:bodyPr wrap="square">
            <a:spAutoFit/>
          </a:bodyPr>
          <a:lstStyle/>
          <a:p>
            <a:r>
              <a:rPr lang="en-US" altLang="zh-CN" sz="1100" dirty="0">
                <a:sym typeface="微软雅黑" panose="020B0503020204020204" pitchFamily="34" charset="-122"/>
              </a:rPr>
              <a:t>Suitable for: Companies with the capacity for active pharmaceutical ingredient (API) production and a desire to hold their API registration number</a:t>
            </a:r>
            <a:endParaRPr lang="en-US" altLang="zh-CN" sz="1100" dirty="0">
              <a:sym typeface="微软雅黑" panose="020B0503020204020204" pitchFamily="34" charset="-122"/>
            </a:endParaRPr>
          </a:p>
          <a:p>
            <a:endParaRPr lang="en-US" altLang="zh-CN" sz="1100" dirty="0"/>
          </a:p>
          <a:p>
            <a:r>
              <a:rPr lang="en-US" altLang="zh-CN" sz="1100" dirty="0"/>
              <a:t>Instructions: Obtain the API by purifying and drying this product through high-pressure chromatography</a:t>
            </a:r>
            <a:endParaRPr lang="en-US" altLang="zh-CN" sz="1100" dirty="0"/>
          </a:p>
          <a:p>
            <a:endParaRPr lang="en-US" altLang="zh-CN" sz="1100" dirty="0"/>
          </a:p>
          <a:p>
            <a:r>
              <a:rPr lang="en-US" altLang="zh-CN" sz="1100" dirty="0"/>
              <a:t>Equipment Requirements: High-pressure chromatography system, drying equipment (freeze dryer or spray dryer)</a:t>
            </a:r>
            <a:endParaRPr lang="zh-CN" altLang="en-US" sz="1100" dirty="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UNIT_TABLE_BEAUTIFY" val="smartTable{b8337137-be5f-44e5-a4b4-97ac8cb99aa2}"/>
</p:tagLst>
</file>

<file path=ppt/tags/tag3.xml><?xml version="1.0" encoding="utf-8"?>
<p:tagLst xmlns:p="http://schemas.openxmlformats.org/presentationml/2006/main">
  <p:tag name="KSO_WM_UNIT_TABLE_BEAUTIFY" val="smartTable{b8337137-be5f-44e5-a4b4-97ac8cb99aa2}"/>
</p:tagLst>
</file>

<file path=ppt/tags/tag4.xml><?xml version="1.0" encoding="utf-8"?>
<p:tagLst xmlns:p="http://schemas.openxmlformats.org/presentationml/2006/main">
  <p:tag name="KSO_WM_UNIT_TABLE_BEAUTIFY" val="smartTable{b8337137-be5f-44e5-a4b4-97ac8cb99aa2}"/>
</p:tagLst>
</file>

<file path=ppt/tags/tag5.xml><?xml version="1.0" encoding="utf-8"?>
<p:tagLst xmlns:p="http://schemas.openxmlformats.org/presentationml/2006/main">
  <p:tag name="KSO_WM_UNIT_TABLE_BEAUTIFY" val="smartTable{b8337137-be5f-44e5-a4b4-97ac8cb99aa2}"/>
</p:tagLst>
</file>

<file path=ppt/tags/tag6.xml><?xml version="1.0" encoding="utf-8"?>
<p:tagLst xmlns:p="http://schemas.openxmlformats.org/presentationml/2006/main">
  <p:tag name="KSO_WM_UNIT_TABLE_BEAUTIFY" val="smartTable{b8337137-be5f-44e5-a4b4-97ac8cb99aa2}"/>
</p:tagLst>
</file>

<file path=ppt/tags/tag7.xml><?xml version="1.0" encoding="utf-8"?>
<p:tagLst xmlns:p="http://schemas.openxmlformats.org/presentationml/2006/main">
  <p:tag name="KSO_WPP_MARK_KEY" val="ba5480bc-2a58-47d0-b598-8c101f9917d1"/>
  <p:tag name="COMMONDATA" val="eyJoZGlkIjoiZGUxMmU0MDhhZjhhMThkYTJlZTllYjg3ZTYwYWIyNjcifQ=="/>
</p:tagLst>
</file>

<file path=ppt/theme/theme1.xml><?xml version="1.0" encoding="utf-8"?>
<a:theme xmlns:a="http://schemas.openxmlformats.org/drawingml/2006/main" name="摄图网699pic">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摄图网699pic">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1560">
      <a:dk1>
        <a:sysClr val="windowText" lastClr="000000"/>
      </a:dk1>
      <a:lt1>
        <a:sysClr val="window" lastClr="FFFFFF"/>
      </a:lt1>
      <a:dk2>
        <a:srgbClr val="44546A"/>
      </a:dk2>
      <a:lt2>
        <a:srgbClr val="E7E6E6"/>
      </a:lt2>
      <a:accent1>
        <a:srgbClr val="41B0BF"/>
      </a:accent1>
      <a:accent2>
        <a:srgbClr val="E8B136"/>
      </a:accent2>
      <a:accent3>
        <a:srgbClr val="D94561"/>
      </a:accent3>
      <a:accent4>
        <a:srgbClr val="41B0BF"/>
      </a:accent4>
      <a:accent5>
        <a:srgbClr val="E8B136"/>
      </a:accent5>
      <a:accent6>
        <a:srgbClr val="DC4254"/>
      </a:accent6>
      <a:hlink>
        <a:srgbClr val="0563C1"/>
      </a:hlink>
      <a:folHlink>
        <a:srgbClr val="954F72"/>
      </a:folHlink>
    </a:clrScheme>
    <a:fontScheme name="pxom4dg2">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12615</Words>
  <Application>WPS Office WWO_dingtalk_20240221035043-c523bba0e7</Application>
  <PresentationFormat>全屏显示(16:9)</PresentationFormat>
  <Paragraphs>997</Paragraphs>
  <Slides>16</Slides>
  <Notes>0</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5</vt:i4>
      </vt:variant>
      <vt:variant>
        <vt:lpstr>幻灯片标题</vt:lpstr>
      </vt:variant>
      <vt:variant>
        <vt:i4>16</vt:i4>
      </vt:variant>
    </vt:vector>
  </HeadingPairs>
  <TitlesOfParts>
    <vt:vector size="41" baseType="lpstr">
      <vt:lpstr>Arial</vt:lpstr>
      <vt:lpstr>宋体</vt:lpstr>
      <vt:lpstr>Wingdings</vt:lpstr>
      <vt:lpstr>Calibri</vt:lpstr>
      <vt:lpstr>汉仪书宋二KW</vt:lpstr>
      <vt:lpstr>Calibri Light</vt:lpstr>
      <vt:lpstr>微软雅黑</vt:lpstr>
      <vt:lpstr>汉仪旗黑KW 55S</vt:lpstr>
      <vt:lpstr>Arial MT</vt:lpstr>
      <vt:lpstr>Times New Roman</vt:lpstr>
      <vt:lpstr>Times New Roman</vt:lpstr>
      <vt:lpstr>Microsoft YaHei UI</vt:lpstr>
      <vt:lpstr>微软雅黑</vt:lpstr>
      <vt:lpstr>微软雅黑</vt:lpstr>
      <vt:lpstr>Arial</vt:lpstr>
      <vt:lpstr>Arial MT</vt:lpstr>
      <vt:lpstr>Kingsoft Confetti</vt:lpstr>
      <vt:lpstr>摄图网699pic</vt:lpstr>
      <vt:lpstr>1_摄图网699pic</vt:lpstr>
      <vt:lpstr>4_Office 主题​​</vt:lpstr>
      <vt:lpstr>ChemDraw.Document.6.0</vt:lpstr>
      <vt:lpstr>ChemDraw.Document.6.0</vt:lpstr>
      <vt:lpstr>ChemDraw.Document.6.0</vt:lpstr>
      <vt:lpstr>ChemDraw.Document.6.0</vt:lpstr>
      <vt:lpstr>ChemDraw.Document.6.0</vt:lpstr>
      <vt:lpstr>PowerPoint 演示文稿</vt:lpstr>
      <vt:lpstr>1. Basic information of Semaglutide</vt:lpstr>
      <vt:lpstr>2. Conventional preparation process and compound patents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聂凤玲</dc:creator>
  <cp:lastModifiedBy>吴海燕</cp:lastModifiedBy>
  <cp:lastPrinted>2024-07-16T11:19:35Z</cp:lastPrinted>
  <dcterms:created xsi:type="dcterms:W3CDTF">2024-07-16T11:19:35Z</dcterms:created>
  <dcterms:modified xsi:type="dcterms:W3CDTF">2024-07-16T11:19:35Z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ICV">
    <vt:lpwstr>365FB1CFDCBA4FEEB3A977A5D030DBBE_12</vt:lpwstr>
  </property>
</Properties>
</file>