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7" r:id="rId3"/>
    <p:sldId id="259" r:id="rId4"/>
    <p:sldId id="260" r:id="rId5"/>
    <p:sldId id="271" r:id="rId6"/>
    <p:sldId id="272" r:id="rId7"/>
    <p:sldId id="262" r:id="rId8"/>
    <p:sldId id="281" r:id="rId9"/>
    <p:sldId id="264" r:id="rId11"/>
    <p:sldId id="265" r:id="rId12"/>
    <p:sldId id="273" r:id="rId13"/>
    <p:sldId id="275" r:id="rId14"/>
    <p:sldId id="263" r:id="rId15"/>
    <p:sldId id="283" r:id="rId16"/>
    <p:sldId id="276" r:id="rId17"/>
    <p:sldId id="277" r:id="rId18"/>
    <p:sldId id="278" r:id="rId19"/>
    <p:sldId id="279" r:id="rId20"/>
    <p:sldId id="280" r:id="rId21"/>
    <p:sldId id="284" r:id="rId22"/>
    <p:sldId id="285" r:id="rId23"/>
    <p:sldId id="286" r:id="rId24"/>
    <p:sldId id="287" r:id="rId25"/>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srgbClr val="FF0000"/>
    </p:penClr>
    <p:extLs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108" d="100"/>
          <a:sy n="108" d="100"/>
        </p:scale>
        <p:origin x="-1704" y="-78"/>
      </p:cViewPr>
      <p:guideLst>
        <p:guide orient="horz" pos="2160"/>
        <p:guide pos="2880"/>
      </p:guideLst>
    </p:cSldViewPr>
  </p:slid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white">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FA58C3F0-D633-4727-881B-5DEE716F3F15}" type="datetimeFigureOut">
              <a:rPr kumimoji="0" lang="zh-CN" altLang="en-US" sz="1200" b="0" i="0" u="none" strike="noStrike" kern="1200" cap="none" spc="0" normalizeH="0" baseline="0" noProof="0" smtClean="0">
                <a:ln>
                  <a:noFill/>
                </a:ln>
                <a:solidFill>
                  <a:schemeClr val="tx1"/>
                </a:solidFill>
                <a:effectLst/>
                <a:uLnTx/>
                <a:uFillTx/>
                <a:latin typeface="Verdana" panose="020B0604030504040204" pitchFamily="34" charset="0"/>
                <a:ea typeface="宋体" panose="02010600030101010101" pitchFamily="2" charset="-122"/>
                <a:cs typeface="+mn-cs"/>
              </a:rPr>
            </a:fld>
            <a:endParaRPr kumimoji="0" lang="zh-CN" altLang="en-US" sz="1200" b="0" i="0" u="none" strike="noStrike" kern="1200" cap="none" spc="0" normalizeH="0" baseline="0" noProof="0" smtClean="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p>
            <a:pPr lvl="0" algn="r" eaLnBrk="1" hangingPunct="1"/>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幻灯片图像占位符 1"/>
          <p:cNvSpPr>
            <a:spLocks noGrp="1" noRot="1" noChangeAspect="1" noTextEdit="1"/>
          </p:cNvSpPr>
          <p:nvPr>
            <p:ph type="sldImg"/>
          </p:nvPr>
        </p:nvSpPr>
        <p:spPr>
          <a:ln>
            <a:solidFill>
              <a:srgbClr val="000000"/>
            </a:solidFill>
            <a:miter/>
          </a:ln>
        </p:spPr>
      </p:sp>
      <p:sp>
        <p:nvSpPr>
          <p:cNvPr id="26627"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dirty="0"/>
          </a:p>
        </p:txBody>
      </p:sp>
      <p:sp>
        <p:nvSpPr>
          <p:cNvPr id="26628"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9"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218" name="Rectangle 2"/>
          <p:cNvSpPr>
            <a:spLocks noGrp="1" noChangeArrowheads="1"/>
          </p:cNvSpPr>
          <p:nvPr>
            <p:ph type="ctrTitle"/>
          </p:nvPr>
        </p:nvSpPr>
        <p:spPr>
          <a:xfrm>
            <a:off x="685800" y="990600"/>
            <a:ext cx="7772400" cy="1371600"/>
          </a:xfrm>
        </p:spPr>
        <p:txBody>
          <a:bodyPr/>
          <a:lstStyle>
            <a:lvl1pPr>
              <a:defRPr sz="4000"/>
            </a:lvl1pPr>
          </a:lstStyle>
          <a:p>
            <a:r>
              <a:rPr lang="zh-CN" altLang="en-US"/>
              <a:t>单击此处编辑母版标题样式</a:t>
            </a:r>
            <a:endParaRPr lang="zh-CN" altLang="en-US"/>
          </a:p>
        </p:txBody>
      </p:sp>
      <p:sp>
        <p:nvSpPr>
          <p:cNvPr id="9219" name="Rectangle 3"/>
          <p:cNvSpPr>
            <a:spLocks noGrp="1" noChangeArrowheads="1"/>
          </p:cNvSpPr>
          <p:nvPr>
            <p:ph type="subTitle" idx="1"/>
          </p:nvPr>
        </p:nvSpPr>
        <p:spPr>
          <a:xfrm>
            <a:off x="1447800" y="3429000"/>
            <a:ext cx="7010400" cy="1600200"/>
          </a:xfrm>
        </p:spPr>
        <p:txBody>
          <a:bodyPr/>
          <a:lstStyle>
            <a:lvl1pPr marL="0" indent="0">
              <a:buFont typeface="Wingdings" panose="05000000000000000000" pitchFamily="2" charset="2"/>
              <a:buNone/>
              <a:defRPr sz="2800"/>
            </a:lvl1pPr>
          </a:lstStyle>
          <a:p>
            <a:r>
              <a:rPr lang="zh-CN" altLang="en-US"/>
              <a:t>单击此处编辑母版副标题样式</a:t>
            </a:r>
            <a:endParaRPr lang="zh-CN" altLang="en-US"/>
          </a:p>
        </p:txBody>
      </p:sp>
      <p:sp>
        <p:nvSpPr>
          <p:cNvPr id="10" name="Rectangle 4"/>
          <p:cNvSpPr>
            <a:spLocks noGrp="1" noChangeArrowheads="1"/>
          </p:cNvSpPr>
          <p:nvPr>
            <p:ph type="dt" sz="half" idx="2"/>
          </p:nvPr>
        </p:nvSpPr>
        <p:spPr bwMode="auto">
          <a:xfrm>
            <a:off x="685800" y="6248400"/>
            <a:ext cx="1905000" cy="457200"/>
          </a:xfrm>
          <a:prstGeom prst="rect">
            <a:avLst/>
          </a:prstGeom>
          <a:noFill/>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1" name="Rectangle 5"/>
          <p:cNvSpPr>
            <a:spLocks noGrp="1" noChangeArrowheads="1"/>
          </p:cNvSpPr>
          <p:nvPr>
            <p:ph type="ftr" sz="quarter" idx="3"/>
          </p:nvPr>
        </p:nvSpPr>
        <p:spPr bwMode="auto">
          <a:xfrm>
            <a:off x="3124200" y="6248400"/>
            <a:ext cx="2895600" cy="457200"/>
          </a:xfrm>
          <a:prstGeom prst="rect">
            <a:avLst/>
          </a:prstGeom>
          <a:noFill/>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2" name="Rectangle 6"/>
          <p:cNvSpPr>
            <a:spLocks noGrp="1" noChangeArrowheads="1"/>
          </p:cNvSpPr>
          <p:nvPr>
            <p:ph type="sldNum" sz="quarter" idx="4"/>
          </p:nvPr>
        </p:nvSpPr>
        <p:spPr bwMode="auto">
          <a:xfrm>
            <a:off x="6553200" y="6248400"/>
            <a:ext cx="1905000" cy="457200"/>
          </a:xfrm>
          <a:prstGeom prst="rect">
            <a:avLst/>
          </a:prstGeom>
          <a:noFill/>
          <a:ln>
            <a:miter lim="800000"/>
          </a:ln>
        </p:spPr>
        <p:txBody>
          <a:bodyPr vert="horz" wrap="square" lIns="91440" tIns="45720" rIns="91440" bIns="45720" numCol="1" anchor="t" anchorCtr="0" compatLnSpc="1"/>
          <a:p>
            <a:pPr algn="r"/>
            <a:fld id="{9A0DB2DC-4C9A-4742-B13C-FB6460FD3503}" type="slidenum">
              <a:rPr lang="en-US" altLang="zh-CN" dirty="0"/>
            </a:fld>
            <a:endParaRPr lang="en-US" altLang="zh-CN"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latin typeface="Verdana" panose="020B0604030504040204" pitchFamily="34" charset="0"/>
              </a:rPr>
            </a:fld>
            <a:endParaRPr lang="en-US" altLang="zh-CN" dirty="0">
              <a:latin typeface="Verdana" panose="020B060403050404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3838" y="304800"/>
            <a:ext cx="2001837" cy="5715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66738" y="304800"/>
            <a:ext cx="5854700" cy="57150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latin typeface="Verdana" panose="020B0604030504040204" pitchFamily="34" charset="0"/>
              </a:rPr>
            </a:fld>
            <a:endParaRPr lang="en-US" altLang="zh-CN" dirty="0">
              <a:latin typeface="Verdana" panose="020B060403050404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标题，内容与文本">
    <p:spTree>
      <p:nvGrpSpPr>
        <p:cNvPr id="1" name=""/>
        <p:cNvGrpSpPr/>
        <p:nvPr/>
      </p:nvGrpSpPr>
      <p:grpSpPr>
        <a:xfrm>
          <a:off x="0" y="0"/>
          <a:ext cx="0" cy="0"/>
          <a:chOff x="0" y="0"/>
          <a:chExt cx="0" cy="0"/>
        </a:xfrm>
      </p:grpSpPr>
      <p:sp>
        <p:nvSpPr>
          <p:cNvPr id="2" name="标题 1"/>
          <p:cNvSpPr>
            <a:spLocks noGrp="1"/>
          </p:cNvSpPr>
          <p:nvPr>
            <p:ph type="title"/>
          </p:nvPr>
        </p:nvSpPr>
        <p:spPr>
          <a:xfrm>
            <a:off x="574675" y="304800"/>
            <a:ext cx="8001000" cy="1216025"/>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66738" y="1752600"/>
            <a:ext cx="3924300" cy="42672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643438" y="1752600"/>
            <a:ext cx="3924300" cy="42672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dirty="0">
                <a:latin typeface="Verdana" panose="020B0604030504040204" pitchFamily="34" charset="0"/>
              </a:rPr>
            </a:fld>
            <a:endParaRPr lang="en-US" altLang="zh-CN" dirty="0">
              <a:latin typeface="Verdana" panose="020B060403050404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latin typeface="Verdana" panose="020B0604030504040204" pitchFamily="34" charset="0"/>
              </a:rPr>
            </a:fld>
            <a:endParaRPr lang="en-US" altLang="zh-CN" dirty="0">
              <a:latin typeface="Verdana"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latin typeface="Verdana" panose="020B0604030504040204" pitchFamily="34" charset="0"/>
              </a:rPr>
            </a:fld>
            <a:endParaRPr lang="en-US" altLang="zh-CN" dirty="0">
              <a:latin typeface="Verdana" panose="020B060403050404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dirty="0">
                <a:latin typeface="Verdana" panose="020B0604030504040204" pitchFamily="34" charset="0"/>
              </a:rPr>
            </a:fld>
            <a:endParaRPr lang="en-US" altLang="zh-CN" dirty="0">
              <a:latin typeface="Verdana"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en-US" altLang="zh-CN" dirty="0">
                <a:latin typeface="Verdana" panose="020B0604030504040204" pitchFamily="34" charset="0"/>
              </a:rPr>
            </a:fld>
            <a:endParaRPr lang="en-US" altLang="zh-CN" dirty="0">
              <a:latin typeface="Verdana" panose="020B060403050404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en-US" altLang="zh-CN" dirty="0">
                <a:latin typeface="Verdana" panose="020B0604030504040204" pitchFamily="34" charset="0"/>
              </a:rPr>
            </a:fld>
            <a:endParaRPr lang="en-US" altLang="zh-CN" dirty="0">
              <a:latin typeface="Verdana"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en-US" altLang="zh-CN" dirty="0">
                <a:latin typeface="Verdana" panose="020B0604030504040204" pitchFamily="34" charset="0"/>
              </a:rPr>
            </a:fld>
            <a:endParaRPr lang="en-US" altLang="zh-CN" dirty="0">
              <a:latin typeface="Verdana" panose="020B060403050404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dirty="0">
                <a:latin typeface="Verdana" panose="020B0604030504040204" pitchFamily="34" charset="0"/>
              </a:rPr>
            </a:fld>
            <a:endParaRPr lang="en-US" altLang="zh-CN" dirty="0">
              <a:latin typeface="Verdana" panose="020B060403050404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dirty="0">
                <a:latin typeface="Verdana" panose="020B0604030504040204" pitchFamily="34" charset="0"/>
              </a:rPr>
            </a:fld>
            <a:endParaRPr lang="en-US" altLang="zh-CN" dirty="0">
              <a:latin typeface="Verdana" panose="020B060403050404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p:sp>
        <p:nvSpPr>
          <p:cNvPr id="1026" name="Rectangle 2"/>
          <p:cNvSpPr>
            <a:spLocks noGrp="1"/>
          </p:cNvSpPr>
          <p:nvPr>
            <p:ph type="title"/>
          </p:nvPr>
        </p:nvSpPr>
        <p:spPr>
          <a:xfrm>
            <a:off x="574675" y="304800"/>
            <a:ext cx="8001000" cy="1216025"/>
          </a:xfrm>
          <a:prstGeom prst="rect">
            <a:avLst/>
          </a:prstGeom>
          <a:noFill/>
          <a:ln w="9525">
            <a:noFill/>
          </a:ln>
        </p:spPr>
        <p:txBody>
          <a:bodyPr anchor="b" anchorCtr="0"/>
          <a:p>
            <a:pPr lvl="0"/>
            <a:r>
              <a:rPr lang="zh-CN" altLang="en-US" dirty="0"/>
              <a:t>单击此处编辑母版标题样式</a:t>
            </a:r>
            <a:endParaRPr lang="zh-CN" altLang="en-US" dirty="0"/>
          </a:p>
        </p:txBody>
      </p:sp>
      <p:sp>
        <p:nvSpPr>
          <p:cNvPr id="1027" name="Rectangle 3"/>
          <p:cNvSpPr>
            <a:spLocks noGrp="1"/>
          </p:cNvSpPr>
          <p:nvPr>
            <p:ph type="body" idx="1"/>
          </p:nvPr>
        </p:nvSpPr>
        <p:spPr>
          <a:xfrm>
            <a:off x="566738" y="1752600"/>
            <a:ext cx="8001000" cy="42672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8196" name="AutoShape 4"/>
          <p:cNvSpPr>
            <a:spLocks noChangeArrowheads="1"/>
          </p:cNvSpPr>
          <p:nvPr/>
        </p:nvSpPr>
        <p:spPr bwMode="auto">
          <a:xfrm>
            <a:off x="609600" y="1566863"/>
            <a:ext cx="7958138" cy="109538"/>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197" name="Line 5"/>
          <p:cNvSpPr>
            <a:spLocks noChangeShapeType="1"/>
          </p:cNvSpPr>
          <p:nvPr/>
        </p:nvSpPr>
        <p:spPr bwMode="auto">
          <a:xfrm flipV="1">
            <a:off x="609600" y="6172200"/>
            <a:ext cx="7924800" cy="0"/>
          </a:xfrm>
          <a:prstGeom prst="line">
            <a:avLst/>
          </a:prstGeom>
          <a:noFill/>
          <a:ln w="3175">
            <a:solidFill>
              <a:schemeClr val="accent2"/>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8198" name="Rectangle 6"/>
          <p:cNvSpPr>
            <a:spLocks noGrp="1" noChangeArrowheads="1"/>
          </p:cNvSpPr>
          <p:nvPr>
            <p:ph type="dt" sz="half" idx="2"/>
          </p:nvPr>
        </p:nvSpPr>
        <p:spPr bwMode="auto">
          <a:xfrm>
            <a:off x="609600" y="6245225"/>
            <a:ext cx="1981200" cy="476250"/>
          </a:xfrm>
          <a:prstGeom prst="rect">
            <a:avLst/>
          </a:prstGeom>
          <a:noFill/>
          <a:ln w="9525">
            <a:noFill/>
            <a:miter lim="800000"/>
          </a:ln>
          <a:effectLst/>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8199" name="Rectangle 7"/>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2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8200" name="Rectangle 8"/>
          <p:cNvSpPr>
            <a:spLocks noGrp="1" noChangeArrowheads="1"/>
          </p:cNvSpPr>
          <p:nvPr>
            <p:ph type="sldNum" sz="quarter" idx="4"/>
          </p:nvPr>
        </p:nvSpPr>
        <p:spPr bwMode="auto">
          <a:xfrm>
            <a:off x="6553200" y="6245225"/>
            <a:ext cx="1981200" cy="476250"/>
          </a:xfrm>
          <a:prstGeom prst="rect">
            <a:avLst/>
          </a:prstGeom>
          <a:noFill/>
          <a:ln w="9525">
            <a:noFill/>
            <a:miter lim="800000"/>
          </a:ln>
          <a:effectLst/>
        </p:spPr>
        <p:txBody>
          <a:bodyPr vert="horz" wrap="square" lIns="91440" tIns="45720" rIns="91440" bIns="45720" numCol="1" anchor="t" anchorCtr="0" compatLnSpc="1"/>
          <a:lstStyle>
            <a:lvl1pPr algn="r">
              <a:defRPr sz="1200"/>
            </a:lvl1pPr>
          </a:lstStyle>
          <a:p>
            <a:pPr lvl="0" eaLnBrk="1" hangingPunct="1"/>
            <a:fld id="{9A0DB2DC-4C9A-4742-B13C-FB6460FD3503}" type="slidenum">
              <a:rPr lang="en-US" altLang="zh-CN" dirty="0">
                <a:latin typeface="Verdana" panose="020B0604030504040204" pitchFamily="34" charset="0"/>
              </a:rPr>
            </a:fld>
            <a:endParaRPr lang="en-US" altLang="zh-CN" dirty="0">
              <a:latin typeface="Verdan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sldNum="0" hdr="0" ftr="0" dt="0"/>
  <p:txStyles>
    <p:title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9pPr>
    </p:titleStyle>
    <p:bodyStyle>
      <a:lvl1pPr marL="469900" indent="-469900" algn="l" rtl="0" fontAlgn="base">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880" algn="l" rtl="0" fontAlgn="base">
        <a:spcBef>
          <a:spcPct val="20000"/>
        </a:spcBef>
        <a:spcAft>
          <a:spcPct val="0"/>
        </a:spcAft>
        <a:buClr>
          <a:schemeClr val="accent2"/>
        </a:buClr>
        <a:buFont typeface="Wingdings" panose="05000000000000000000" pitchFamily="2" charset="2"/>
        <a:buChar char="n"/>
        <a:defRPr sz="2600">
          <a:solidFill>
            <a:schemeClr val="tx1"/>
          </a:solidFill>
          <a:latin typeface="+mn-lt"/>
          <a:ea typeface="+mn-ea"/>
        </a:defRPr>
      </a:lvl2pPr>
      <a:lvl3pPr marL="1304925" indent="-395605" algn="l" rtl="0" fontAlgn="base">
        <a:spcBef>
          <a:spcPct val="20000"/>
        </a:spcBef>
        <a:spcAft>
          <a:spcPct val="0"/>
        </a:spcAft>
        <a:buClr>
          <a:schemeClr val="accent2"/>
        </a:buClr>
        <a:buFont typeface="Wingdings" panose="05000000000000000000" pitchFamily="2" charset="2"/>
        <a:buChar char="o"/>
        <a:defRPr sz="2300">
          <a:solidFill>
            <a:schemeClr val="tx1"/>
          </a:solidFill>
          <a:latin typeface="+mn-lt"/>
          <a:ea typeface="+mn-ea"/>
        </a:defRPr>
      </a:lvl3pPr>
      <a:lvl4pPr marL="1694180" indent="-387350" algn="l" rtl="0" fontAlgn="base">
        <a:spcBef>
          <a:spcPct val="20000"/>
        </a:spcBef>
        <a:spcAft>
          <a:spcPct val="0"/>
        </a:spcAft>
        <a:buClr>
          <a:schemeClr val="accent2"/>
        </a:buClr>
        <a:buFont typeface="Wingdings" panose="05000000000000000000" pitchFamily="2" charset="2"/>
        <a:buChar char="n"/>
        <a:defRPr sz="2000">
          <a:solidFill>
            <a:schemeClr val="tx1"/>
          </a:solidFill>
          <a:latin typeface="+mn-lt"/>
          <a:ea typeface="+mn-ea"/>
        </a:defRPr>
      </a:lvl4pPr>
      <a:lvl5pPr marL="20942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5pPr>
      <a:lvl6pPr marL="25514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6pPr>
      <a:lvl7pPr marL="30086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7pPr>
      <a:lvl8pPr marL="34658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8pPr>
      <a:lvl9pPr marL="39230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xml"/><Relationship Id="rId5" Type="http://schemas.openxmlformats.org/officeDocument/2006/relationships/image" Target="../media/image5.png"/><Relationship Id="rId4" Type="http://schemas.openxmlformats.org/officeDocument/2006/relationships/image" Target="../media/image4.jpe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0.jpe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xml"/><Relationship Id="rId2" Type="http://schemas.openxmlformats.org/officeDocument/2006/relationships/image" Target="../media/image27.jpeg"/><Relationship Id="rId1" Type="http://schemas.openxmlformats.org/officeDocument/2006/relationships/image" Target="../media/image26.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3.jpe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xml"/><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image" Target="../media/image23.jpe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xml"/><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image" Target="../media/image23.jpe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xml"/><Relationship Id="rId2" Type="http://schemas.openxmlformats.org/officeDocument/2006/relationships/image" Target="../media/image33.jpeg"/><Relationship Id="rId1" Type="http://schemas.openxmlformats.org/officeDocument/2006/relationships/image" Target="../media/image32.jpe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xml"/><Relationship Id="rId2" Type="http://schemas.openxmlformats.org/officeDocument/2006/relationships/image" Target="../media/image34.jpeg"/><Relationship Id="rId1"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image" Target="../media/image35.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6.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38.png"/><Relationship Id="rId1" Type="http://schemas.openxmlformats.org/officeDocument/2006/relationships/image" Target="../media/image37.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9.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0.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xml"/><Relationship Id="rId2" Type="http://schemas.openxmlformats.org/officeDocument/2006/relationships/image" Target="../media/image11.jpeg"/><Relationship Id="rId1"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jpeg"/><Relationship Id="rId1"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3.xml"/><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image" Target="../media/image19.jpe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23.jpeg"/><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Rectangle 2"/>
          <p:cNvSpPr>
            <a:spLocks noGrp="1"/>
          </p:cNvSpPr>
          <p:nvPr>
            <p:ph type="subTitle" idx="1"/>
          </p:nvPr>
        </p:nvSpPr>
        <p:spPr>
          <a:xfrm>
            <a:off x="1285875" y="2571750"/>
            <a:ext cx="6908800" cy="1285875"/>
          </a:xfrm>
        </p:spPr>
        <p:txBody>
          <a:bodyPr vert="horz" wrap="square" lIns="91440" tIns="45720" rIns="91440" bIns="45720" anchor="t" anchorCtr="0"/>
          <a:p>
            <a:pPr algn="ctr" eaLnBrk="1" hangingPunct="1">
              <a:lnSpc>
                <a:spcPct val="90000"/>
              </a:lnSpc>
              <a:buSzTx/>
            </a:pPr>
            <a:r>
              <a:rPr lang="en-US" altLang="zh-CN" sz="3600" b="1" dirty="0">
                <a:latin typeface="+mn-lt"/>
                <a:ea typeface="+mn-ea"/>
                <a:cs typeface="+mn-cs"/>
              </a:rPr>
              <a:t> </a:t>
            </a:r>
            <a:endParaRPr lang="en-US" altLang="zh-CN" sz="3600" b="1" dirty="0">
              <a:latin typeface="+mn-lt"/>
              <a:ea typeface="+mn-ea"/>
              <a:cs typeface="+mn-cs"/>
            </a:endParaRPr>
          </a:p>
          <a:p>
            <a:pPr algn="ctr" eaLnBrk="1" hangingPunct="1">
              <a:lnSpc>
                <a:spcPct val="90000"/>
              </a:lnSpc>
              <a:buSzTx/>
            </a:pPr>
            <a:r>
              <a:rPr lang="en-US" altLang="zh-CN" sz="3600" b="1" dirty="0">
                <a:latin typeface="+mn-lt"/>
                <a:ea typeface="+mn-ea"/>
                <a:cs typeface="+mn-cs"/>
              </a:rPr>
              <a:t>Products List</a:t>
            </a:r>
            <a:endParaRPr lang="en-US" altLang="zh-CN" sz="3600" b="1" dirty="0">
              <a:latin typeface="+mn-lt"/>
              <a:ea typeface="+mn-ea"/>
              <a:cs typeface="+mn-cs"/>
            </a:endParaRPr>
          </a:p>
        </p:txBody>
      </p:sp>
      <p:pic>
        <p:nvPicPr>
          <p:cNvPr id="3075" name="Picture 5" descr="photos_01"/>
          <p:cNvPicPr>
            <a:picLocks noChangeAspect="1"/>
          </p:cNvPicPr>
          <p:nvPr/>
        </p:nvPicPr>
        <p:blipFill>
          <a:blip r:embed="rId1"/>
          <a:stretch>
            <a:fillRect/>
          </a:stretch>
        </p:blipFill>
        <p:spPr>
          <a:xfrm>
            <a:off x="228600" y="4953000"/>
            <a:ext cx="1495425" cy="1181100"/>
          </a:xfrm>
          <a:prstGeom prst="rect">
            <a:avLst/>
          </a:prstGeom>
          <a:noFill/>
          <a:ln w="25400" cap="flat" cmpd="sng">
            <a:solidFill>
              <a:schemeClr val="folHlink"/>
            </a:solidFill>
            <a:prstDash val="solid"/>
            <a:miter/>
            <a:headEnd type="none" w="med" len="med"/>
            <a:tailEnd type="none" w="med" len="med"/>
          </a:ln>
        </p:spPr>
      </p:pic>
      <p:pic>
        <p:nvPicPr>
          <p:cNvPr id="3076" name="Picture 6" descr="photos_02"/>
          <p:cNvPicPr>
            <a:picLocks noChangeAspect="1"/>
          </p:cNvPicPr>
          <p:nvPr/>
        </p:nvPicPr>
        <p:blipFill>
          <a:blip r:embed="rId2"/>
          <a:stretch>
            <a:fillRect/>
          </a:stretch>
        </p:blipFill>
        <p:spPr>
          <a:xfrm>
            <a:off x="1981200" y="4953000"/>
            <a:ext cx="1514475" cy="1181100"/>
          </a:xfrm>
          <a:prstGeom prst="rect">
            <a:avLst/>
          </a:prstGeom>
          <a:noFill/>
          <a:ln w="25400" cap="flat" cmpd="sng">
            <a:solidFill>
              <a:schemeClr val="folHlink"/>
            </a:solidFill>
            <a:prstDash val="solid"/>
            <a:miter/>
            <a:headEnd type="none" w="med" len="med"/>
            <a:tailEnd type="none" w="med" len="med"/>
          </a:ln>
        </p:spPr>
      </p:pic>
      <p:pic>
        <p:nvPicPr>
          <p:cNvPr id="3077" name="Picture 7" descr="photos_07"/>
          <p:cNvPicPr>
            <a:picLocks noChangeAspect="1"/>
          </p:cNvPicPr>
          <p:nvPr/>
        </p:nvPicPr>
        <p:blipFill>
          <a:blip r:embed="rId3"/>
          <a:stretch>
            <a:fillRect/>
          </a:stretch>
        </p:blipFill>
        <p:spPr>
          <a:xfrm>
            <a:off x="5638800" y="4953000"/>
            <a:ext cx="1533525" cy="1181100"/>
          </a:xfrm>
          <a:prstGeom prst="rect">
            <a:avLst/>
          </a:prstGeom>
          <a:noFill/>
          <a:ln w="25400" cap="flat" cmpd="sng">
            <a:solidFill>
              <a:schemeClr val="folHlink"/>
            </a:solidFill>
            <a:prstDash val="solid"/>
            <a:miter/>
            <a:headEnd type="none" w="med" len="med"/>
            <a:tailEnd type="none" w="med" len="med"/>
          </a:ln>
        </p:spPr>
      </p:pic>
      <p:pic>
        <p:nvPicPr>
          <p:cNvPr id="3078" name="Picture 8" descr="photos_03"/>
          <p:cNvPicPr>
            <a:picLocks noChangeAspect="1"/>
          </p:cNvPicPr>
          <p:nvPr/>
        </p:nvPicPr>
        <p:blipFill>
          <a:blip r:embed="rId4"/>
          <a:stretch>
            <a:fillRect/>
          </a:stretch>
        </p:blipFill>
        <p:spPr>
          <a:xfrm>
            <a:off x="3810000" y="4953000"/>
            <a:ext cx="1533525" cy="1181100"/>
          </a:xfrm>
          <a:prstGeom prst="rect">
            <a:avLst/>
          </a:prstGeom>
          <a:solidFill>
            <a:schemeClr val="bg1"/>
          </a:solidFill>
          <a:ln w="25400" cap="flat" cmpd="sng">
            <a:solidFill>
              <a:schemeClr val="folHlink"/>
            </a:solidFill>
            <a:prstDash val="solid"/>
            <a:miter/>
            <a:headEnd type="none" w="med" len="med"/>
            <a:tailEnd type="none" w="med" len="med"/>
          </a:ln>
        </p:spPr>
      </p:pic>
      <p:pic>
        <p:nvPicPr>
          <p:cNvPr id="3079" name="Picture 9" descr="product_002"/>
          <p:cNvPicPr>
            <a:picLocks noChangeAspect="1"/>
          </p:cNvPicPr>
          <p:nvPr/>
        </p:nvPicPr>
        <p:blipFill>
          <a:blip r:embed="rId5"/>
          <a:stretch>
            <a:fillRect/>
          </a:stretch>
        </p:blipFill>
        <p:spPr>
          <a:xfrm>
            <a:off x="7467600" y="4953000"/>
            <a:ext cx="1524000" cy="1143000"/>
          </a:xfrm>
          <a:prstGeom prst="rect">
            <a:avLst/>
          </a:prstGeom>
          <a:noFill/>
          <a:ln w="25400" cap="flat" cmpd="sng">
            <a:solidFill>
              <a:schemeClr val="folHlink"/>
            </a:solidFill>
            <a:prstDash val="solid"/>
            <a:miter/>
            <a:headEnd type="none" w="med" len="med"/>
            <a:tailEnd type="none" w="med" len="med"/>
          </a:ln>
        </p:spPr>
      </p:pic>
    </p:spTree>
    <p:custDataLst>
      <p:tags r:id="rId6"/>
    </p:custDataLst>
  </p:cSld>
  <p:clrMapOvr>
    <a:masterClrMapping/>
  </p:clrMapOvr>
  <p:transition advTm="5484"/>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2"/>
          <p:cNvSpPr>
            <a:spLocks noGrp="1"/>
          </p:cNvSpPr>
          <p:nvPr>
            <p:ph type="title"/>
          </p:nvPr>
        </p:nvSpPr>
        <p:spPr/>
        <p:txBody>
          <a:bodyPr vert="horz" wrap="square" lIns="91440" tIns="45720" rIns="91440" bIns="45720" anchor="b" anchorCtr="0"/>
          <a:p>
            <a:pPr eaLnBrk="1" hangingPunct="1"/>
            <a:r>
              <a:rPr lang="en-US" altLang="zh-CN" sz="2800" b="1" dirty="0">
                <a:latin typeface="Arial" panose="020B0604020202020204" pitchFamily="34" charset="0"/>
              </a:rPr>
              <a:t>HEC for Construction industry</a:t>
            </a:r>
            <a:endParaRPr lang="en-US" altLang="zh-CN" sz="2800" b="1" dirty="0">
              <a:latin typeface="Arial" panose="020B0604020202020204" pitchFamily="34" charset="0"/>
            </a:endParaRPr>
          </a:p>
        </p:txBody>
      </p:sp>
      <p:sp>
        <p:nvSpPr>
          <p:cNvPr id="12291" name="Rectangle 3"/>
          <p:cNvSpPr>
            <a:spLocks noGrp="1"/>
          </p:cNvSpPr>
          <p:nvPr>
            <p:ph idx="1"/>
          </p:nvPr>
        </p:nvSpPr>
        <p:spPr>
          <a:xfrm>
            <a:off x="611188" y="2133600"/>
            <a:ext cx="8001000" cy="4267200"/>
          </a:xfrm>
        </p:spPr>
        <p:txBody>
          <a:bodyPr vert="horz" wrap="square" lIns="91440" tIns="45720" rIns="91440" bIns="45720" anchor="t" anchorCtr="0"/>
          <a:p>
            <a:pPr eaLnBrk="1" hangingPunct="1"/>
            <a:r>
              <a:rPr lang="en-US" altLang="zh-CN" sz="2000" dirty="0">
                <a:latin typeface="Arial" panose="020B0604020202020204" pitchFamily="34" charset="0"/>
              </a:rPr>
              <a:t>HEC can be used in construction products like concrete mixture, the new mix of mortar, plaster or other cement, etc. playing a role of water retaining during construction process before their condensating and hardening. </a:t>
            </a:r>
            <a:endParaRPr lang="en-US" altLang="zh-CN" sz="2000" dirty="0">
              <a:latin typeface="Arial" panose="020B0604020202020204" pitchFamily="34" charset="0"/>
            </a:endParaRPr>
          </a:p>
          <a:p>
            <a:pPr eaLnBrk="1" hangingPunct="1"/>
            <a:endParaRPr lang="en-US" altLang="zh-CN" sz="2000" dirty="0">
              <a:latin typeface="Arial" panose="020B0604020202020204" pitchFamily="34" charset="0"/>
            </a:endParaRPr>
          </a:p>
          <a:p>
            <a:pPr eaLnBrk="1" hangingPunct="1"/>
            <a:r>
              <a:rPr lang="en-US" altLang="zh-CN" sz="2000" dirty="0">
                <a:latin typeface="Arial" panose="020B0604020202020204" pitchFamily="34" charset="0"/>
              </a:rPr>
              <a:t>HEC can extend mortar or cement’s correction and opening time, reduce crusting, slipping and sagging so as to improving workability and efficiency and saving time, raise the mortar’s compatibilization rate to save raw materials. </a:t>
            </a:r>
            <a:endParaRPr lang="en-US" altLang="zh-CN" sz="2000" dirty="0">
              <a:latin typeface="Arial" panose="020B0604020202020204" pitchFamily="34" charset="0"/>
            </a:endParaRPr>
          </a:p>
          <a:p>
            <a:pPr eaLnBrk="1" hangingPunct="1"/>
            <a:endParaRPr lang="en-US" altLang="zh-CN" sz="2000" dirty="0">
              <a:latin typeface="Arial" panose="020B0604020202020204" pitchFamily="34" charset="0"/>
            </a:endParaRPr>
          </a:p>
          <a:p>
            <a:pPr eaLnBrk="1" hangingPunct="1"/>
            <a:endParaRPr lang="en-US" altLang="zh-CN"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 2"/>
          <p:cNvSpPr>
            <a:spLocks noGrp="1"/>
          </p:cNvSpPr>
          <p:nvPr>
            <p:ph type="title"/>
          </p:nvPr>
        </p:nvSpPr>
        <p:spPr/>
        <p:txBody>
          <a:bodyPr vert="horz" wrap="square" lIns="91440" tIns="45720" rIns="91440" bIns="45720" anchor="b" anchorCtr="0"/>
          <a:p>
            <a:pPr eaLnBrk="1" hangingPunct="1"/>
            <a:r>
              <a:rPr lang="en-US" altLang="zh-CN" sz="2800" b="1" dirty="0">
                <a:latin typeface="Arial" panose="020B0604020202020204" pitchFamily="34" charset="0"/>
              </a:rPr>
              <a:t>HEC for Detergents and Cosmetics</a:t>
            </a:r>
            <a:endParaRPr lang="en-US" altLang="zh-CN" sz="2800" b="1" dirty="0">
              <a:latin typeface="Arial" panose="020B0604020202020204" pitchFamily="34" charset="0"/>
            </a:endParaRPr>
          </a:p>
        </p:txBody>
      </p:sp>
      <p:sp>
        <p:nvSpPr>
          <p:cNvPr id="13315" name="Rectangle 3"/>
          <p:cNvSpPr>
            <a:spLocks noGrp="1"/>
          </p:cNvSpPr>
          <p:nvPr>
            <p:ph idx="1"/>
          </p:nvPr>
        </p:nvSpPr>
        <p:spPr>
          <a:xfrm>
            <a:off x="3851275" y="2133600"/>
            <a:ext cx="4530725" cy="4267200"/>
          </a:xfrm>
        </p:spPr>
        <p:txBody>
          <a:bodyPr vert="horz" wrap="square" lIns="91440" tIns="45720" rIns="91440" bIns="45720" anchor="t" anchorCtr="0"/>
          <a:p>
            <a:pPr lvl="1" eaLnBrk="1" hangingPunct="1">
              <a:lnSpc>
                <a:spcPct val="90000"/>
              </a:lnSpc>
            </a:pPr>
            <a:r>
              <a:rPr lang="en-US" altLang="zh-CN" sz="2000" dirty="0">
                <a:latin typeface="Arial" panose="020B0604020202020204" pitchFamily="34" charset="0"/>
              </a:rPr>
              <a:t>In shampoo, hair spray, nutralizer, conditioner and cosmetics, HEC is an effective film former, binder, thickener, stabilizer and disperser. </a:t>
            </a:r>
            <a:endParaRPr lang="en-US" altLang="zh-CN" sz="2000" dirty="0">
              <a:latin typeface="Arial" panose="020B0604020202020204" pitchFamily="34" charset="0"/>
            </a:endParaRPr>
          </a:p>
          <a:p>
            <a:pPr lvl="1" eaLnBrk="1" hangingPunct="1">
              <a:lnSpc>
                <a:spcPct val="90000"/>
              </a:lnSpc>
            </a:pPr>
            <a:endParaRPr lang="en-US" altLang="zh-CN" sz="2000" dirty="0">
              <a:latin typeface="Arial" panose="020B0604020202020204" pitchFamily="34" charset="0"/>
            </a:endParaRPr>
          </a:p>
          <a:p>
            <a:pPr lvl="1" eaLnBrk="1" hangingPunct="1">
              <a:lnSpc>
                <a:spcPct val="90000"/>
              </a:lnSpc>
            </a:pPr>
            <a:endParaRPr lang="en-US" altLang="zh-CN" sz="2000" dirty="0">
              <a:latin typeface="Arial" panose="020B0604020202020204" pitchFamily="34" charset="0"/>
            </a:endParaRPr>
          </a:p>
          <a:p>
            <a:pPr lvl="1" eaLnBrk="1" hangingPunct="1">
              <a:lnSpc>
                <a:spcPct val="90000"/>
              </a:lnSpc>
            </a:pPr>
            <a:r>
              <a:rPr lang="en-US" altLang="zh-CN" sz="2000" dirty="0">
                <a:latin typeface="Arial" panose="020B0604020202020204" pitchFamily="34" charset="0"/>
              </a:rPr>
              <a:t>In powder detergent, it is a dirt redeposition agent. The detergent containing HEC has the evident characteristcs of improving smoothness and silkness of the fabrics. </a:t>
            </a:r>
            <a:endParaRPr lang="en-US" altLang="zh-CN" sz="2000" dirty="0">
              <a:latin typeface="Arial" panose="020B0604020202020204" pitchFamily="34" charset="0"/>
            </a:endParaRPr>
          </a:p>
        </p:txBody>
      </p:sp>
      <p:grpSp>
        <p:nvGrpSpPr>
          <p:cNvPr id="2" name="Group 6"/>
          <p:cNvGrpSpPr/>
          <p:nvPr/>
        </p:nvGrpSpPr>
        <p:grpSpPr>
          <a:xfrm>
            <a:off x="2916238" y="2205038"/>
            <a:ext cx="1600200" cy="1905000"/>
            <a:chOff x="1438" y="1007"/>
            <a:chExt cx="2280" cy="2928"/>
          </a:xfrm>
        </p:grpSpPr>
        <p:sp>
          <p:nvSpPr>
            <p:cNvPr id="13321" name="Freeform 7"/>
            <p:cNvSpPr/>
            <p:nvPr/>
          </p:nvSpPr>
          <p:spPr>
            <a:xfrm rot="5400000">
              <a:off x="1387" y="2239"/>
              <a:ext cx="1747" cy="1645"/>
            </a:xfrm>
            <a:custGeom>
              <a:avLst/>
              <a:gdLst>
                <a:gd name="txL" fmla="*/ 0 w 2750"/>
                <a:gd name="txT" fmla="*/ 0 h 1733"/>
                <a:gd name="txR" fmla="*/ 2750 w 2750"/>
                <a:gd name="txB" fmla="*/ 1733 h 1733"/>
              </a:gdLst>
              <a:ahLst/>
              <a:cxnLst>
                <a:cxn ang="0">
                  <a:pos x="923" y="56"/>
                </a:cxn>
                <a:cxn ang="0">
                  <a:pos x="992" y="169"/>
                </a:cxn>
                <a:cxn ang="0">
                  <a:pos x="1070" y="284"/>
                </a:cxn>
                <a:cxn ang="0">
                  <a:pos x="1158" y="401"/>
                </a:cxn>
                <a:cxn ang="0">
                  <a:pos x="1255" y="520"/>
                </a:cxn>
                <a:cxn ang="0">
                  <a:pos x="1359" y="638"/>
                </a:cxn>
                <a:cxn ang="0">
                  <a:pos x="1471" y="756"/>
                </a:cxn>
                <a:cxn ang="0">
                  <a:pos x="1588" y="873"/>
                </a:cxn>
                <a:cxn ang="0">
                  <a:pos x="1712" y="988"/>
                </a:cxn>
                <a:cxn ang="0">
                  <a:pos x="1841" y="1101"/>
                </a:cxn>
                <a:cxn ang="0">
                  <a:pos x="1974" y="1211"/>
                </a:cxn>
                <a:cxn ang="0">
                  <a:pos x="2110" y="1317"/>
                </a:cxn>
                <a:cxn ang="0">
                  <a:pos x="2250" y="1419"/>
                </a:cxn>
                <a:cxn ang="0">
                  <a:pos x="2391" y="1516"/>
                </a:cxn>
                <a:cxn ang="0">
                  <a:pos x="2534" y="1608"/>
                </a:cxn>
                <a:cxn ang="0">
                  <a:pos x="2678" y="1693"/>
                </a:cxn>
                <a:cxn ang="0">
                  <a:pos x="838" y="1733"/>
                </a:cxn>
                <a:cxn ang="0">
                  <a:pos x="771" y="1640"/>
                </a:cxn>
                <a:cxn ang="0">
                  <a:pos x="705" y="1542"/>
                </a:cxn>
                <a:cxn ang="0">
                  <a:pos x="640" y="1441"/>
                </a:cxn>
                <a:cxn ang="0">
                  <a:pos x="576" y="1336"/>
                </a:cxn>
                <a:cxn ang="0">
                  <a:pos x="514" y="1227"/>
                </a:cxn>
                <a:cxn ang="0">
                  <a:pos x="453" y="1117"/>
                </a:cxn>
                <a:cxn ang="0">
                  <a:pos x="421" y="1004"/>
                </a:cxn>
                <a:cxn ang="0">
                  <a:pos x="355" y="890"/>
                </a:cxn>
                <a:cxn ang="0">
                  <a:pos x="301" y="779"/>
                </a:cxn>
                <a:cxn ang="0">
                  <a:pos x="254" y="661"/>
                </a:cxn>
                <a:cxn ang="0">
                  <a:pos x="205" y="551"/>
                </a:cxn>
                <a:cxn ang="0">
                  <a:pos x="163" y="437"/>
                </a:cxn>
                <a:cxn ang="0">
                  <a:pos x="116" y="320"/>
                </a:cxn>
                <a:cxn ang="0">
                  <a:pos x="76" y="211"/>
                </a:cxn>
                <a:cxn ang="0">
                  <a:pos x="40" y="106"/>
                </a:cxn>
                <a:cxn ang="0">
                  <a:pos x="0" y="0"/>
                </a:cxn>
              </a:cxnLst>
              <a:rect l="txL" t="txT" r="txR" b="txB"/>
              <a:pathLst>
                <a:path w="2750" h="1733">
                  <a:moveTo>
                    <a:pt x="892" y="0"/>
                  </a:moveTo>
                  <a:lnTo>
                    <a:pt x="923" y="56"/>
                  </a:lnTo>
                  <a:lnTo>
                    <a:pt x="956" y="112"/>
                  </a:lnTo>
                  <a:lnTo>
                    <a:pt x="992" y="169"/>
                  </a:lnTo>
                  <a:lnTo>
                    <a:pt x="1030" y="226"/>
                  </a:lnTo>
                  <a:lnTo>
                    <a:pt x="1070" y="284"/>
                  </a:lnTo>
                  <a:lnTo>
                    <a:pt x="1113" y="343"/>
                  </a:lnTo>
                  <a:lnTo>
                    <a:pt x="1158" y="401"/>
                  </a:lnTo>
                  <a:lnTo>
                    <a:pt x="1206" y="461"/>
                  </a:lnTo>
                  <a:lnTo>
                    <a:pt x="1255" y="520"/>
                  </a:lnTo>
                  <a:lnTo>
                    <a:pt x="1306" y="579"/>
                  </a:lnTo>
                  <a:lnTo>
                    <a:pt x="1359" y="638"/>
                  </a:lnTo>
                  <a:lnTo>
                    <a:pt x="1414" y="697"/>
                  </a:lnTo>
                  <a:lnTo>
                    <a:pt x="1471" y="756"/>
                  </a:lnTo>
                  <a:lnTo>
                    <a:pt x="1529" y="815"/>
                  </a:lnTo>
                  <a:lnTo>
                    <a:pt x="1588" y="873"/>
                  </a:lnTo>
                  <a:lnTo>
                    <a:pt x="1650" y="931"/>
                  </a:lnTo>
                  <a:lnTo>
                    <a:pt x="1712" y="988"/>
                  </a:lnTo>
                  <a:lnTo>
                    <a:pt x="1776" y="1045"/>
                  </a:lnTo>
                  <a:lnTo>
                    <a:pt x="1841" y="1101"/>
                  </a:lnTo>
                  <a:lnTo>
                    <a:pt x="1907" y="1157"/>
                  </a:lnTo>
                  <a:lnTo>
                    <a:pt x="1974" y="1211"/>
                  </a:lnTo>
                  <a:lnTo>
                    <a:pt x="2041" y="1265"/>
                  </a:lnTo>
                  <a:lnTo>
                    <a:pt x="2110" y="1317"/>
                  </a:lnTo>
                  <a:lnTo>
                    <a:pt x="2180" y="1369"/>
                  </a:lnTo>
                  <a:lnTo>
                    <a:pt x="2250" y="1419"/>
                  </a:lnTo>
                  <a:lnTo>
                    <a:pt x="2320" y="1469"/>
                  </a:lnTo>
                  <a:lnTo>
                    <a:pt x="2391" y="1516"/>
                  </a:lnTo>
                  <a:lnTo>
                    <a:pt x="2462" y="1563"/>
                  </a:lnTo>
                  <a:lnTo>
                    <a:pt x="2534" y="1608"/>
                  </a:lnTo>
                  <a:lnTo>
                    <a:pt x="2606" y="1651"/>
                  </a:lnTo>
                  <a:lnTo>
                    <a:pt x="2678" y="1693"/>
                  </a:lnTo>
                  <a:lnTo>
                    <a:pt x="2750" y="1733"/>
                  </a:lnTo>
                  <a:lnTo>
                    <a:pt x="838" y="1733"/>
                  </a:lnTo>
                  <a:lnTo>
                    <a:pt x="805" y="1687"/>
                  </a:lnTo>
                  <a:lnTo>
                    <a:pt x="771" y="1640"/>
                  </a:lnTo>
                  <a:lnTo>
                    <a:pt x="738" y="1592"/>
                  </a:lnTo>
                  <a:lnTo>
                    <a:pt x="705" y="1542"/>
                  </a:lnTo>
                  <a:lnTo>
                    <a:pt x="672" y="1492"/>
                  </a:lnTo>
                  <a:lnTo>
                    <a:pt x="640" y="1441"/>
                  </a:lnTo>
                  <a:lnTo>
                    <a:pt x="608" y="1389"/>
                  </a:lnTo>
                  <a:lnTo>
                    <a:pt x="576" y="1336"/>
                  </a:lnTo>
                  <a:lnTo>
                    <a:pt x="545" y="1282"/>
                  </a:lnTo>
                  <a:lnTo>
                    <a:pt x="514" y="1227"/>
                  </a:lnTo>
                  <a:lnTo>
                    <a:pt x="483" y="1172"/>
                  </a:lnTo>
                  <a:lnTo>
                    <a:pt x="453" y="1117"/>
                  </a:lnTo>
                  <a:lnTo>
                    <a:pt x="427" y="1057"/>
                  </a:lnTo>
                  <a:lnTo>
                    <a:pt x="421" y="1004"/>
                  </a:lnTo>
                  <a:lnTo>
                    <a:pt x="386" y="947"/>
                  </a:lnTo>
                  <a:lnTo>
                    <a:pt x="355" y="890"/>
                  </a:lnTo>
                  <a:lnTo>
                    <a:pt x="329" y="832"/>
                  </a:lnTo>
                  <a:lnTo>
                    <a:pt x="301" y="779"/>
                  </a:lnTo>
                  <a:lnTo>
                    <a:pt x="277" y="719"/>
                  </a:lnTo>
                  <a:lnTo>
                    <a:pt x="254" y="661"/>
                  </a:lnTo>
                  <a:lnTo>
                    <a:pt x="227" y="607"/>
                  </a:lnTo>
                  <a:lnTo>
                    <a:pt x="205" y="551"/>
                  </a:lnTo>
                  <a:lnTo>
                    <a:pt x="182" y="491"/>
                  </a:lnTo>
                  <a:lnTo>
                    <a:pt x="163" y="437"/>
                  </a:lnTo>
                  <a:lnTo>
                    <a:pt x="140" y="380"/>
                  </a:lnTo>
                  <a:lnTo>
                    <a:pt x="116" y="320"/>
                  </a:lnTo>
                  <a:lnTo>
                    <a:pt x="94" y="268"/>
                  </a:lnTo>
                  <a:lnTo>
                    <a:pt x="76" y="211"/>
                  </a:lnTo>
                  <a:lnTo>
                    <a:pt x="55" y="158"/>
                  </a:lnTo>
                  <a:lnTo>
                    <a:pt x="40" y="106"/>
                  </a:lnTo>
                  <a:lnTo>
                    <a:pt x="25" y="50"/>
                  </a:lnTo>
                  <a:lnTo>
                    <a:pt x="0" y="0"/>
                  </a:lnTo>
                  <a:lnTo>
                    <a:pt x="892" y="0"/>
                  </a:lnTo>
                  <a:close/>
                </a:path>
              </a:pathLst>
            </a:custGeom>
            <a:gradFill rotWithShape="0">
              <a:gsLst>
                <a:gs pos="0">
                  <a:srgbClr val="26CA74"/>
                </a:gs>
                <a:gs pos="100000">
                  <a:srgbClr val="FFFFFF"/>
                </a:gs>
              </a:gsLst>
              <a:lin ang="5400000" scaled="1"/>
              <a:tileRect/>
            </a:gradFill>
            <a:ln w="9525">
              <a:noFill/>
            </a:ln>
          </p:spPr>
          <p:txBody>
            <a:bodyPr/>
            <a:p>
              <a:endParaRPr lang="zh-CN" altLang="en-US" dirty="0">
                <a:latin typeface="Verdana" panose="020B0604030504040204" pitchFamily="34" charset="0"/>
              </a:endParaRPr>
            </a:p>
          </p:txBody>
        </p:sp>
        <p:sp>
          <p:nvSpPr>
            <p:cNvPr id="13322" name="Freeform 8"/>
            <p:cNvSpPr/>
            <p:nvPr/>
          </p:nvSpPr>
          <p:spPr>
            <a:xfrm rot="5400000">
              <a:off x="2886" y="2153"/>
              <a:ext cx="1028" cy="635"/>
            </a:xfrm>
            <a:custGeom>
              <a:avLst/>
              <a:gdLst>
                <a:gd name="txL" fmla="*/ 0 w 6472"/>
                <a:gd name="txT" fmla="*/ 0 h 2485"/>
                <a:gd name="txR" fmla="*/ 6472 w 6472"/>
                <a:gd name="txB" fmla="*/ 2485 h 2485"/>
              </a:gdLst>
              <a:ahLst/>
              <a:cxnLst>
                <a:cxn ang="0">
                  <a:pos x="0" y="2485"/>
                </a:cxn>
                <a:cxn ang="0">
                  <a:pos x="6472" y="2485"/>
                </a:cxn>
                <a:cxn ang="0">
                  <a:pos x="3236" y="0"/>
                </a:cxn>
                <a:cxn ang="0">
                  <a:pos x="0" y="2485"/>
                </a:cxn>
              </a:cxnLst>
              <a:rect l="txL" t="txT" r="txR" b="txB"/>
              <a:pathLst>
                <a:path w="6472" h="2485">
                  <a:moveTo>
                    <a:pt x="0" y="2485"/>
                  </a:moveTo>
                  <a:lnTo>
                    <a:pt x="6472" y="2485"/>
                  </a:lnTo>
                  <a:lnTo>
                    <a:pt x="3236" y="0"/>
                  </a:lnTo>
                  <a:lnTo>
                    <a:pt x="0" y="2485"/>
                  </a:lnTo>
                  <a:close/>
                </a:path>
              </a:pathLst>
            </a:custGeom>
            <a:gradFill rotWithShape="0">
              <a:gsLst>
                <a:gs pos="0">
                  <a:srgbClr val="006666"/>
                </a:gs>
                <a:gs pos="100000">
                  <a:srgbClr val="A9CBCB"/>
                </a:gs>
              </a:gsLst>
              <a:lin ang="0" scaled="1"/>
              <a:tileRect/>
            </a:gradFill>
            <a:ln w="9525">
              <a:noFill/>
            </a:ln>
          </p:spPr>
          <p:txBody>
            <a:bodyPr/>
            <a:p>
              <a:endParaRPr lang="zh-CN" altLang="en-US" dirty="0">
                <a:latin typeface="Verdana" panose="020B0604030504040204" pitchFamily="34" charset="0"/>
              </a:endParaRPr>
            </a:p>
          </p:txBody>
        </p:sp>
        <p:sp>
          <p:nvSpPr>
            <p:cNvPr id="38921" name="Freeform 9"/>
            <p:cNvSpPr/>
            <p:nvPr/>
          </p:nvSpPr>
          <p:spPr bwMode="auto">
            <a:xfrm rot="5400000">
              <a:off x="1387" y="1058"/>
              <a:ext cx="1747" cy="1645"/>
            </a:xfrm>
            <a:custGeom>
              <a:avLst/>
              <a:gdLst/>
              <a:ahLst/>
              <a:cxnLst>
                <a:cxn ang="0">
                  <a:pos x="7309" y="222"/>
                </a:cxn>
                <a:cxn ang="0">
                  <a:pos x="7034" y="675"/>
                </a:cxn>
                <a:cxn ang="0">
                  <a:pos x="6720" y="1137"/>
                </a:cxn>
                <a:cxn ang="0">
                  <a:pos x="6367" y="1605"/>
                </a:cxn>
                <a:cxn ang="0">
                  <a:pos x="5981" y="2078"/>
                </a:cxn>
                <a:cxn ang="0">
                  <a:pos x="5564" y="2551"/>
                </a:cxn>
                <a:cxn ang="0">
                  <a:pos x="5118" y="3023"/>
                </a:cxn>
                <a:cxn ang="0">
                  <a:pos x="4647" y="3491"/>
                </a:cxn>
                <a:cxn ang="0">
                  <a:pos x="4152" y="3953"/>
                </a:cxn>
                <a:cxn ang="0">
                  <a:pos x="3638" y="4405"/>
                </a:cxn>
                <a:cxn ang="0">
                  <a:pos x="3106" y="4844"/>
                </a:cxn>
                <a:cxn ang="0">
                  <a:pos x="2560" y="5269"/>
                </a:cxn>
                <a:cxn ang="0">
                  <a:pos x="2002" y="5677"/>
                </a:cxn>
                <a:cxn ang="0">
                  <a:pos x="1437" y="6065"/>
                </a:cxn>
                <a:cxn ang="0">
                  <a:pos x="864" y="6431"/>
                </a:cxn>
                <a:cxn ang="0">
                  <a:pos x="288" y="6771"/>
                </a:cxn>
                <a:cxn ang="0">
                  <a:pos x="7647" y="6931"/>
                </a:cxn>
                <a:cxn ang="0">
                  <a:pos x="7915" y="6560"/>
                </a:cxn>
                <a:cxn ang="0">
                  <a:pos x="8180" y="6169"/>
                </a:cxn>
                <a:cxn ang="0">
                  <a:pos x="8442" y="5762"/>
                </a:cxn>
                <a:cxn ang="0">
                  <a:pos x="8696" y="5342"/>
                </a:cxn>
                <a:cxn ang="0">
                  <a:pos x="8946" y="4909"/>
                </a:cxn>
                <a:cxn ang="0">
                  <a:pos x="9188" y="4468"/>
                </a:cxn>
                <a:cxn ang="0">
                  <a:pos x="9422" y="4019"/>
                </a:cxn>
                <a:cxn ang="0">
                  <a:pos x="9647" y="3563"/>
                </a:cxn>
                <a:cxn ang="0">
                  <a:pos x="9862" y="3106"/>
                </a:cxn>
                <a:cxn ang="0">
                  <a:pos x="10066" y="2647"/>
                </a:cxn>
                <a:cxn ang="0">
                  <a:pos x="10257" y="2190"/>
                </a:cxn>
                <a:cxn ang="0">
                  <a:pos x="10436" y="1735"/>
                </a:cxn>
                <a:cxn ang="0">
                  <a:pos x="10601" y="1287"/>
                </a:cxn>
                <a:cxn ang="0">
                  <a:pos x="10750" y="847"/>
                </a:cxn>
                <a:cxn ang="0">
                  <a:pos x="10884" y="417"/>
                </a:cxn>
                <a:cxn ang="0">
                  <a:pos x="11000" y="0"/>
                </a:cxn>
              </a:cxnLst>
              <a:rect l="0" t="0" r="r" b="b"/>
              <a:pathLst>
                <a:path w="11000" h="6931">
                  <a:moveTo>
                    <a:pt x="7432" y="0"/>
                  </a:moveTo>
                  <a:lnTo>
                    <a:pt x="7309" y="222"/>
                  </a:lnTo>
                  <a:lnTo>
                    <a:pt x="7177" y="447"/>
                  </a:lnTo>
                  <a:lnTo>
                    <a:pt x="7034" y="675"/>
                  </a:lnTo>
                  <a:lnTo>
                    <a:pt x="6882" y="905"/>
                  </a:lnTo>
                  <a:lnTo>
                    <a:pt x="6720" y="1137"/>
                  </a:lnTo>
                  <a:lnTo>
                    <a:pt x="6548" y="1370"/>
                  </a:lnTo>
                  <a:lnTo>
                    <a:pt x="6367" y="1605"/>
                  </a:lnTo>
                  <a:lnTo>
                    <a:pt x="6178" y="1842"/>
                  </a:lnTo>
                  <a:lnTo>
                    <a:pt x="5981" y="2078"/>
                  </a:lnTo>
                  <a:lnTo>
                    <a:pt x="5776" y="2315"/>
                  </a:lnTo>
                  <a:lnTo>
                    <a:pt x="5564" y="2551"/>
                  </a:lnTo>
                  <a:lnTo>
                    <a:pt x="5344" y="2788"/>
                  </a:lnTo>
                  <a:lnTo>
                    <a:pt x="5118" y="3023"/>
                  </a:lnTo>
                  <a:lnTo>
                    <a:pt x="4886" y="3258"/>
                  </a:lnTo>
                  <a:lnTo>
                    <a:pt x="4647" y="3491"/>
                  </a:lnTo>
                  <a:lnTo>
                    <a:pt x="4402" y="3722"/>
                  </a:lnTo>
                  <a:lnTo>
                    <a:pt x="4152" y="3953"/>
                  </a:lnTo>
                  <a:lnTo>
                    <a:pt x="3897" y="4180"/>
                  </a:lnTo>
                  <a:lnTo>
                    <a:pt x="3638" y="4405"/>
                  </a:lnTo>
                  <a:lnTo>
                    <a:pt x="3374" y="4626"/>
                  </a:lnTo>
                  <a:lnTo>
                    <a:pt x="3106" y="4844"/>
                  </a:lnTo>
                  <a:lnTo>
                    <a:pt x="2835" y="5058"/>
                  </a:lnTo>
                  <a:lnTo>
                    <a:pt x="2560" y="5269"/>
                  </a:lnTo>
                  <a:lnTo>
                    <a:pt x="2282" y="5475"/>
                  </a:lnTo>
                  <a:lnTo>
                    <a:pt x="2002" y="5677"/>
                  </a:lnTo>
                  <a:lnTo>
                    <a:pt x="1720" y="5874"/>
                  </a:lnTo>
                  <a:lnTo>
                    <a:pt x="1437" y="6065"/>
                  </a:lnTo>
                  <a:lnTo>
                    <a:pt x="1151" y="6251"/>
                  </a:lnTo>
                  <a:lnTo>
                    <a:pt x="864" y="6431"/>
                  </a:lnTo>
                  <a:lnTo>
                    <a:pt x="576" y="6604"/>
                  </a:lnTo>
                  <a:lnTo>
                    <a:pt x="288" y="6771"/>
                  </a:lnTo>
                  <a:lnTo>
                    <a:pt x="0" y="6931"/>
                  </a:lnTo>
                  <a:lnTo>
                    <a:pt x="7647" y="6931"/>
                  </a:lnTo>
                  <a:lnTo>
                    <a:pt x="7782" y="6748"/>
                  </a:lnTo>
                  <a:lnTo>
                    <a:pt x="7915" y="6560"/>
                  </a:lnTo>
                  <a:lnTo>
                    <a:pt x="8049" y="6366"/>
                  </a:lnTo>
                  <a:lnTo>
                    <a:pt x="8180" y="6169"/>
                  </a:lnTo>
                  <a:lnTo>
                    <a:pt x="8312" y="5968"/>
                  </a:lnTo>
                  <a:lnTo>
                    <a:pt x="8442" y="5762"/>
                  </a:lnTo>
                  <a:lnTo>
                    <a:pt x="8570" y="5554"/>
                  </a:lnTo>
                  <a:lnTo>
                    <a:pt x="8696" y="5342"/>
                  </a:lnTo>
                  <a:lnTo>
                    <a:pt x="8822" y="5127"/>
                  </a:lnTo>
                  <a:lnTo>
                    <a:pt x="8946" y="4909"/>
                  </a:lnTo>
                  <a:lnTo>
                    <a:pt x="9069" y="4689"/>
                  </a:lnTo>
                  <a:lnTo>
                    <a:pt x="9188" y="4468"/>
                  </a:lnTo>
                  <a:lnTo>
                    <a:pt x="9307" y="4243"/>
                  </a:lnTo>
                  <a:lnTo>
                    <a:pt x="9422" y="4019"/>
                  </a:lnTo>
                  <a:lnTo>
                    <a:pt x="9536" y="3792"/>
                  </a:lnTo>
                  <a:lnTo>
                    <a:pt x="9647" y="3563"/>
                  </a:lnTo>
                  <a:lnTo>
                    <a:pt x="9756" y="3335"/>
                  </a:lnTo>
                  <a:lnTo>
                    <a:pt x="9862" y="3106"/>
                  </a:lnTo>
                  <a:lnTo>
                    <a:pt x="9966" y="2876"/>
                  </a:lnTo>
                  <a:lnTo>
                    <a:pt x="10066" y="2647"/>
                  </a:lnTo>
                  <a:lnTo>
                    <a:pt x="10163" y="2418"/>
                  </a:lnTo>
                  <a:lnTo>
                    <a:pt x="10257" y="2190"/>
                  </a:lnTo>
                  <a:lnTo>
                    <a:pt x="10348" y="1963"/>
                  </a:lnTo>
                  <a:lnTo>
                    <a:pt x="10436" y="1735"/>
                  </a:lnTo>
                  <a:lnTo>
                    <a:pt x="10520" y="1511"/>
                  </a:lnTo>
                  <a:lnTo>
                    <a:pt x="10601" y="1287"/>
                  </a:lnTo>
                  <a:lnTo>
                    <a:pt x="10677" y="1066"/>
                  </a:lnTo>
                  <a:lnTo>
                    <a:pt x="10750" y="847"/>
                  </a:lnTo>
                  <a:lnTo>
                    <a:pt x="10818" y="631"/>
                  </a:lnTo>
                  <a:lnTo>
                    <a:pt x="10884" y="417"/>
                  </a:lnTo>
                  <a:lnTo>
                    <a:pt x="10944" y="207"/>
                  </a:lnTo>
                  <a:lnTo>
                    <a:pt x="11000" y="0"/>
                  </a:lnTo>
                  <a:lnTo>
                    <a:pt x="7432" y="0"/>
                  </a:lnTo>
                  <a:close/>
                </a:path>
              </a:pathLst>
            </a:custGeom>
            <a:gradFill rotWithShape="0">
              <a:gsLst>
                <a:gs pos="0">
                  <a:schemeClr val="accent1">
                    <a:gamma/>
                    <a:tint val="0"/>
                    <a:invGamma/>
                  </a:schemeClr>
                </a:gs>
                <a:gs pos="100000">
                  <a:schemeClr val="accent1"/>
                </a:gs>
              </a:gsLst>
              <a:lin ang="5400000" scaled="1"/>
            </a:gradFill>
            <a:ln w="9525" cap="flat" cmpd="sng">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3324" name="Freeform 10"/>
            <p:cNvSpPr/>
            <p:nvPr/>
          </p:nvSpPr>
          <p:spPr>
            <a:xfrm rot="5400000">
              <a:off x="2277" y="1947"/>
              <a:ext cx="566" cy="1048"/>
            </a:xfrm>
            <a:custGeom>
              <a:avLst/>
              <a:gdLst>
                <a:gd name="txL" fmla="*/ 0 w 3568"/>
                <a:gd name="txT" fmla="*/ 0 h 4416"/>
                <a:gd name="txR" fmla="*/ 3568 w 3568"/>
                <a:gd name="txB" fmla="*/ 4416 h 4416"/>
              </a:gdLst>
              <a:ahLst/>
              <a:cxnLst>
                <a:cxn ang="0">
                  <a:pos x="34" y="128"/>
                </a:cxn>
                <a:cxn ang="0">
                  <a:pos x="107" y="386"/>
                </a:cxn>
                <a:cxn ang="0">
                  <a:pos x="187" y="650"/>
                </a:cxn>
                <a:cxn ang="0">
                  <a:pos x="273" y="918"/>
                </a:cxn>
                <a:cxn ang="0">
                  <a:pos x="365" y="1190"/>
                </a:cxn>
                <a:cxn ang="0">
                  <a:pos x="463" y="1465"/>
                </a:cxn>
                <a:cxn ang="0">
                  <a:pos x="566" y="1742"/>
                </a:cxn>
                <a:cxn ang="0">
                  <a:pos x="676" y="2022"/>
                </a:cxn>
                <a:cxn ang="0">
                  <a:pos x="790" y="2304"/>
                </a:cxn>
                <a:cxn ang="0">
                  <a:pos x="908" y="2586"/>
                </a:cxn>
                <a:cxn ang="0">
                  <a:pos x="1032" y="2870"/>
                </a:cxn>
                <a:cxn ang="0">
                  <a:pos x="1160" y="3153"/>
                </a:cxn>
                <a:cxn ang="0">
                  <a:pos x="1292" y="3437"/>
                </a:cxn>
                <a:cxn ang="0">
                  <a:pos x="1428" y="3718"/>
                </a:cxn>
                <a:cxn ang="0">
                  <a:pos x="1567" y="3999"/>
                </a:cxn>
                <a:cxn ang="0">
                  <a:pos x="1711" y="4277"/>
                </a:cxn>
                <a:cxn ang="0">
                  <a:pos x="1857" y="4277"/>
                </a:cxn>
                <a:cxn ang="0">
                  <a:pos x="2001" y="3999"/>
                </a:cxn>
                <a:cxn ang="0">
                  <a:pos x="2140" y="3718"/>
                </a:cxn>
                <a:cxn ang="0">
                  <a:pos x="2276" y="3437"/>
                </a:cxn>
                <a:cxn ang="0">
                  <a:pos x="2408" y="3153"/>
                </a:cxn>
                <a:cxn ang="0">
                  <a:pos x="2536" y="2870"/>
                </a:cxn>
                <a:cxn ang="0">
                  <a:pos x="2660" y="2586"/>
                </a:cxn>
                <a:cxn ang="0">
                  <a:pos x="2778" y="2304"/>
                </a:cxn>
                <a:cxn ang="0">
                  <a:pos x="2892" y="2022"/>
                </a:cxn>
                <a:cxn ang="0">
                  <a:pos x="3002" y="1742"/>
                </a:cxn>
                <a:cxn ang="0">
                  <a:pos x="3105" y="1465"/>
                </a:cxn>
                <a:cxn ang="0">
                  <a:pos x="3203" y="1190"/>
                </a:cxn>
                <a:cxn ang="0">
                  <a:pos x="3295" y="918"/>
                </a:cxn>
                <a:cxn ang="0">
                  <a:pos x="3381" y="650"/>
                </a:cxn>
                <a:cxn ang="0">
                  <a:pos x="3461" y="386"/>
                </a:cxn>
                <a:cxn ang="0">
                  <a:pos x="3534" y="128"/>
                </a:cxn>
                <a:cxn ang="0">
                  <a:pos x="0" y="0"/>
                </a:cxn>
              </a:cxnLst>
              <a:rect l="txL" t="txT" r="txR" b="txB"/>
              <a:pathLst>
                <a:path w="3568" h="4416">
                  <a:moveTo>
                    <a:pt x="0" y="0"/>
                  </a:moveTo>
                  <a:lnTo>
                    <a:pt x="34" y="128"/>
                  </a:lnTo>
                  <a:lnTo>
                    <a:pt x="70" y="256"/>
                  </a:lnTo>
                  <a:lnTo>
                    <a:pt x="107" y="386"/>
                  </a:lnTo>
                  <a:lnTo>
                    <a:pt x="146" y="517"/>
                  </a:lnTo>
                  <a:lnTo>
                    <a:pt x="187" y="650"/>
                  </a:lnTo>
                  <a:lnTo>
                    <a:pt x="229" y="784"/>
                  </a:lnTo>
                  <a:lnTo>
                    <a:pt x="273" y="918"/>
                  </a:lnTo>
                  <a:lnTo>
                    <a:pt x="319" y="1053"/>
                  </a:lnTo>
                  <a:lnTo>
                    <a:pt x="365" y="1190"/>
                  </a:lnTo>
                  <a:lnTo>
                    <a:pt x="413" y="1328"/>
                  </a:lnTo>
                  <a:lnTo>
                    <a:pt x="463" y="1465"/>
                  </a:lnTo>
                  <a:lnTo>
                    <a:pt x="514" y="1603"/>
                  </a:lnTo>
                  <a:lnTo>
                    <a:pt x="566" y="1742"/>
                  </a:lnTo>
                  <a:lnTo>
                    <a:pt x="620" y="1882"/>
                  </a:lnTo>
                  <a:lnTo>
                    <a:pt x="676" y="2022"/>
                  </a:lnTo>
                  <a:lnTo>
                    <a:pt x="732" y="2163"/>
                  </a:lnTo>
                  <a:lnTo>
                    <a:pt x="790" y="2304"/>
                  </a:lnTo>
                  <a:lnTo>
                    <a:pt x="849" y="2445"/>
                  </a:lnTo>
                  <a:lnTo>
                    <a:pt x="908" y="2586"/>
                  </a:lnTo>
                  <a:lnTo>
                    <a:pt x="970" y="2728"/>
                  </a:lnTo>
                  <a:lnTo>
                    <a:pt x="1032" y="2870"/>
                  </a:lnTo>
                  <a:lnTo>
                    <a:pt x="1095" y="3011"/>
                  </a:lnTo>
                  <a:lnTo>
                    <a:pt x="1160" y="3153"/>
                  </a:lnTo>
                  <a:lnTo>
                    <a:pt x="1225" y="3295"/>
                  </a:lnTo>
                  <a:lnTo>
                    <a:pt x="1292" y="3437"/>
                  </a:lnTo>
                  <a:lnTo>
                    <a:pt x="1359" y="3577"/>
                  </a:lnTo>
                  <a:lnTo>
                    <a:pt x="1428" y="3718"/>
                  </a:lnTo>
                  <a:lnTo>
                    <a:pt x="1497" y="3858"/>
                  </a:lnTo>
                  <a:lnTo>
                    <a:pt x="1567" y="3999"/>
                  </a:lnTo>
                  <a:lnTo>
                    <a:pt x="1639" y="4138"/>
                  </a:lnTo>
                  <a:lnTo>
                    <a:pt x="1711" y="4277"/>
                  </a:lnTo>
                  <a:lnTo>
                    <a:pt x="1784" y="4416"/>
                  </a:lnTo>
                  <a:lnTo>
                    <a:pt x="1857" y="4277"/>
                  </a:lnTo>
                  <a:lnTo>
                    <a:pt x="1929" y="4138"/>
                  </a:lnTo>
                  <a:lnTo>
                    <a:pt x="2001" y="3999"/>
                  </a:lnTo>
                  <a:lnTo>
                    <a:pt x="2071" y="3858"/>
                  </a:lnTo>
                  <a:lnTo>
                    <a:pt x="2140" y="3718"/>
                  </a:lnTo>
                  <a:lnTo>
                    <a:pt x="2208" y="3577"/>
                  </a:lnTo>
                  <a:lnTo>
                    <a:pt x="2276" y="3437"/>
                  </a:lnTo>
                  <a:lnTo>
                    <a:pt x="2343" y="3295"/>
                  </a:lnTo>
                  <a:lnTo>
                    <a:pt x="2408" y="3153"/>
                  </a:lnTo>
                  <a:lnTo>
                    <a:pt x="2473" y="3011"/>
                  </a:lnTo>
                  <a:lnTo>
                    <a:pt x="2536" y="2870"/>
                  </a:lnTo>
                  <a:lnTo>
                    <a:pt x="2598" y="2728"/>
                  </a:lnTo>
                  <a:lnTo>
                    <a:pt x="2660" y="2586"/>
                  </a:lnTo>
                  <a:lnTo>
                    <a:pt x="2719" y="2445"/>
                  </a:lnTo>
                  <a:lnTo>
                    <a:pt x="2778" y="2304"/>
                  </a:lnTo>
                  <a:lnTo>
                    <a:pt x="2836" y="2163"/>
                  </a:lnTo>
                  <a:lnTo>
                    <a:pt x="2892" y="2022"/>
                  </a:lnTo>
                  <a:lnTo>
                    <a:pt x="2948" y="1882"/>
                  </a:lnTo>
                  <a:lnTo>
                    <a:pt x="3002" y="1742"/>
                  </a:lnTo>
                  <a:lnTo>
                    <a:pt x="3054" y="1603"/>
                  </a:lnTo>
                  <a:lnTo>
                    <a:pt x="3105" y="1465"/>
                  </a:lnTo>
                  <a:lnTo>
                    <a:pt x="3155" y="1328"/>
                  </a:lnTo>
                  <a:lnTo>
                    <a:pt x="3203" y="1190"/>
                  </a:lnTo>
                  <a:lnTo>
                    <a:pt x="3249" y="1053"/>
                  </a:lnTo>
                  <a:lnTo>
                    <a:pt x="3295" y="918"/>
                  </a:lnTo>
                  <a:lnTo>
                    <a:pt x="3339" y="784"/>
                  </a:lnTo>
                  <a:lnTo>
                    <a:pt x="3381" y="650"/>
                  </a:lnTo>
                  <a:lnTo>
                    <a:pt x="3422" y="517"/>
                  </a:lnTo>
                  <a:lnTo>
                    <a:pt x="3461" y="386"/>
                  </a:lnTo>
                  <a:lnTo>
                    <a:pt x="3498" y="256"/>
                  </a:lnTo>
                  <a:lnTo>
                    <a:pt x="3534" y="128"/>
                  </a:lnTo>
                  <a:lnTo>
                    <a:pt x="3568" y="0"/>
                  </a:lnTo>
                  <a:lnTo>
                    <a:pt x="0" y="0"/>
                  </a:lnTo>
                  <a:close/>
                </a:path>
              </a:pathLst>
            </a:custGeom>
            <a:gradFill rotWithShape="0">
              <a:gsLst>
                <a:gs pos="0">
                  <a:srgbClr val="336699"/>
                </a:gs>
                <a:gs pos="100000">
                  <a:srgbClr val="339966"/>
                </a:gs>
              </a:gsLst>
              <a:lin ang="5400000" scaled="1"/>
              <a:tileRect/>
            </a:gradFill>
            <a:ln w="9525">
              <a:noFill/>
            </a:ln>
          </p:spPr>
          <p:txBody>
            <a:bodyPr/>
            <a:p>
              <a:endParaRPr lang="zh-CN" altLang="en-US" dirty="0">
                <a:latin typeface="Verdana" panose="020B0604030504040204" pitchFamily="34" charset="0"/>
              </a:endParaRPr>
            </a:p>
          </p:txBody>
        </p:sp>
      </p:grpSp>
      <p:pic>
        <p:nvPicPr>
          <p:cNvPr id="38924" name="Picture 12" descr="0019b91ec9440a1c67ce10"/>
          <p:cNvPicPr>
            <a:picLocks noChangeAspect="1"/>
          </p:cNvPicPr>
          <p:nvPr/>
        </p:nvPicPr>
        <p:blipFill>
          <a:blip r:embed="rId1"/>
          <a:stretch>
            <a:fillRect/>
          </a:stretch>
        </p:blipFill>
        <p:spPr>
          <a:xfrm>
            <a:off x="2411413" y="4365625"/>
            <a:ext cx="1800225" cy="1576388"/>
          </a:xfrm>
          <a:prstGeom prst="rect">
            <a:avLst/>
          </a:prstGeom>
          <a:noFill/>
          <a:ln w="25400" cap="flat" cmpd="sng">
            <a:solidFill>
              <a:schemeClr val="folHlink"/>
            </a:solidFill>
            <a:prstDash val="solid"/>
            <a:miter/>
            <a:headEnd type="none" w="med" len="med"/>
            <a:tailEnd type="none" w="med" len="med"/>
          </a:ln>
        </p:spPr>
      </p:pic>
      <p:pic>
        <p:nvPicPr>
          <p:cNvPr id="13318" name="Picture 13" descr="u=1653329465,1874199341&amp;fm=0&amp;gp=0"/>
          <p:cNvPicPr>
            <a:picLocks noChangeAspect="1"/>
          </p:cNvPicPr>
          <p:nvPr/>
        </p:nvPicPr>
        <p:blipFill>
          <a:blip r:embed="rId2"/>
          <a:stretch>
            <a:fillRect/>
          </a:stretch>
        </p:blipFill>
        <p:spPr>
          <a:xfrm>
            <a:off x="539750" y="4365625"/>
            <a:ext cx="1800225" cy="1538288"/>
          </a:xfrm>
          <a:prstGeom prst="rect">
            <a:avLst/>
          </a:prstGeom>
          <a:noFill/>
          <a:ln w="25400" cap="flat" cmpd="sng">
            <a:solidFill>
              <a:srgbClr val="003366"/>
            </a:solidFill>
            <a:prstDash val="solid"/>
            <a:miter/>
            <a:headEnd type="none" w="med" len="med"/>
            <a:tailEnd type="none" w="med" len="med"/>
          </a:ln>
        </p:spPr>
      </p:pic>
      <p:pic>
        <p:nvPicPr>
          <p:cNvPr id="13319" name="Picture 14" descr="W020100706559971387741"/>
          <p:cNvPicPr>
            <a:picLocks noChangeAspect="1"/>
          </p:cNvPicPr>
          <p:nvPr/>
        </p:nvPicPr>
        <p:blipFill>
          <a:blip r:embed="rId3"/>
          <a:stretch>
            <a:fillRect/>
          </a:stretch>
        </p:blipFill>
        <p:spPr>
          <a:xfrm>
            <a:off x="468313" y="2133600"/>
            <a:ext cx="2016125" cy="1858963"/>
          </a:xfrm>
          <a:prstGeom prst="rect">
            <a:avLst/>
          </a:prstGeom>
          <a:noFill/>
          <a:ln w="25400" cap="flat" cmpd="sng">
            <a:solidFill>
              <a:srgbClr val="003366"/>
            </a:solidFill>
            <a:prstDash val="solid"/>
            <a:miter/>
            <a:headEnd type="none" w="med" len="med"/>
            <a:tailEnd type="none" w="med" len="med"/>
          </a:ln>
        </p:spPr>
      </p:pic>
    </p:spTree>
  </p:cSld>
  <p:clrMapOvr>
    <a:masterClrMapping/>
  </p:clrMapOvr>
  <p:transition advTm="1326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8924"/>
                                        </p:tgtEl>
                                        <p:attrNameLst>
                                          <p:attrName>style.visibility</p:attrName>
                                        </p:attrNameLst>
                                      </p:cBhvr>
                                      <p:to>
                                        <p:strVal val="visible"/>
                                      </p:to>
                                    </p:set>
                                    <p:anim calcmode="lin" valueType="num">
                                      <p:cBhvr additive="base">
                                        <p:cTn id="11" dur="500" fill="hold"/>
                                        <p:tgtEl>
                                          <p:spTgt spid="38924"/>
                                        </p:tgtEl>
                                        <p:attrNameLst>
                                          <p:attrName>ppt_x</p:attrName>
                                        </p:attrNameLst>
                                      </p:cBhvr>
                                      <p:tavLst>
                                        <p:tav tm="0">
                                          <p:val>
                                            <p:strVal val="#ppt_x"/>
                                          </p:val>
                                        </p:tav>
                                        <p:tav tm="100000">
                                          <p:val>
                                            <p:strVal val="#ppt_x"/>
                                          </p:val>
                                        </p:tav>
                                      </p:tavLst>
                                    </p:anim>
                                    <p:anim calcmode="lin" valueType="num">
                                      <p:cBhvr additive="base">
                                        <p:cTn id="12" dur="500" fill="hold"/>
                                        <p:tgtEl>
                                          <p:spTgt spid="389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2"/>
          <p:cNvSpPr>
            <a:spLocks noGrp="1"/>
          </p:cNvSpPr>
          <p:nvPr>
            <p:ph type="title"/>
          </p:nvPr>
        </p:nvSpPr>
        <p:spPr/>
        <p:txBody>
          <a:bodyPr vert="horz" wrap="square" lIns="91440" tIns="45720" rIns="91440" bIns="45720" anchor="b" anchorCtr="0"/>
          <a:p>
            <a:pPr eaLnBrk="1" hangingPunct="1"/>
            <a:r>
              <a:rPr lang="en-US" altLang="zh-CN" sz="2800" b="1" dirty="0">
                <a:latin typeface="Arial" panose="020B0604020202020204" pitchFamily="34" charset="0"/>
                <a:ea typeface="楷体_GB2312" pitchFamily="49" charset="-122"/>
              </a:rPr>
              <a:t>Ethyl Cellulose </a:t>
            </a:r>
            <a:br>
              <a:rPr lang="en-US" altLang="zh-CN" sz="2800" b="1" dirty="0">
                <a:latin typeface="Arial" panose="020B0604020202020204" pitchFamily="34" charset="0"/>
                <a:ea typeface="楷体_GB2312" pitchFamily="49" charset="-122"/>
              </a:rPr>
            </a:br>
            <a:r>
              <a:rPr lang="en-US" altLang="zh-CN" sz="2800" b="1" dirty="0">
                <a:latin typeface="Arial" panose="020B0604020202020204" pitchFamily="34" charset="0"/>
                <a:ea typeface="楷体_GB2312" pitchFamily="49" charset="-122"/>
              </a:rPr>
              <a:t>EC For P</a:t>
            </a:r>
            <a:r>
              <a:rPr lang="en-US" altLang="zh-CN" sz="2800" b="1" dirty="0">
                <a:latin typeface="Arial" panose="020B0604020202020204" pitchFamily="34" charset="0"/>
              </a:rPr>
              <a:t>harmaceutical</a:t>
            </a:r>
            <a:endParaRPr lang="en-US" altLang="zh-CN" sz="2800" b="1" dirty="0">
              <a:latin typeface="Arial" panose="020B0604020202020204" pitchFamily="34" charset="0"/>
            </a:endParaRPr>
          </a:p>
        </p:txBody>
      </p:sp>
      <p:grpSp>
        <p:nvGrpSpPr>
          <p:cNvPr id="2" name="Group 4"/>
          <p:cNvGrpSpPr/>
          <p:nvPr/>
        </p:nvGrpSpPr>
        <p:grpSpPr>
          <a:xfrm>
            <a:off x="2916238" y="2924175"/>
            <a:ext cx="1600200" cy="1905000"/>
            <a:chOff x="1438" y="1007"/>
            <a:chExt cx="2280" cy="2928"/>
          </a:xfrm>
        </p:grpSpPr>
        <p:sp>
          <p:nvSpPr>
            <p:cNvPr id="14345" name="Freeform 5"/>
            <p:cNvSpPr/>
            <p:nvPr/>
          </p:nvSpPr>
          <p:spPr>
            <a:xfrm rot="5400000">
              <a:off x="1387" y="2239"/>
              <a:ext cx="1747" cy="1645"/>
            </a:xfrm>
            <a:custGeom>
              <a:avLst/>
              <a:gdLst>
                <a:gd name="txL" fmla="*/ 0 w 2750"/>
                <a:gd name="txT" fmla="*/ 0 h 1733"/>
                <a:gd name="txR" fmla="*/ 2750 w 2750"/>
                <a:gd name="txB" fmla="*/ 1733 h 1733"/>
              </a:gdLst>
              <a:ahLst/>
              <a:cxnLst>
                <a:cxn ang="0">
                  <a:pos x="923" y="56"/>
                </a:cxn>
                <a:cxn ang="0">
                  <a:pos x="992" y="169"/>
                </a:cxn>
                <a:cxn ang="0">
                  <a:pos x="1070" y="284"/>
                </a:cxn>
                <a:cxn ang="0">
                  <a:pos x="1158" y="401"/>
                </a:cxn>
                <a:cxn ang="0">
                  <a:pos x="1255" y="520"/>
                </a:cxn>
                <a:cxn ang="0">
                  <a:pos x="1359" y="638"/>
                </a:cxn>
                <a:cxn ang="0">
                  <a:pos x="1471" y="756"/>
                </a:cxn>
                <a:cxn ang="0">
                  <a:pos x="1588" y="873"/>
                </a:cxn>
                <a:cxn ang="0">
                  <a:pos x="1712" y="988"/>
                </a:cxn>
                <a:cxn ang="0">
                  <a:pos x="1841" y="1101"/>
                </a:cxn>
                <a:cxn ang="0">
                  <a:pos x="1974" y="1211"/>
                </a:cxn>
                <a:cxn ang="0">
                  <a:pos x="2110" y="1317"/>
                </a:cxn>
                <a:cxn ang="0">
                  <a:pos x="2250" y="1419"/>
                </a:cxn>
                <a:cxn ang="0">
                  <a:pos x="2391" y="1516"/>
                </a:cxn>
                <a:cxn ang="0">
                  <a:pos x="2534" y="1608"/>
                </a:cxn>
                <a:cxn ang="0">
                  <a:pos x="2678" y="1693"/>
                </a:cxn>
                <a:cxn ang="0">
                  <a:pos x="838" y="1733"/>
                </a:cxn>
                <a:cxn ang="0">
                  <a:pos x="771" y="1640"/>
                </a:cxn>
                <a:cxn ang="0">
                  <a:pos x="705" y="1542"/>
                </a:cxn>
                <a:cxn ang="0">
                  <a:pos x="640" y="1441"/>
                </a:cxn>
                <a:cxn ang="0">
                  <a:pos x="576" y="1336"/>
                </a:cxn>
                <a:cxn ang="0">
                  <a:pos x="514" y="1227"/>
                </a:cxn>
                <a:cxn ang="0">
                  <a:pos x="453" y="1117"/>
                </a:cxn>
                <a:cxn ang="0">
                  <a:pos x="421" y="1004"/>
                </a:cxn>
                <a:cxn ang="0">
                  <a:pos x="355" y="890"/>
                </a:cxn>
                <a:cxn ang="0">
                  <a:pos x="301" y="779"/>
                </a:cxn>
                <a:cxn ang="0">
                  <a:pos x="254" y="661"/>
                </a:cxn>
                <a:cxn ang="0">
                  <a:pos x="205" y="551"/>
                </a:cxn>
                <a:cxn ang="0">
                  <a:pos x="163" y="437"/>
                </a:cxn>
                <a:cxn ang="0">
                  <a:pos x="116" y="320"/>
                </a:cxn>
                <a:cxn ang="0">
                  <a:pos x="76" y="211"/>
                </a:cxn>
                <a:cxn ang="0">
                  <a:pos x="40" y="106"/>
                </a:cxn>
                <a:cxn ang="0">
                  <a:pos x="0" y="0"/>
                </a:cxn>
              </a:cxnLst>
              <a:rect l="txL" t="txT" r="txR" b="txB"/>
              <a:pathLst>
                <a:path w="2750" h="1733">
                  <a:moveTo>
                    <a:pt x="892" y="0"/>
                  </a:moveTo>
                  <a:lnTo>
                    <a:pt x="923" y="56"/>
                  </a:lnTo>
                  <a:lnTo>
                    <a:pt x="956" y="112"/>
                  </a:lnTo>
                  <a:lnTo>
                    <a:pt x="992" y="169"/>
                  </a:lnTo>
                  <a:lnTo>
                    <a:pt x="1030" y="226"/>
                  </a:lnTo>
                  <a:lnTo>
                    <a:pt x="1070" y="284"/>
                  </a:lnTo>
                  <a:lnTo>
                    <a:pt x="1113" y="343"/>
                  </a:lnTo>
                  <a:lnTo>
                    <a:pt x="1158" y="401"/>
                  </a:lnTo>
                  <a:lnTo>
                    <a:pt x="1206" y="461"/>
                  </a:lnTo>
                  <a:lnTo>
                    <a:pt x="1255" y="520"/>
                  </a:lnTo>
                  <a:lnTo>
                    <a:pt x="1306" y="579"/>
                  </a:lnTo>
                  <a:lnTo>
                    <a:pt x="1359" y="638"/>
                  </a:lnTo>
                  <a:lnTo>
                    <a:pt x="1414" y="697"/>
                  </a:lnTo>
                  <a:lnTo>
                    <a:pt x="1471" y="756"/>
                  </a:lnTo>
                  <a:lnTo>
                    <a:pt x="1529" y="815"/>
                  </a:lnTo>
                  <a:lnTo>
                    <a:pt x="1588" y="873"/>
                  </a:lnTo>
                  <a:lnTo>
                    <a:pt x="1650" y="931"/>
                  </a:lnTo>
                  <a:lnTo>
                    <a:pt x="1712" y="988"/>
                  </a:lnTo>
                  <a:lnTo>
                    <a:pt x="1776" y="1045"/>
                  </a:lnTo>
                  <a:lnTo>
                    <a:pt x="1841" y="1101"/>
                  </a:lnTo>
                  <a:lnTo>
                    <a:pt x="1907" y="1157"/>
                  </a:lnTo>
                  <a:lnTo>
                    <a:pt x="1974" y="1211"/>
                  </a:lnTo>
                  <a:lnTo>
                    <a:pt x="2041" y="1265"/>
                  </a:lnTo>
                  <a:lnTo>
                    <a:pt x="2110" y="1317"/>
                  </a:lnTo>
                  <a:lnTo>
                    <a:pt x="2180" y="1369"/>
                  </a:lnTo>
                  <a:lnTo>
                    <a:pt x="2250" y="1419"/>
                  </a:lnTo>
                  <a:lnTo>
                    <a:pt x="2320" y="1469"/>
                  </a:lnTo>
                  <a:lnTo>
                    <a:pt x="2391" y="1516"/>
                  </a:lnTo>
                  <a:lnTo>
                    <a:pt x="2462" y="1563"/>
                  </a:lnTo>
                  <a:lnTo>
                    <a:pt x="2534" y="1608"/>
                  </a:lnTo>
                  <a:lnTo>
                    <a:pt x="2606" y="1651"/>
                  </a:lnTo>
                  <a:lnTo>
                    <a:pt x="2678" y="1693"/>
                  </a:lnTo>
                  <a:lnTo>
                    <a:pt x="2750" y="1733"/>
                  </a:lnTo>
                  <a:lnTo>
                    <a:pt x="838" y="1733"/>
                  </a:lnTo>
                  <a:lnTo>
                    <a:pt x="805" y="1687"/>
                  </a:lnTo>
                  <a:lnTo>
                    <a:pt x="771" y="1640"/>
                  </a:lnTo>
                  <a:lnTo>
                    <a:pt x="738" y="1592"/>
                  </a:lnTo>
                  <a:lnTo>
                    <a:pt x="705" y="1542"/>
                  </a:lnTo>
                  <a:lnTo>
                    <a:pt x="672" y="1492"/>
                  </a:lnTo>
                  <a:lnTo>
                    <a:pt x="640" y="1441"/>
                  </a:lnTo>
                  <a:lnTo>
                    <a:pt x="608" y="1389"/>
                  </a:lnTo>
                  <a:lnTo>
                    <a:pt x="576" y="1336"/>
                  </a:lnTo>
                  <a:lnTo>
                    <a:pt x="545" y="1282"/>
                  </a:lnTo>
                  <a:lnTo>
                    <a:pt x="514" y="1227"/>
                  </a:lnTo>
                  <a:lnTo>
                    <a:pt x="483" y="1172"/>
                  </a:lnTo>
                  <a:lnTo>
                    <a:pt x="453" y="1117"/>
                  </a:lnTo>
                  <a:lnTo>
                    <a:pt x="427" y="1057"/>
                  </a:lnTo>
                  <a:lnTo>
                    <a:pt x="421" y="1004"/>
                  </a:lnTo>
                  <a:lnTo>
                    <a:pt x="386" y="947"/>
                  </a:lnTo>
                  <a:lnTo>
                    <a:pt x="355" y="890"/>
                  </a:lnTo>
                  <a:lnTo>
                    <a:pt x="329" y="832"/>
                  </a:lnTo>
                  <a:lnTo>
                    <a:pt x="301" y="779"/>
                  </a:lnTo>
                  <a:lnTo>
                    <a:pt x="277" y="719"/>
                  </a:lnTo>
                  <a:lnTo>
                    <a:pt x="254" y="661"/>
                  </a:lnTo>
                  <a:lnTo>
                    <a:pt x="227" y="607"/>
                  </a:lnTo>
                  <a:lnTo>
                    <a:pt x="205" y="551"/>
                  </a:lnTo>
                  <a:lnTo>
                    <a:pt x="182" y="491"/>
                  </a:lnTo>
                  <a:lnTo>
                    <a:pt x="163" y="437"/>
                  </a:lnTo>
                  <a:lnTo>
                    <a:pt x="140" y="380"/>
                  </a:lnTo>
                  <a:lnTo>
                    <a:pt x="116" y="320"/>
                  </a:lnTo>
                  <a:lnTo>
                    <a:pt x="94" y="268"/>
                  </a:lnTo>
                  <a:lnTo>
                    <a:pt x="76" y="211"/>
                  </a:lnTo>
                  <a:lnTo>
                    <a:pt x="55" y="158"/>
                  </a:lnTo>
                  <a:lnTo>
                    <a:pt x="40" y="106"/>
                  </a:lnTo>
                  <a:lnTo>
                    <a:pt x="25" y="50"/>
                  </a:lnTo>
                  <a:lnTo>
                    <a:pt x="0" y="0"/>
                  </a:lnTo>
                  <a:lnTo>
                    <a:pt x="892" y="0"/>
                  </a:lnTo>
                  <a:close/>
                </a:path>
              </a:pathLst>
            </a:custGeom>
            <a:gradFill rotWithShape="0">
              <a:gsLst>
                <a:gs pos="0">
                  <a:srgbClr val="26CA74"/>
                </a:gs>
                <a:gs pos="100000">
                  <a:srgbClr val="FFFFFF"/>
                </a:gs>
              </a:gsLst>
              <a:lin ang="5400000" scaled="1"/>
              <a:tileRect/>
            </a:gradFill>
            <a:ln w="9525">
              <a:noFill/>
            </a:ln>
          </p:spPr>
          <p:txBody>
            <a:bodyPr/>
            <a:p>
              <a:endParaRPr lang="zh-CN" altLang="en-US" dirty="0">
                <a:latin typeface="Verdana" panose="020B0604030504040204" pitchFamily="34" charset="0"/>
              </a:endParaRPr>
            </a:p>
          </p:txBody>
        </p:sp>
        <p:sp>
          <p:nvSpPr>
            <p:cNvPr id="14346" name="Freeform 6"/>
            <p:cNvSpPr/>
            <p:nvPr/>
          </p:nvSpPr>
          <p:spPr>
            <a:xfrm rot="5400000">
              <a:off x="2886" y="2153"/>
              <a:ext cx="1028" cy="635"/>
            </a:xfrm>
            <a:custGeom>
              <a:avLst/>
              <a:gdLst>
                <a:gd name="txL" fmla="*/ 0 w 6472"/>
                <a:gd name="txT" fmla="*/ 0 h 2485"/>
                <a:gd name="txR" fmla="*/ 6472 w 6472"/>
                <a:gd name="txB" fmla="*/ 2485 h 2485"/>
              </a:gdLst>
              <a:ahLst/>
              <a:cxnLst>
                <a:cxn ang="0">
                  <a:pos x="0" y="2485"/>
                </a:cxn>
                <a:cxn ang="0">
                  <a:pos x="6472" y="2485"/>
                </a:cxn>
                <a:cxn ang="0">
                  <a:pos x="3236" y="0"/>
                </a:cxn>
                <a:cxn ang="0">
                  <a:pos x="0" y="2485"/>
                </a:cxn>
              </a:cxnLst>
              <a:rect l="txL" t="txT" r="txR" b="txB"/>
              <a:pathLst>
                <a:path w="6472" h="2485">
                  <a:moveTo>
                    <a:pt x="0" y="2485"/>
                  </a:moveTo>
                  <a:lnTo>
                    <a:pt x="6472" y="2485"/>
                  </a:lnTo>
                  <a:lnTo>
                    <a:pt x="3236" y="0"/>
                  </a:lnTo>
                  <a:lnTo>
                    <a:pt x="0" y="2485"/>
                  </a:lnTo>
                  <a:close/>
                </a:path>
              </a:pathLst>
            </a:custGeom>
            <a:gradFill rotWithShape="0">
              <a:gsLst>
                <a:gs pos="0">
                  <a:srgbClr val="006666"/>
                </a:gs>
                <a:gs pos="100000">
                  <a:srgbClr val="A9CBCB"/>
                </a:gs>
              </a:gsLst>
              <a:lin ang="0" scaled="1"/>
              <a:tileRect/>
            </a:gradFill>
            <a:ln w="9525">
              <a:noFill/>
            </a:ln>
          </p:spPr>
          <p:txBody>
            <a:bodyPr/>
            <a:p>
              <a:endParaRPr lang="zh-CN" altLang="en-US" dirty="0">
                <a:latin typeface="Verdana" panose="020B0604030504040204" pitchFamily="34" charset="0"/>
              </a:endParaRPr>
            </a:p>
          </p:txBody>
        </p:sp>
        <p:sp>
          <p:nvSpPr>
            <p:cNvPr id="15367" name="Freeform 7"/>
            <p:cNvSpPr/>
            <p:nvPr/>
          </p:nvSpPr>
          <p:spPr bwMode="auto">
            <a:xfrm rot="5400000">
              <a:off x="1387" y="1058"/>
              <a:ext cx="1747" cy="1645"/>
            </a:xfrm>
            <a:custGeom>
              <a:avLst/>
              <a:gdLst/>
              <a:ahLst/>
              <a:cxnLst>
                <a:cxn ang="0">
                  <a:pos x="7309" y="222"/>
                </a:cxn>
                <a:cxn ang="0">
                  <a:pos x="7034" y="675"/>
                </a:cxn>
                <a:cxn ang="0">
                  <a:pos x="6720" y="1137"/>
                </a:cxn>
                <a:cxn ang="0">
                  <a:pos x="6367" y="1605"/>
                </a:cxn>
                <a:cxn ang="0">
                  <a:pos x="5981" y="2078"/>
                </a:cxn>
                <a:cxn ang="0">
                  <a:pos x="5564" y="2551"/>
                </a:cxn>
                <a:cxn ang="0">
                  <a:pos x="5118" y="3023"/>
                </a:cxn>
                <a:cxn ang="0">
                  <a:pos x="4647" y="3491"/>
                </a:cxn>
                <a:cxn ang="0">
                  <a:pos x="4152" y="3953"/>
                </a:cxn>
                <a:cxn ang="0">
                  <a:pos x="3638" y="4405"/>
                </a:cxn>
                <a:cxn ang="0">
                  <a:pos x="3106" y="4844"/>
                </a:cxn>
                <a:cxn ang="0">
                  <a:pos x="2560" y="5269"/>
                </a:cxn>
                <a:cxn ang="0">
                  <a:pos x="2002" y="5677"/>
                </a:cxn>
                <a:cxn ang="0">
                  <a:pos x="1437" y="6065"/>
                </a:cxn>
                <a:cxn ang="0">
                  <a:pos x="864" y="6431"/>
                </a:cxn>
                <a:cxn ang="0">
                  <a:pos x="288" y="6771"/>
                </a:cxn>
                <a:cxn ang="0">
                  <a:pos x="7647" y="6931"/>
                </a:cxn>
                <a:cxn ang="0">
                  <a:pos x="7915" y="6560"/>
                </a:cxn>
                <a:cxn ang="0">
                  <a:pos x="8180" y="6169"/>
                </a:cxn>
                <a:cxn ang="0">
                  <a:pos x="8442" y="5762"/>
                </a:cxn>
                <a:cxn ang="0">
                  <a:pos x="8696" y="5342"/>
                </a:cxn>
                <a:cxn ang="0">
                  <a:pos x="8946" y="4909"/>
                </a:cxn>
                <a:cxn ang="0">
                  <a:pos x="9188" y="4468"/>
                </a:cxn>
                <a:cxn ang="0">
                  <a:pos x="9422" y="4019"/>
                </a:cxn>
                <a:cxn ang="0">
                  <a:pos x="9647" y="3563"/>
                </a:cxn>
                <a:cxn ang="0">
                  <a:pos x="9862" y="3106"/>
                </a:cxn>
                <a:cxn ang="0">
                  <a:pos x="10066" y="2647"/>
                </a:cxn>
                <a:cxn ang="0">
                  <a:pos x="10257" y="2190"/>
                </a:cxn>
                <a:cxn ang="0">
                  <a:pos x="10436" y="1735"/>
                </a:cxn>
                <a:cxn ang="0">
                  <a:pos x="10601" y="1287"/>
                </a:cxn>
                <a:cxn ang="0">
                  <a:pos x="10750" y="847"/>
                </a:cxn>
                <a:cxn ang="0">
                  <a:pos x="10884" y="417"/>
                </a:cxn>
                <a:cxn ang="0">
                  <a:pos x="11000" y="0"/>
                </a:cxn>
              </a:cxnLst>
              <a:rect l="0" t="0" r="r" b="b"/>
              <a:pathLst>
                <a:path w="11000" h="6931">
                  <a:moveTo>
                    <a:pt x="7432" y="0"/>
                  </a:moveTo>
                  <a:lnTo>
                    <a:pt x="7309" y="222"/>
                  </a:lnTo>
                  <a:lnTo>
                    <a:pt x="7177" y="447"/>
                  </a:lnTo>
                  <a:lnTo>
                    <a:pt x="7034" y="675"/>
                  </a:lnTo>
                  <a:lnTo>
                    <a:pt x="6882" y="905"/>
                  </a:lnTo>
                  <a:lnTo>
                    <a:pt x="6720" y="1137"/>
                  </a:lnTo>
                  <a:lnTo>
                    <a:pt x="6548" y="1370"/>
                  </a:lnTo>
                  <a:lnTo>
                    <a:pt x="6367" y="1605"/>
                  </a:lnTo>
                  <a:lnTo>
                    <a:pt x="6178" y="1842"/>
                  </a:lnTo>
                  <a:lnTo>
                    <a:pt x="5981" y="2078"/>
                  </a:lnTo>
                  <a:lnTo>
                    <a:pt x="5776" y="2315"/>
                  </a:lnTo>
                  <a:lnTo>
                    <a:pt x="5564" y="2551"/>
                  </a:lnTo>
                  <a:lnTo>
                    <a:pt x="5344" y="2788"/>
                  </a:lnTo>
                  <a:lnTo>
                    <a:pt x="5118" y="3023"/>
                  </a:lnTo>
                  <a:lnTo>
                    <a:pt x="4886" y="3258"/>
                  </a:lnTo>
                  <a:lnTo>
                    <a:pt x="4647" y="3491"/>
                  </a:lnTo>
                  <a:lnTo>
                    <a:pt x="4402" y="3722"/>
                  </a:lnTo>
                  <a:lnTo>
                    <a:pt x="4152" y="3953"/>
                  </a:lnTo>
                  <a:lnTo>
                    <a:pt x="3897" y="4180"/>
                  </a:lnTo>
                  <a:lnTo>
                    <a:pt x="3638" y="4405"/>
                  </a:lnTo>
                  <a:lnTo>
                    <a:pt x="3374" y="4626"/>
                  </a:lnTo>
                  <a:lnTo>
                    <a:pt x="3106" y="4844"/>
                  </a:lnTo>
                  <a:lnTo>
                    <a:pt x="2835" y="5058"/>
                  </a:lnTo>
                  <a:lnTo>
                    <a:pt x="2560" y="5269"/>
                  </a:lnTo>
                  <a:lnTo>
                    <a:pt x="2282" y="5475"/>
                  </a:lnTo>
                  <a:lnTo>
                    <a:pt x="2002" y="5677"/>
                  </a:lnTo>
                  <a:lnTo>
                    <a:pt x="1720" y="5874"/>
                  </a:lnTo>
                  <a:lnTo>
                    <a:pt x="1437" y="6065"/>
                  </a:lnTo>
                  <a:lnTo>
                    <a:pt x="1151" y="6251"/>
                  </a:lnTo>
                  <a:lnTo>
                    <a:pt x="864" y="6431"/>
                  </a:lnTo>
                  <a:lnTo>
                    <a:pt x="576" y="6604"/>
                  </a:lnTo>
                  <a:lnTo>
                    <a:pt x="288" y="6771"/>
                  </a:lnTo>
                  <a:lnTo>
                    <a:pt x="0" y="6931"/>
                  </a:lnTo>
                  <a:lnTo>
                    <a:pt x="7647" y="6931"/>
                  </a:lnTo>
                  <a:lnTo>
                    <a:pt x="7782" y="6748"/>
                  </a:lnTo>
                  <a:lnTo>
                    <a:pt x="7915" y="6560"/>
                  </a:lnTo>
                  <a:lnTo>
                    <a:pt x="8049" y="6366"/>
                  </a:lnTo>
                  <a:lnTo>
                    <a:pt x="8180" y="6169"/>
                  </a:lnTo>
                  <a:lnTo>
                    <a:pt x="8312" y="5968"/>
                  </a:lnTo>
                  <a:lnTo>
                    <a:pt x="8442" y="5762"/>
                  </a:lnTo>
                  <a:lnTo>
                    <a:pt x="8570" y="5554"/>
                  </a:lnTo>
                  <a:lnTo>
                    <a:pt x="8696" y="5342"/>
                  </a:lnTo>
                  <a:lnTo>
                    <a:pt x="8822" y="5127"/>
                  </a:lnTo>
                  <a:lnTo>
                    <a:pt x="8946" y="4909"/>
                  </a:lnTo>
                  <a:lnTo>
                    <a:pt x="9069" y="4689"/>
                  </a:lnTo>
                  <a:lnTo>
                    <a:pt x="9188" y="4468"/>
                  </a:lnTo>
                  <a:lnTo>
                    <a:pt x="9307" y="4243"/>
                  </a:lnTo>
                  <a:lnTo>
                    <a:pt x="9422" y="4019"/>
                  </a:lnTo>
                  <a:lnTo>
                    <a:pt x="9536" y="3792"/>
                  </a:lnTo>
                  <a:lnTo>
                    <a:pt x="9647" y="3563"/>
                  </a:lnTo>
                  <a:lnTo>
                    <a:pt x="9756" y="3335"/>
                  </a:lnTo>
                  <a:lnTo>
                    <a:pt x="9862" y="3106"/>
                  </a:lnTo>
                  <a:lnTo>
                    <a:pt x="9966" y="2876"/>
                  </a:lnTo>
                  <a:lnTo>
                    <a:pt x="10066" y="2647"/>
                  </a:lnTo>
                  <a:lnTo>
                    <a:pt x="10163" y="2418"/>
                  </a:lnTo>
                  <a:lnTo>
                    <a:pt x="10257" y="2190"/>
                  </a:lnTo>
                  <a:lnTo>
                    <a:pt x="10348" y="1963"/>
                  </a:lnTo>
                  <a:lnTo>
                    <a:pt x="10436" y="1735"/>
                  </a:lnTo>
                  <a:lnTo>
                    <a:pt x="10520" y="1511"/>
                  </a:lnTo>
                  <a:lnTo>
                    <a:pt x="10601" y="1287"/>
                  </a:lnTo>
                  <a:lnTo>
                    <a:pt x="10677" y="1066"/>
                  </a:lnTo>
                  <a:lnTo>
                    <a:pt x="10750" y="847"/>
                  </a:lnTo>
                  <a:lnTo>
                    <a:pt x="10818" y="631"/>
                  </a:lnTo>
                  <a:lnTo>
                    <a:pt x="10884" y="417"/>
                  </a:lnTo>
                  <a:lnTo>
                    <a:pt x="10944" y="207"/>
                  </a:lnTo>
                  <a:lnTo>
                    <a:pt x="11000" y="0"/>
                  </a:lnTo>
                  <a:lnTo>
                    <a:pt x="7432" y="0"/>
                  </a:lnTo>
                  <a:close/>
                </a:path>
              </a:pathLst>
            </a:custGeom>
            <a:gradFill rotWithShape="0">
              <a:gsLst>
                <a:gs pos="0">
                  <a:schemeClr val="accent1">
                    <a:gamma/>
                    <a:tint val="0"/>
                    <a:invGamma/>
                  </a:schemeClr>
                </a:gs>
                <a:gs pos="100000">
                  <a:schemeClr val="accent1"/>
                </a:gs>
              </a:gsLst>
              <a:lin ang="5400000" scaled="1"/>
            </a:gradFill>
            <a:ln w="9525" cap="flat" cmpd="sng">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4348" name="Freeform 8"/>
            <p:cNvSpPr/>
            <p:nvPr/>
          </p:nvSpPr>
          <p:spPr>
            <a:xfrm rot="5400000">
              <a:off x="2277" y="1947"/>
              <a:ext cx="566" cy="1048"/>
            </a:xfrm>
            <a:custGeom>
              <a:avLst/>
              <a:gdLst>
                <a:gd name="txL" fmla="*/ 0 w 3568"/>
                <a:gd name="txT" fmla="*/ 0 h 4416"/>
                <a:gd name="txR" fmla="*/ 3568 w 3568"/>
                <a:gd name="txB" fmla="*/ 4416 h 4416"/>
              </a:gdLst>
              <a:ahLst/>
              <a:cxnLst>
                <a:cxn ang="0">
                  <a:pos x="34" y="128"/>
                </a:cxn>
                <a:cxn ang="0">
                  <a:pos x="107" y="386"/>
                </a:cxn>
                <a:cxn ang="0">
                  <a:pos x="187" y="650"/>
                </a:cxn>
                <a:cxn ang="0">
                  <a:pos x="273" y="918"/>
                </a:cxn>
                <a:cxn ang="0">
                  <a:pos x="365" y="1190"/>
                </a:cxn>
                <a:cxn ang="0">
                  <a:pos x="463" y="1465"/>
                </a:cxn>
                <a:cxn ang="0">
                  <a:pos x="566" y="1742"/>
                </a:cxn>
                <a:cxn ang="0">
                  <a:pos x="676" y="2022"/>
                </a:cxn>
                <a:cxn ang="0">
                  <a:pos x="790" y="2304"/>
                </a:cxn>
                <a:cxn ang="0">
                  <a:pos x="908" y="2586"/>
                </a:cxn>
                <a:cxn ang="0">
                  <a:pos x="1032" y="2870"/>
                </a:cxn>
                <a:cxn ang="0">
                  <a:pos x="1160" y="3153"/>
                </a:cxn>
                <a:cxn ang="0">
                  <a:pos x="1292" y="3437"/>
                </a:cxn>
                <a:cxn ang="0">
                  <a:pos x="1428" y="3718"/>
                </a:cxn>
                <a:cxn ang="0">
                  <a:pos x="1567" y="3999"/>
                </a:cxn>
                <a:cxn ang="0">
                  <a:pos x="1711" y="4277"/>
                </a:cxn>
                <a:cxn ang="0">
                  <a:pos x="1857" y="4277"/>
                </a:cxn>
                <a:cxn ang="0">
                  <a:pos x="2001" y="3999"/>
                </a:cxn>
                <a:cxn ang="0">
                  <a:pos x="2140" y="3718"/>
                </a:cxn>
                <a:cxn ang="0">
                  <a:pos x="2276" y="3437"/>
                </a:cxn>
                <a:cxn ang="0">
                  <a:pos x="2408" y="3153"/>
                </a:cxn>
                <a:cxn ang="0">
                  <a:pos x="2536" y="2870"/>
                </a:cxn>
                <a:cxn ang="0">
                  <a:pos x="2660" y="2586"/>
                </a:cxn>
                <a:cxn ang="0">
                  <a:pos x="2778" y="2304"/>
                </a:cxn>
                <a:cxn ang="0">
                  <a:pos x="2892" y="2022"/>
                </a:cxn>
                <a:cxn ang="0">
                  <a:pos x="3002" y="1742"/>
                </a:cxn>
                <a:cxn ang="0">
                  <a:pos x="3105" y="1465"/>
                </a:cxn>
                <a:cxn ang="0">
                  <a:pos x="3203" y="1190"/>
                </a:cxn>
                <a:cxn ang="0">
                  <a:pos x="3295" y="918"/>
                </a:cxn>
                <a:cxn ang="0">
                  <a:pos x="3381" y="650"/>
                </a:cxn>
                <a:cxn ang="0">
                  <a:pos x="3461" y="386"/>
                </a:cxn>
                <a:cxn ang="0">
                  <a:pos x="3534" y="128"/>
                </a:cxn>
                <a:cxn ang="0">
                  <a:pos x="0" y="0"/>
                </a:cxn>
              </a:cxnLst>
              <a:rect l="txL" t="txT" r="txR" b="txB"/>
              <a:pathLst>
                <a:path w="3568" h="4416">
                  <a:moveTo>
                    <a:pt x="0" y="0"/>
                  </a:moveTo>
                  <a:lnTo>
                    <a:pt x="34" y="128"/>
                  </a:lnTo>
                  <a:lnTo>
                    <a:pt x="70" y="256"/>
                  </a:lnTo>
                  <a:lnTo>
                    <a:pt x="107" y="386"/>
                  </a:lnTo>
                  <a:lnTo>
                    <a:pt x="146" y="517"/>
                  </a:lnTo>
                  <a:lnTo>
                    <a:pt x="187" y="650"/>
                  </a:lnTo>
                  <a:lnTo>
                    <a:pt x="229" y="784"/>
                  </a:lnTo>
                  <a:lnTo>
                    <a:pt x="273" y="918"/>
                  </a:lnTo>
                  <a:lnTo>
                    <a:pt x="319" y="1053"/>
                  </a:lnTo>
                  <a:lnTo>
                    <a:pt x="365" y="1190"/>
                  </a:lnTo>
                  <a:lnTo>
                    <a:pt x="413" y="1328"/>
                  </a:lnTo>
                  <a:lnTo>
                    <a:pt x="463" y="1465"/>
                  </a:lnTo>
                  <a:lnTo>
                    <a:pt x="514" y="1603"/>
                  </a:lnTo>
                  <a:lnTo>
                    <a:pt x="566" y="1742"/>
                  </a:lnTo>
                  <a:lnTo>
                    <a:pt x="620" y="1882"/>
                  </a:lnTo>
                  <a:lnTo>
                    <a:pt x="676" y="2022"/>
                  </a:lnTo>
                  <a:lnTo>
                    <a:pt x="732" y="2163"/>
                  </a:lnTo>
                  <a:lnTo>
                    <a:pt x="790" y="2304"/>
                  </a:lnTo>
                  <a:lnTo>
                    <a:pt x="849" y="2445"/>
                  </a:lnTo>
                  <a:lnTo>
                    <a:pt x="908" y="2586"/>
                  </a:lnTo>
                  <a:lnTo>
                    <a:pt x="970" y="2728"/>
                  </a:lnTo>
                  <a:lnTo>
                    <a:pt x="1032" y="2870"/>
                  </a:lnTo>
                  <a:lnTo>
                    <a:pt x="1095" y="3011"/>
                  </a:lnTo>
                  <a:lnTo>
                    <a:pt x="1160" y="3153"/>
                  </a:lnTo>
                  <a:lnTo>
                    <a:pt x="1225" y="3295"/>
                  </a:lnTo>
                  <a:lnTo>
                    <a:pt x="1292" y="3437"/>
                  </a:lnTo>
                  <a:lnTo>
                    <a:pt x="1359" y="3577"/>
                  </a:lnTo>
                  <a:lnTo>
                    <a:pt x="1428" y="3718"/>
                  </a:lnTo>
                  <a:lnTo>
                    <a:pt x="1497" y="3858"/>
                  </a:lnTo>
                  <a:lnTo>
                    <a:pt x="1567" y="3999"/>
                  </a:lnTo>
                  <a:lnTo>
                    <a:pt x="1639" y="4138"/>
                  </a:lnTo>
                  <a:lnTo>
                    <a:pt x="1711" y="4277"/>
                  </a:lnTo>
                  <a:lnTo>
                    <a:pt x="1784" y="4416"/>
                  </a:lnTo>
                  <a:lnTo>
                    <a:pt x="1857" y="4277"/>
                  </a:lnTo>
                  <a:lnTo>
                    <a:pt x="1929" y="4138"/>
                  </a:lnTo>
                  <a:lnTo>
                    <a:pt x="2001" y="3999"/>
                  </a:lnTo>
                  <a:lnTo>
                    <a:pt x="2071" y="3858"/>
                  </a:lnTo>
                  <a:lnTo>
                    <a:pt x="2140" y="3718"/>
                  </a:lnTo>
                  <a:lnTo>
                    <a:pt x="2208" y="3577"/>
                  </a:lnTo>
                  <a:lnTo>
                    <a:pt x="2276" y="3437"/>
                  </a:lnTo>
                  <a:lnTo>
                    <a:pt x="2343" y="3295"/>
                  </a:lnTo>
                  <a:lnTo>
                    <a:pt x="2408" y="3153"/>
                  </a:lnTo>
                  <a:lnTo>
                    <a:pt x="2473" y="3011"/>
                  </a:lnTo>
                  <a:lnTo>
                    <a:pt x="2536" y="2870"/>
                  </a:lnTo>
                  <a:lnTo>
                    <a:pt x="2598" y="2728"/>
                  </a:lnTo>
                  <a:lnTo>
                    <a:pt x="2660" y="2586"/>
                  </a:lnTo>
                  <a:lnTo>
                    <a:pt x="2719" y="2445"/>
                  </a:lnTo>
                  <a:lnTo>
                    <a:pt x="2778" y="2304"/>
                  </a:lnTo>
                  <a:lnTo>
                    <a:pt x="2836" y="2163"/>
                  </a:lnTo>
                  <a:lnTo>
                    <a:pt x="2892" y="2022"/>
                  </a:lnTo>
                  <a:lnTo>
                    <a:pt x="2948" y="1882"/>
                  </a:lnTo>
                  <a:lnTo>
                    <a:pt x="3002" y="1742"/>
                  </a:lnTo>
                  <a:lnTo>
                    <a:pt x="3054" y="1603"/>
                  </a:lnTo>
                  <a:lnTo>
                    <a:pt x="3105" y="1465"/>
                  </a:lnTo>
                  <a:lnTo>
                    <a:pt x="3155" y="1328"/>
                  </a:lnTo>
                  <a:lnTo>
                    <a:pt x="3203" y="1190"/>
                  </a:lnTo>
                  <a:lnTo>
                    <a:pt x="3249" y="1053"/>
                  </a:lnTo>
                  <a:lnTo>
                    <a:pt x="3295" y="918"/>
                  </a:lnTo>
                  <a:lnTo>
                    <a:pt x="3339" y="784"/>
                  </a:lnTo>
                  <a:lnTo>
                    <a:pt x="3381" y="650"/>
                  </a:lnTo>
                  <a:lnTo>
                    <a:pt x="3422" y="517"/>
                  </a:lnTo>
                  <a:lnTo>
                    <a:pt x="3461" y="386"/>
                  </a:lnTo>
                  <a:lnTo>
                    <a:pt x="3498" y="256"/>
                  </a:lnTo>
                  <a:lnTo>
                    <a:pt x="3534" y="128"/>
                  </a:lnTo>
                  <a:lnTo>
                    <a:pt x="3568" y="0"/>
                  </a:lnTo>
                  <a:lnTo>
                    <a:pt x="0" y="0"/>
                  </a:lnTo>
                  <a:close/>
                </a:path>
              </a:pathLst>
            </a:custGeom>
            <a:gradFill rotWithShape="0">
              <a:gsLst>
                <a:gs pos="0">
                  <a:srgbClr val="336699"/>
                </a:gs>
                <a:gs pos="100000">
                  <a:srgbClr val="339966"/>
                </a:gs>
              </a:gsLst>
              <a:lin ang="5400000" scaled="1"/>
              <a:tileRect/>
            </a:gradFill>
            <a:ln w="9525">
              <a:noFill/>
            </a:ln>
          </p:spPr>
          <p:txBody>
            <a:bodyPr/>
            <a:p>
              <a:endParaRPr lang="zh-CN" altLang="en-US" dirty="0">
                <a:latin typeface="Verdana" panose="020B0604030504040204" pitchFamily="34" charset="0"/>
              </a:endParaRPr>
            </a:p>
          </p:txBody>
        </p:sp>
      </p:grpSp>
      <p:sp>
        <p:nvSpPr>
          <p:cNvPr id="14340" name="Text Box 11"/>
          <p:cNvSpPr txBox="1"/>
          <p:nvPr/>
        </p:nvSpPr>
        <p:spPr>
          <a:xfrm>
            <a:off x="4643438" y="2357438"/>
            <a:ext cx="4103687" cy="3148012"/>
          </a:xfrm>
          <a:prstGeom prst="rect">
            <a:avLst/>
          </a:prstGeom>
          <a:noFill/>
          <a:ln w="9525">
            <a:noFill/>
          </a:ln>
        </p:spPr>
        <p:txBody>
          <a:bodyPr>
            <a:spAutoFit/>
          </a:bodyPr>
          <a:p>
            <a:pPr>
              <a:spcBef>
                <a:spcPct val="50000"/>
              </a:spcBef>
              <a:buChar char="•"/>
            </a:pPr>
            <a:r>
              <a:rPr lang="en-US" altLang="zh-CN" sz="1600" b="1" dirty="0">
                <a:latin typeface="Arial" panose="020B0604020202020204" pitchFamily="34" charset="0"/>
              </a:rPr>
              <a:t>mainly used as tablet binder and film coating material, etc. </a:t>
            </a:r>
            <a:endParaRPr lang="en-US" altLang="zh-CN" sz="1600" b="1" dirty="0">
              <a:latin typeface="Arial" panose="020B0604020202020204" pitchFamily="34" charset="0"/>
            </a:endParaRPr>
          </a:p>
          <a:p>
            <a:pPr>
              <a:spcBef>
                <a:spcPct val="50000"/>
              </a:spcBef>
              <a:buChar char="•"/>
            </a:pPr>
            <a:r>
              <a:rPr lang="en-US" altLang="zh-CN" sz="1600" b="1" dirty="0">
                <a:latin typeface="Arial" panose="020B0604020202020204" pitchFamily="34" charset="0"/>
              </a:rPr>
              <a:t>It is also used as retarder of framework material for preparing various types of matrix sustained-release tablets.</a:t>
            </a:r>
            <a:endParaRPr lang="en-US" altLang="zh-CN" sz="1600" b="1" dirty="0">
              <a:latin typeface="Arial" panose="020B0604020202020204" pitchFamily="34" charset="0"/>
            </a:endParaRPr>
          </a:p>
          <a:p>
            <a:pPr>
              <a:spcBef>
                <a:spcPct val="50000"/>
              </a:spcBef>
              <a:buChar char="•"/>
            </a:pPr>
            <a:r>
              <a:rPr lang="en-US" altLang="zh-CN" sz="1600" b="1" dirty="0">
                <a:latin typeface="Arial" panose="020B0604020202020204" pitchFamily="34" charset="0"/>
              </a:rPr>
              <a:t>used in hybrid material for preparing coating sustained-release preparation and piller. </a:t>
            </a:r>
            <a:endParaRPr lang="en-US" altLang="zh-CN" sz="1600" b="1" dirty="0">
              <a:latin typeface="Arial" panose="020B0604020202020204" pitchFamily="34" charset="0"/>
            </a:endParaRPr>
          </a:p>
          <a:p>
            <a:pPr>
              <a:spcBef>
                <a:spcPct val="50000"/>
              </a:spcBef>
              <a:buChar char="•"/>
            </a:pPr>
            <a:r>
              <a:rPr lang="en-US" altLang="zh-CN" sz="1600" b="1" dirty="0">
                <a:latin typeface="Arial" panose="020B0604020202020204" pitchFamily="34" charset="0"/>
              </a:rPr>
              <a:t>used in vitamin and mineral tablets as binder, retarder and moisture proof agent.</a:t>
            </a:r>
            <a:r>
              <a:rPr lang="en-US" altLang="zh-CN" sz="1600" dirty="0">
                <a:latin typeface="Arial" panose="020B0604020202020204" pitchFamily="34" charset="0"/>
              </a:rPr>
              <a:t> </a:t>
            </a:r>
            <a:endParaRPr lang="en-US" altLang="zh-CN" sz="1600" dirty="0">
              <a:latin typeface="Arial" panose="020B0604020202020204" pitchFamily="34" charset="0"/>
            </a:endParaRPr>
          </a:p>
        </p:txBody>
      </p:sp>
      <p:pic>
        <p:nvPicPr>
          <p:cNvPr id="15376" name="Picture 16" descr="OOOPIC_vipvip_2008090708345496b18c935384322359"/>
          <p:cNvPicPr>
            <a:picLocks noChangeAspect="1"/>
          </p:cNvPicPr>
          <p:nvPr/>
        </p:nvPicPr>
        <p:blipFill>
          <a:blip r:embed="rId1"/>
          <a:stretch>
            <a:fillRect/>
          </a:stretch>
        </p:blipFill>
        <p:spPr>
          <a:xfrm>
            <a:off x="609600" y="1905000"/>
            <a:ext cx="1060450" cy="1066800"/>
          </a:xfrm>
          <a:prstGeom prst="rect">
            <a:avLst/>
          </a:prstGeom>
          <a:noFill/>
          <a:ln w="25400" cap="flat" cmpd="sng">
            <a:solidFill>
              <a:schemeClr val="folHlink"/>
            </a:solidFill>
            <a:prstDash val="solid"/>
            <a:miter/>
            <a:headEnd type="none" w="med" len="med"/>
            <a:tailEnd type="none" w="med" len="med"/>
          </a:ln>
        </p:spPr>
      </p:pic>
      <p:sp>
        <p:nvSpPr>
          <p:cNvPr id="15378" name="Text Box 18"/>
          <p:cNvSpPr txBox="1"/>
          <p:nvPr/>
        </p:nvSpPr>
        <p:spPr>
          <a:xfrm>
            <a:off x="4716463" y="1773238"/>
            <a:ext cx="3276600" cy="400050"/>
          </a:xfrm>
          <a:prstGeom prst="rect">
            <a:avLst/>
          </a:prstGeom>
          <a:noFill/>
          <a:ln w="9525">
            <a:noFill/>
          </a:ln>
        </p:spPr>
        <p:txBody>
          <a:bodyPr>
            <a:spAutoFit/>
          </a:bodyPr>
          <a:p>
            <a:pPr>
              <a:spcBef>
                <a:spcPct val="50000"/>
              </a:spcBef>
            </a:pPr>
            <a:r>
              <a:rPr lang="en-US" altLang="zh-CN" sz="2000" b="1" dirty="0">
                <a:latin typeface="Arial" panose="020B0604020202020204" pitchFamily="34" charset="0"/>
                <a:ea typeface="楷体_GB2312" pitchFamily="49" charset="-122"/>
              </a:rPr>
              <a:t>In </a:t>
            </a:r>
            <a:r>
              <a:rPr lang="en-US" altLang="zh-CN" sz="2000" b="1" dirty="0">
                <a:solidFill>
                  <a:schemeClr val="tx2"/>
                </a:solidFill>
                <a:latin typeface="Arial" panose="020B0604020202020204" pitchFamily="34" charset="0"/>
              </a:rPr>
              <a:t>pharmaceutical</a:t>
            </a:r>
            <a:endParaRPr lang="en-US" altLang="zh-CN" sz="2000" b="1" dirty="0">
              <a:solidFill>
                <a:schemeClr val="tx2"/>
              </a:solidFill>
              <a:latin typeface="Arial" panose="020B0604020202020204" pitchFamily="34" charset="0"/>
            </a:endParaRPr>
          </a:p>
        </p:txBody>
      </p:sp>
      <p:pic>
        <p:nvPicPr>
          <p:cNvPr id="15379" name="Picture 19" descr="01000000000000119091653844722_s"/>
          <p:cNvPicPr>
            <a:picLocks noChangeAspect="1"/>
          </p:cNvPicPr>
          <p:nvPr/>
        </p:nvPicPr>
        <p:blipFill>
          <a:blip r:embed="rId2"/>
          <a:stretch>
            <a:fillRect/>
          </a:stretch>
        </p:blipFill>
        <p:spPr>
          <a:xfrm>
            <a:off x="1295400" y="3200400"/>
            <a:ext cx="1127125" cy="1524000"/>
          </a:xfrm>
          <a:prstGeom prst="rect">
            <a:avLst/>
          </a:prstGeom>
          <a:noFill/>
          <a:ln w="25400" cap="flat" cmpd="sng">
            <a:solidFill>
              <a:schemeClr val="folHlink"/>
            </a:solidFill>
            <a:prstDash val="solid"/>
            <a:miter/>
            <a:headEnd type="none" w="med" len="med"/>
            <a:tailEnd type="none" w="med" len="med"/>
          </a:ln>
        </p:spPr>
      </p:pic>
    </p:spTree>
    <p:custDataLst>
      <p:tags r:id="rId3"/>
    </p:custDataLst>
  </p:cSld>
  <p:clrMapOvr>
    <a:masterClrMapping/>
  </p:clrMapOvr>
  <p:transition advTm="1734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5376"/>
                                        </p:tgtEl>
                                        <p:attrNameLst>
                                          <p:attrName>style.visibility</p:attrName>
                                        </p:attrNameLst>
                                      </p:cBhvr>
                                      <p:to>
                                        <p:strVal val="visible"/>
                                      </p:to>
                                    </p:set>
                                    <p:animEffect transition="in" filter="box(in)">
                                      <p:cBhvr>
                                        <p:cTn id="7" dur="500"/>
                                        <p:tgtEl>
                                          <p:spTgt spid="15376"/>
                                        </p:tgtEl>
                                      </p:cBhvr>
                                    </p:animEffect>
                                  </p:childTnLst>
                                </p:cTn>
                              </p:par>
                              <p:par>
                                <p:cTn id="8" presetID="4" presetClass="entr" presetSubtype="16" fill="hold" nodeType="withEffect">
                                  <p:stCondLst>
                                    <p:cond delay="0"/>
                                  </p:stCondLst>
                                  <p:childTnLst>
                                    <p:set>
                                      <p:cBhvr>
                                        <p:cTn id="9" dur="1" fill="hold">
                                          <p:stCondLst>
                                            <p:cond delay="0"/>
                                          </p:stCondLst>
                                        </p:cTn>
                                        <p:tgtEl>
                                          <p:spTgt spid="15379"/>
                                        </p:tgtEl>
                                        <p:attrNameLst>
                                          <p:attrName>style.visibility</p:attrName>
                                        </p:attrNameLst>
                                      </p:cBhvr>
                                      <p:to>
                                        <p:strVal val="visible"/>
                                      </p:to>
                                    </p:set>
                                    <p:animEffect transition="in" filter="box(in)">
                                      <p:cBhvr>
                                        <p:cTn id="10" dur="500"/>
                                        <p:tgtEl>
                                          <p:spTgt spid="1537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2"/>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15378">
                                            <p:txEl>
                                              <p:charRg st="0" end="18"/>
                                            </p:txEl>
                                          </p:spTgt>
                                        </p:tgtEl>
                                        <p:attrNameLst>
                                          <p:attrName>style.visibility</p:attrName>
                                        </p:attrNameLst>
                                      </p:cBhvr>
                                      <p:to>
                                        <p:strVal val="visible"/>
                                      </p:to>
                                    </p:set>
                                    <p:anim calcmode="lin" valueType="num">
                                      <p:cBhvr>
                                        <p:cTn id="19" dur="1000" fill="hold"/>
                                        <p:tgtEl>
                                          <p:spTgt spid="15378">
                                            <p:txEl>
                                              <p:charRg st="0" end="18"/>
                                            </p:txEl>
                                          </p:spTgt>
                                        </p:tgtEl>
                                        <p:attrNameLst>
                                          <p:attrName>ppt_x</p:attrName>
                                        </p:attrNameLst>
                                      </p:cBhvr>
                                      <p:tavLst>
                                        <p:tav tm="0">
                                          <p:val>
                                            <p:strVal val="#ppt_x-.2"/>
                                          </p:val>
                                        </p:tav>
                                        <p:tav tm="100000">
                                          <p:val>
                                            <p:strVal val="#ppt_x"/>
                                          </p:val>
                                        </p:tav>
                                      </p:tavLst>
                                    </p:anim>
                                    <p:anim calcmode="lin" valueType="num">
                                      <p:cBhvr>
                                        <p:cTn id="20" dur="1000" fill="hold"/>
                                        <p:tgtEl>
                                          <p:spTgt spid="15378">
                                            <p:txEl>
                                              <p:charRg st="0" end="18"/>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5378">
                                            <p:txEl>
                                              <p:charRg st="0"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标题 1"/>
          <p:cNvSpPr>
            <a:spLocks noGrp="1"/>
          </p:cNvSpPr>
          <p:nvPr>
            <p:ph type="title"/>
          </p:nvPr>
        </p:nvSpPr>
        <p:spPr/>
        <p:txBody>
          <a:bodyPr vert="horz" wrap="square" lIns="91440" tIns="45720" rIns="91440" bIns="45720" anchor="b" anchorCtr="0"/>
          <a:p>
            <a:pPr eaLnBrk="1" hangingPunct="1"/>
            <a:r>
              <a:rPr lang="en-US" altLang="zh-CN" sz="2800" b="1" dirty="0">
                <a:latin typeface="Arial" panose="020B0604020202020204" pitchFamily="34" charset="0"/>
                <a:ea typeface="楷体_GB2312" pitchFamily="49" charset="-122"/>
              </a:rPr>
              <a:t>Ethyl Cellulose </a:t>
            </a:r>
            <a:br>
              <a:rPr lang="en-US" altLang="zh-CN" sz="2800" b="1" dirty="0">
                <a:latin typeface="Arial" panose="020B0604020202020204" pitchFamily="34" charset="0"/>
                <a:ea typeface="楷体_GB2312" pitchFamily="49" charset="-122"/>
              </a:rPr>
            </a:br>
            <a:r>
              <a:rPr lang="en-US" altLang="zh-CN" sz="2800" b="1" dirty="0">
                <a:latin typeface="Arial" panose="020B0604020202020204" pitchFamily="34" charset="0"/>
                <a:ea typeface="楷体_GB2312" pitchFamily="49" charset="-122"/>
              </a:rPr>
              <a:t>EC For Industry</a:t>
            </a:r>
            <a:endParaRPr lang="zh-CN" altLang="en-US" sz="2800" dirty="0"/>
          </a:p>
        </p:txBody>
      </p:sp>
      <p:pic>
        <p:nvPicPr>
          <p:cNvPr id="4" name="Picture 13" descr="20091118094044363505"/>
          <p:cNvPicPr>
            <a:picLocks noChangeAspect="1"/>
          </p:cNvPicPr>
          <p:nvPr/>
        </p:nvPicPr>
        <p:blipFill>
          <a:blip r:embed="rId1"/>
          <a:stretch>
            <a:fillRect/>
          </a:stretch>
        </p:blipFill>
        <p:spPr>
          <a:xfrm>
            <a:off x="714375" y="1928813"/>
            <a:ext cx="1143000" cy="1143000"/>
          </a:xfrm>
          <a:prstGeom prst="rect">
            <a:avLst/>
          </a:prstGeom>
          <a:noFill/>
          <a:ln w="25400" cap="flat" cmpd="sng">
            <a:solidFill>
              <a:schemeClr val="folHlink"/>
            </a:solidFill>
            <a:prstDash val="solid"/>
            <a:miter/>
            <a:headEnd type="none" w="med" len="med"/>
            <a:tailEnd type="none" w="med" len="med"/>
          </a:ln>
        </p:spPr>
      </p:pic>
      <p:pic>
        <p:nvPicPr>
          <p:cNvPr id="5" name="Picture 14" descr="2008073112054585293"/>
          <p:cNvPicPr>
            <a:picLocks noChangeAspect="1"/>
          </p:cNvPicPr>
          <p:nvPr/>
        </p:nvPicPr>
        <p:blipFill>
          <a:blip r:embed="rId2"/>
          <a:stretch>
            <a:fillRect/>
          </a:stretch>
        </p:blipFill>
        <p:spPr>
          <a:xfrm>
            <a:off x="1714500" y="3500438"/>
            <a:ext cx="1066800" cy="1143000"/>
          </a:xfrm>
          <a:prstGeom prst="rect">
            <a:avLst/>
          </a:prstGeom>
          <a:noFill/>
          <a:ln w="25400" cap="flat" cmpd="sng">
            <a:solidFill>
              <a:schemeClr val="folHlink"/>
            </a:solidFill>
            <a:prstDash val="solid"/>
            <a:miter/>
            <a:headEnd type="none" w="med" len="med"/>
            <a:tailEnd type="none" w="med" len="med"/>
          </a:ln>
        </p:spPr>
      </p:pic>
      <p:pic>
        <p:nvPicPr>
          <p:cNvPr id="6" name="Picture 15" descr="yyly-2"/>
          <p:cNvPicPr>
            <a:picLocks noChangeAspect="1"/>
          </p:cNvPicPr>
          <p:nvPr/>
        </p:nvPicPr>
        <p:blipFill>
          <a:blip r:embed="rId3"/>
          <a:stretch>
            <a:fillRect/>
          </a:stretch>
        </p:blipFill>
        <p:spPr>
          <a:xfrm>
            <a:off x="2786063" y="1928813"/>
            <a:ext cx="1098550" cy="1143000"/>
          </a:xfrm>
          <a:prstGeom prst="rect">
            <a:avLst/>
          </a:prstGeom>
          <a:noFill/>
          <a:ln w="25400" cap="flat" cmpd="sng">
            <a:solidFill>
              <a:schemeClr val="folHlink"/>
            </a:solidFill>
            <a:prstDash val="solid"/>
            <a:miter/>
            <a:headEnd type="none" w="med" len="med"/>
            <a:tailEnd type="none" w="med" len="med"/>
          </a:ln>
        </p:spPr>
      </p:pic>
      <p:sp>
        <p:nvSpPr>
          <p:cNvPr id="15367" name="Text Box 11"/>
          <p:cNvSpPr txBox="1"/>
          <p:nvPr/>
        </p:nvSpPr>
        <p:spPr>
          <a:xfrm>
            <a:off x="4643438" y="1928813"/>
            <a:ext cx="4103687" cy="3540125"/>
          </a:xfrm>
          <a:prstGeom prst="rect">
            <a:avLst/>
          </a:prstGeom>
          <a:noFill/>
          <a:ln w="9525">
            <a:noFill/>
          </a:ln>
        </p:spPr>
        <p:txBody>
          <a:bodyPr>
            <a:spAutoFit/>
          </a:bodyPr>
          <a:p>
            <a:pPr>
              <a:spcBef>
                <a:spcPct val="50000"/>
              </a:spcBef>
              <a:buChar char="•"/>
            </a:pPr>
            <a:r>
              <a:rPr lang="en-US" altLang="zh-CN" sz="1600" dirty="0">
                <a:latin typeface="Arial" panose="020B0604020202020204" pitchFamily="34" charset="0"/>
                <a:cs typeface="Arial" panose="020B0604020202020204" pitchFamily="34" charset="0"/>
              </a:rPr>
              <a:t>EC can be widely used in various painting, such as metal surface coating, paper product painting, rubber coating, heat-melt coating, and coating for integrated circuit (IC), etc., used in inks like magnetic ink, gravure ink and aniline ink as cold-resistant material, used in special plastics and deposits, for instance coated tape for rocket propellant, used in insulation material and cable coating, used as polymer suspension polymerization dispersant, binder for hard alloy and ceramics, and used in textile Industry as printing paste.</a:t>
            </a:r>
            <a:endParaRPr lang="en-US" altLang="zh-CN" sz="1600" dirty="0">
              <a:latin typeface="Arial" panose="020B0604020202020204" pitchFamily="34" charset="0"/>
              <a:ea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par>
                                <p:cTn id="11" presetID="4"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i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2"/>
          <p:cNvSpPr>
            <a:spLocks noGrp="1"/>
          </p:cNvSpPr>
          <p:nvPr>
            <p:ph type="title"/>
          </p:nvPr>
        </p:nvSpPr>
        <p:spPr>
          <a:xfrm>
            <a:off x="574675" y="304800"/>
            <a:ext cx="8750300" cy="1216025"/>
          </a:xfrm>
        </p:spPr>
        <p:txBody>
          <a:bodyPr vert="horz" wrap="square" lIns="91440" tIns="45720" rIns="91440" bIns="45720" anchor="b" anchorCtr="0"/>
          <a:p>
            <a:pPr eaLnBrk="1" hangingPunct="1"/>
            <a:r>
              <a:rPr lang="en-US" altLang="zh-CN" sz="2800" b="1" dirty="0">
                <a:latin typeface="Arial" panose="020B0604020202020204" pitchFamily="34" charset="0"/>
                <a:ea typeface="楷体_GB2312" pitchFamily="49" charset="-122"/>
              </a:rPr>
              <a:t>Methyl Cellulose/Hydroxypropyl </a:t>
            </a:r>
            <a:br>
              <a:rPr lang="en-US" altLang="zh-CN" sz="2800" b="1" dirty="0">
                <a:latin typeface="Arial" panose="020B0604020202020204" pitchFamily="34" charset="0"/>
                <a:ea typeface="楷体_GB2312" pitchFamily="49" charset="-122"/>
              </a:rPr>
            </a:br>
            <a:r>
              <a:rPr lang="en-US" altLang="zh-CN" sz="2800" b="1" dirty="0">
                <a:latin typeface="Arial" panose="020B0604020202020204" pitchFamily="34" charset="0"/>
                <a:ea typeface="楷体_GB2312" pitchFamily="49" charset="-122"/>
              </a:rPr>
              <a:t>Methyl Cellulose For Construction</a:t>
            </a:r>
            <a:endParaRPr lang="en-US" altLang="zh-CN" sz="2800" b="1" dirty="0">
              <a:latin typeface="Arial" panose="020B0604020202020204" pitchFamily="34" charset="0"/>
              <a:ea typeface="楷体_GB2312" pitchFamily="49" charset="-122"/>
            </a:endParaRPr>
          </a:p>
        </p:txBody>
      </p:sp>
      <p:grpSp>
        <p:nvGrpSpPr>
          <p:cNvPr id="2" name="Group 3"/>
          <p:cNvGrpSpPr/>
          <p:nvPr/>
        </p:nvGrpSpPr>
        <p:grpSpPr>
          <a:xfrm>
            <a:off x="2916238" y="2924175"/>
            <a:ext cx="1600200" cy="1905000"/>
            <a:chOff x="1438" y="1007"/>
            <a:chExt cx="2280" cy="2928"/>
          </a:xfrm>
        </p:grpSpPr>
        <p:sp>
          <p:nvSpPr>
            <p:cNvPr id="16394" name="Freeform 4"/>
            <p:cNvSpPr/>
            <p:nvPr/>
          </p:nvSpPr>
          <p:spPr>
            <a:xfrm rot="5400000">
              <a:off x="1387" y="2239"/>
              <a:ext cx="1747" cy="1645"/>
            </a:xfrm>
            <a:custGeom>
              <a:avLst/>
              <a:gdLst>
                <a:gd name="txL" fmla="*/ 0 w 2750"/>
                <a:gd name="txT" fmla="*/ 0 h 1733"/>
                <a:gd name="txR" fmla="*/ 2750 w 2750"/>
                <a:gd name="txB" fmla="*/ 1733 h 1733"/>
              </a:gdLst>
              <a:ahLst/>
              <a:cxnLst>
                <a:cxn ang="0">
                  <a:pos x="923" y="56"/>
                </a:cxn>
                <a:cxn ang="0">
                  <a:pos x="992" y="169"/>
                </a:cxn>
                <a:cxn ang="0">
                  <a:pos x="1070" y="284"/>
                </a:cxn>
                <a:cxn ang="0">
                  <a:pos x="1158" y="401"/>
                </a:cxn>
                <a:cxn ang="0">
                  <a:pos x="1255" y="520"/>
                </a:cxn>
                <a:cxn ang="0">
                  <a:pos x="1359" y="638"/>
                </a:cxn>
                <a:cxn ang="0">
                  <a:pos x="1471" y="756"/>
                </a:cxn>
                <a:cxn ang="0">
                  <a:pos x="1588" y="873"/>
                </a:cxn>
                <a:cxn ang="0">
                  <a:pos x="1712" y="988"/>
                </a:cxn>
                <a:cxn ang="0">
                  <a:pos x="1841" y="1101"/>
                </a:cxn>
                <a:cxn ang="0">
                  <a:pos x="1974" y="1211"/>
                </a:cxn>
                <a:cxn ang="0">
                  <a:pos x="2110" y="1317"/>
                </a:cxn>
                <a:cxn ang="0">
                  <a:pos x="2250" y="1419"/>
                </a:cxn>
                <a:cxn ang="0">
                  <a:pos x="2391" y="1516"/>
                </a:cxn>
                <a:cxn ang="0">
                  <a:pos x="2534" y="1608"/>
                </a:cxn>
                <a:cxn ang="0">
                  <a:pos x="2678" y="1693"/>
                </a:cxn>
                <a:cxn ang="0">
                  <a:pos x="838" y="1733"/>
                </a:cxn>
                <a:cxn ang="0">
                  <a:pos x="771" y="1640"/>
                </a:cxn>
                <a:cxn ang="0">
                  <a:pos x="705" y="1542"/>
                </a:cxn>
                <a:cxn ang="0">
                  <a:pos x="640" y="1441"/>
                </a:cxn>
                <a:cxn ang="0">
                  <a:pos x="576" y="1336"/>
                </a:cxn>
                <a:cxn ang="0">
                  <a:pos x="514" y="1227"/>
                </a:cxn>
                <a:cxn ang="0">
                  <a:pos x="453" y="1117"/>
                </a:cxn>
                <a:cxn ang="0">
                  <a:pos x="421" y="1004"/>
                </a:cxn>
                <a:cxn ang="0">
                  <a:pos x="355" y="890"/>
                </a:cxn>
                <a:cxn ang="0">
                  <a:pos x="301" y="779"/>
                </a:cxn>
                <a:cxn ang="0">
                  <a:pos x="254" y="661"/>
                </a:cxn>
                <a:cxn ang="0">
                  <a:pos x="205" y="551"/>
                </a:cxn>
                <a:cxn ang="0">
                  <a:pos x="163" y="437"/>
                </a:cxn>
                <a:cxn ang="0">
                  <a:pos x="116" y="320"/>
                </a:cxn>
                <a:cxn ang="0">
                  <a:pos x="76" y="211"/>
                </a:cxn>
                <a:cxn ang="0">
                  <a:pos x="40" y="106"/>
                </a:cxn>
                <a:cxn ang="0">
                  <a:pos x="0" y="0"/>
                </a:cxn>
              </a:cxnLst>
              <a:rect l="txL" t="txT" r="txR" b="txB"/>
              <a:pathLst>
                <a:path w="2750" h="1733">
                  <a:moveTo>
                    <a:pt x="892" y="0"/>
                  </a:moveTo>
                  <a:lnTo>
                    <a:pt x="923" y="56"/>
                  </a:lnTo>
                  <a:lnTo>
                    <a:pt x="956" y="112"/>
                  </a:lnTo>
                  <a:lnTo>
                    <a:pt x="992" y="169"/>
                  </a:lnTo>
                  <a:lnTo>
                    <a:pt x="1030" y="226"/>
                  </a:lnTo>
                  <a:lnTo>
                    <a:pt x="1070" y="284"/>
                  </a:lnTo>
                  <a:lnTo>
                    <a:pt x="1113" y="343"/>
                  </a:lnTo>
                  <a:lnTo>
                    <a:pt x="1158" y="401"/>
                  </a:lnTo>
                  <a:lnTo>
                    <a:pt x="1206" y="461"/>
                  </a:lnTo>
                  <a:lnTo>
                    <a:pt x="1255" y="520"/>
                  </a:lnTo>
                  <a:lnTo>
                    <a:pt x="1306" y="579"/>
                  </a:lnTo>
                  <a:lnTo>
                    <a:pt x="1359" y="638"/>
                  </a:lnTo>
                  <a:lnTo>
                    <a:pt x="1414" y="697"/>
                  </a:lnTo>
                  <a:lnTo>
                    <a:pt x="1471" y="756"/>
                  </a:lnTo>
                  <a:lnTo>
                    <a:pt x="1529" y="815"/>
                  </a:lnTo>
                  <a:lnTo>
                    <a:pt x="1588" y="873"/>
                  </a:lnTo>
                  <a:lnTo>
                    <a:pt x="1650" y="931"/>
                  </a:lnTo>
                  <a:lnTo>
                    <a:pt x="1712" y="988"/>
                  </a:lnTo>
                  <a:lnTo>
                    <a:pt x="1776" y="1045"/>
                  </a:lnTo>
                  <a:lnTo>
                    <a:pt x="1841" y="1101"/>
                  </a:lnTo>
                  <a:lnTo>
                    <a:pt x="1907" y="1157"/>
                  </a:lnTo>
                  <a:lnTo>
                    <a:pt x="1974" y="1211"/>
                  </a:lnTo>
                  <a:lnTo>
                    <a:pt x="2041" y="1265"/>
                  </a:lnTo>
                  <a:lnTo>
                    <a:pt x="2110" y="1317"/>
                  </a:lnTo>
                  <a:lnTo>
                    <a:pt x="2180" y="1369"/>
                  </a:lnTo>
                  <a:lnTo>
                    <a:pt x="2250" y="1419"/>
                  </a:lnTo>
                  <a:lnTo>
                    <a:pt x="2320" y="1469"/>
                  </a:lnTo>
                  <a:lnTo>
                    <a:pt x="2391" y="1516"/>
                  </a:lnTo>
                  <a:lnTo>
                    <a:pt x="2462" y="1563"/>
                  </a:lnTo>
                  <a:lnTo>
                    <a:pt x="2534" y="1608"/>
                  </a:lnTo>
                  <a:lnTo>
                    <a:pt x="2606" y="1651"/>
                  </a:lnTo>
                  <a:lnTo>
                    <a:pt x="2678" y="1693"/>
                  </a:lnTo>
                  <a:lnTo>
                    <a:pt x="2750" y="1733"/>
                  </a:lnTo>
                  <a:lnTo>
                    <a:pt x="838" y="1733"/>
                  </a:lnTo>
                  <a:lnTo>
                    <a:pt x="805" y="1687"/>
                  </a:lnTo>
                  <a:lnTo>
                    <a:pt x="771" y="1640"/>
                  </a:lnTo>
                  <a:lnTo>
                    <a:pt x="738" y="1592"/>
                  </a:lnTo>
                  <a:lnTo>
                    <a:pt x="705" y="1542"/>
                  </a:lnTo>
                  <a:lnTo>
                    <a:pt x="672" y="1492"/>
                  </a:lnTo>
                  <a:lnTo>
                    <a:pt x="640" y="1441"/>
                  </a:lnTo>
                  <a:lnTo>
                    <a:pt x="608" y="1389"/>
                  </a:lnTo>
                  <a:lnTo>
                    <a:pt x="576" y="1336"/>
                  </a:lnTo>
                  <a:lnTo>
                    <a:pt x="545" y="1282"/>
                  </a:lnTo>
                  <a:lnTo>
                    <a:pt x="514" y="1227"/>
                  </a:lnTo>
                  <a:lnTo>
                    <a:pt x="483" y="1172"/>
                  </a:lnTo>
                  <a:lnTo>
                    <a:pt x="453" y="1117"/>
                  </a:lnTo>
                  <a:lnTo>
                    <a:pt x="427" y="1057"/>
                  </a:lnTo>
                  <a:lnTo>
                    <a:pt x="421" y="1004"/>
                  </a:lnTo>
                  <a:lnTo>
                    <a:pt x="386" y="947"/>
                  </a:lnTo>
                  <a:lnTo>
                    <a:pt x="355" y="890"/>
                  </a:lnTo>
                  <a:lnTo>
                    <a:pt x="329" y="832"/>
                  </a:lnTo>
                  <a:lnTo>
                    <a:pt x="301" y="779"/>
                  </a:lnTo>
                  <a:lnTo>
                    <a:pt x="277" y="719"/>
                  </a:lnTo>
                  <a:lnTo>
                    <a:pt x="254" y="661"/>
                  </a:lnTo>
                  <a:lnTo>
                    <a:pt x="227" y="607"/>
                  </a:lnTo>
                  <a:lnTo>
                    <a:pt x="205" y="551"/>
                  </a:lnTo>
                  <a:lnTo>
                    <a:pt x="182" y="491"/>
                  </a:lnTo>
                  <a:lnTo>
                    <a:pt x="163" y="437"/>
                  </a:lnTo>
                  <a:lnTo>
                    <a:pt x="140" y="380"/>
                  </a:lnTo>
                  <a:lnTo>
                    <a:pt x="116" y="320"/>
                  </a:lnTo>
                  <a:lnTo>
                    <a:pt x="94" y="268"/>
                  </a:lnTo>
                  <a:lnTo>
                    <a:pt x="76" y="211"/>
                  </a:lnTo>
                  <a:lnTo>
                    <a:pt x="55" y="158"/>
                  </a:lnTo>
                  <a:lnTo>
                    <a:pt x="40" y="106"/>
                  </a:lnTo>
                  <a:lnTo>
                    <a:pt x="25" y="50"/>
                  </a:lnTo>
                  <a:lnTo>
                    <a:pt x="0" y="0"/>
                  </a:lnTo>
                  <a:lnTo>
                    <a:pt x="892" y="0"/>
                  </a:lnTo>
                  <a:close/>
                </a:path>
              </a:pathLst>
            </a:custGeom>
            <a:gradFill rotWithShape="0">
              <a:gsLst>
                <a:gs pos="0">
                  <a:srgbClr val="26CA74"/>
                </a:gs>
                <a:gs pos="100000">
                  <a:srgbClr val="FFFFFF"/>
                </a:gs>
              </a:gsLst>
              <a:lin ang="5400000" scaled="1"/>
              <a:tileRect/>
            </a:gradFill>
            <a:ln w="9525">
              <a:noFill/>
            </a:ln>
          </p:spPr>
          <p:txBody>
            <a:bodyPr/>
            <a:p>
              <a:endParaRPr lang="zh-CN" altLang="en-US" dirty="0">
                <a:latin typeface="Verdana" panose="020B0604030504040204" pitchFamily="34" charset="0"/>
              </a:endParaRPr>
            </a:p>
          </p:txBody>
        </p:sp>
        <p:sp>
          <p:nvSpPr>
            <p:cNvPr id="16395" name="Freeform 5"/>
            <p:cNvSpPr/>
            <p:nvPr/>
          </p:nvSpPr>
          <p:spPr>
            <a:xfrm rot="5400000">
              <a:off x="2886" y="2153"/>
              <a:ext cx="1028" cy="635"/>
            </a:xfrm>
            <a:custGeom>
              <a:avLst/>
              <a:gdLst>
                <a:gd name="txL" fmla="*/ 0 w 6472"/>
                <a:gd name="txT" fmla="*/ 0 h 2485"/>
                <a:gd name="txR" fmla="*/ 6472 w 6472"/>
                <a:gd name="txB" fmla="*/ 2485 h 2485"/>
              </a:gdLst>
              <a:ahLst/>
              <a:cxnLst>
                <a:cxn ang="0">
                  <a:pos x="0" y="2485"/>
                </a:cxn>
                <a:cxn ang="0">
                  <a:pos x="6472" y="2485"/>
                </a:cxn>
                <a:cxn ang="0">
                  <a:pos x="3236" y="0"/>
                </a:cxn>
                <a:cxn ang="0">
                  <a:pos x="0" y="2485"/>
                </a:cxn>
              </a:cxnLst>
              <a:rect l="txL" t="txT" r="txR" b="txB"/>
              <a:pathLst>
                <a:path w="6472" h="2485">
                  <a:moveTo>
                    <a:pt x="0" y="2485"/>
                  </a:moveTo>
                  <a:lnTo>
                    <a:pt x="6472" y="2485"/>
                  </a:lnTo>
                  <a:lnTo>
                    <a:pt x="3236" y="0"/>
                  </a:lnTo>
                  <a:lnTo>
                    <a:pt x="0" y="2485"/>
                  </a:lnTo>
                  <a:close/>
                </a:path>
              </a:pathLst>
            </a:custGeom>
            <a:gradFill rotWithShape="0">
              <a:gsLst>
                <a:gs pos="0">
                  <a:srgbClr val="006666"/>
                </a:gs>
                <a:gs pos="100000">
                  <a:srgbClr val="A9CBCB"/>
                </a:gs>
              </a:gsLst>
              <a:lin ang="0" scaled="1"/>
              <a:tileRect/>
            </a:gradFill>
            <a:ln w="9525">
              <a:noFill/>
            </a:ln>
          </p:spPr>
          <p:txBody>
            <a:bodyPr/>
            <a:p>
              <a:endParaRPr lang="zh-CN" altLang="en-US" dirty="0">
                <a:latin typeface="Verdana" panose="020B0604030504040204" pitchFamily="34" charset="0"/>
              </a:endParaRPr>
            </a:p>
          </p:txBody>
        </p:sp>
        <p:sp>
          <p:nvSpPr>
            <p:cNvPr id="39942" name="Freeform 6"/>
            <p:cNvSpPr/>
            <p:nvPr/>
          </p:nvSpPr>
          <p:spPr bwMode="auto">
            <a:xfrm rot="5400000">
              <a:off x="1387" y="1058"/>
              <a:ext cx="1747" cy="1645"/>
            </a:xfrm>
            <a:custGeom>
              <a:avLst/>
              <a:gdLst/>
              <a:ahLst/>
              <a:cxnLst>
                <a:cxn ang="0">
                  <a:pos x="7309" y="222"/>
                </a:cxn>
                <a:cxn ang="0">
                  <a:pos x="7034" y="675"/>
                </a:cxn>
                <a:cxn ang="0">
                  <a:pos x="6720" y="1137"/>
                </a:cxn>
                <a:cxn ang="0">
                  <a:pos x="6367" y="1605"/>
                </a:cxn>
                <a:cxn ang="0">
                  <a:pos x="5981" y="2078"/>
                </a:cxn>
                <a:cxn ang="0">
                  <a:pos x="5564" y="2551"/>
                </a:cxn>
                <a:cxn ang="0">
                  <a:pos x="5118" y="3023"/>
                </a:cxn>
                <a:cxn ang="0">
                  <a:pos x="4647" y="3491"/>
                </a:cxn>
                <a:cxn ang="0">
                  <a:pos x="4152" y="3953"/>
                </a:cxn>
                <a:cxn ang="0">
                  <a:pos x="3638" y="4405"/>
                </a:cxn>
                <a:cxn ang="0">
                  <a:pos x="3106" y="4844"/>
                </a:cxn>
                <a:cxn ang="0">
                  <a:pos x="2560" y="5269"/>
                </a:cxn>
                <a:cxn ang="0">
                  <a:pos x="2002" y="5677"/>
                </a:cxn>
                <a:cxn ang="0">
                  <a:pos x="1437" y="6065"/>
                </a:cxn>
                <a:cxn ang="0">
                  <a:pos x="864" y="6431"/>
                </a:cxn>
                <a:cxn ang="0">
                  <a:pos x="288" y="6771"/>
                </a:cxn>
                <a:cxn ang="0">
                  <a:pos x="7647" y="6931"/>
                </a:cxn>
                <a:cxn ang="0">
                  <a:pos x="7915" y="6560"/>
                </a:cxn>
                <a:cxn ang="0">
                  <a:pos x="8180" y="6169"/>
                </a:cxn>
                <a:cxn ang="0">
                  <a:pos x="8442" y="5762"/>
                </a:cxn>
                <a:cxn ang="0">
                  <a:pos x="8696" y="5342"/>
                </a:cxn>
                <a:cxn ang="0">
                  <a:pos x="8946" y="4909"/>
                </a:cxn>
                <a:cxn ang="0">
                  <a:pos x="9188" y="4468"/>
                </a:cxn>
                <a:cxn ang="0">
                  <a:pos x="9422" y="4019"/>
                </a:cxn>
                <a:cxn ang="0">
                  <a:pos x="9647" y="3563"/>
                </a:cxn>
                <a:cxn ang="0">
                  <a:pos x="9862" y="3106"/>
                </a:cxn>
                <a:cxn ang="0">
                  <a:pos x="10066" y="2647"/>
                </a:cxn>
                <a:cxn ang="0">
                  <a:pos x="10257" y="2190"/>
                </a:cxn>
                <a:cxn ang="0">
                  <a:pos x="10436" y="1735"/>
                </a:cxn>
                <a:cxn ang="0">
                  <a:pos x="10601" y="1287"/>
                </a:cxn>
                <a:cxn ang="0">
                  <a:pos x="10750" y="847"/>
                </a:cxn>
                <a:cxn ang="0">
                  <a:pos x="10884" y="417"/>
                </a:cxn>
                <a:cxn ang="0">
                  <a:pos x="11000" y="0"/>
                </a:cxn>
              </a:cxnLst>
              <a:rect l="0" t="0" r="r" b="b"/>
              <a:pathLst>
                <a:path w="11000" h="6931">
                  <a:moveTo>
                    <a:pt x="7432" y="0"/>
                  </a:moveTo>
                  <a:lnTo>
                    <a:pt x="7309" y="222"/>
                  </a:lnTo>
                  <a:lnTo>
                    <a:pt x="7177" y="447"/>
                  </a:lnTo>
                  <a:lnTo>
                    <a:pt x="7034" y="675"/>
                  </a:lnTo>
                  <a:lnTo>
                    <a:pt x="6882" y="905"/>
                  </a:lnTo>
                  <a:lnTo>
                    <a:pt x="6720" y="1137"/>
                  </a:lnTo>
                  <a:lnTo>
                    <a:pt x="6548" y="1370"/>
                  </a:lnTo>
                  <a:lnTo>
                    <a:pt x="6367" y="1605"/>
                  </a:lnTo>
                  <a:lnTo>
                    <a:pt x="6178" y="1842"/>
                  </a:lnTo>
                  <a:lnTo>
                    <a:pt x="5981" y="2078"/>
                  </a:lnTo>
                  <a:lnTo>
                    <a:pt x="5776" y="2315"/>
                  </a:lnTo>
                  <a:lnTo>
                    <a:pt x="5564" y="2551"/>
                  </a:lnTo>
                  <a:lnTo>
                    <a:pt x="5344" y="2788"/>
                  </a:lnTo>
                  <a:lnTo>
                    <a:pt x="5118" y="3023"/>
                  </a:lnTo>
                  <a:lnTo>
                    <a:pt x="4886" y="3258"/>
                  </a:lnTo>
                  <a:lnTo>
                    <a:pt x="4647" y="3491"/>
                  </a:lnTo>
                  <a:lnTo>
                    <a:pt x="4402" y="3722"/>
                  </a:lnTo>
                  <a:lnTo>
                    <a:pt x="4152" y="3953"/>
                  </a:lnTo>
                  <a:lnTo>
                    <a:pt x="3897" y="4180"/>
                  </a:lnTo>
                  <a:lnTo>
                    <a:pt x="3638" y="4405"/>
                  </a:lnTo>
                  <a:lnTo>
                    <a:pt x="3374" y="4626"/>
                  </a:lnTo>
                  <a:lnTo>
                    <a:pt x="3106" y="4844"/>
                  </a:lnTo>
                  <a:lnTo>
                    <a:pt x="2835" y="5058"/>
                  </a:lnTo>
                  <a:lnTo>
                    <a:pt x="2560" y="5269"/>
                  </a:lnTo>
                  <a:lnTo>
                    <a:pt x="2282" y="5475"/>
                  </a:lnTo>
                  <a:lnTo>
                    <a:pt x="2002" y="5677"/>
                  </a:lnTo>
                  <a:lnTo>
                    <a:pt x="1720" y="5874"/>
                  </a:lnTo>
                  <a:lnTo>
                    <a:pt x="1437" y="6065"/>
                  </a:lnTo>
                  <a:lnTo>
                    <a:pt x="1151" y="6251"/>
                  </a:lnTo>
                  <a:lnTo>
                    <a:pt x="864" y="6431"/>
                  </a:lnTo>
                  <a:lnTo>
                    <a:pt x="576" y="6604"/>
                  </a:lnTo>
                  <a:lnTo>
                    <a:pt x="288" y="6771"/>
                  </a:lnTo>
                  <a:lnTo>
                    <a:pt x="0" y="6931"/>
                  </a:lnTo>
                  <a:lnTo>
                    <a:pt x="7647" y="6931"/>
                  </a:lnTo>
                  <a:lnTo>
                    <a:pt x="7782" y="6748"/>
                  </a:lnTo>
                  <a:lnTo>
                    <a:pt x="7915" y="6560"/>
                  </a:lnTo>
                  <a:lnTo>
                    <a:pt x="8049" y="6366"/>
                  </a:lnTo>
                  <a:lnTo>
                    <a:pt x="8180" y="6169"/>
                  </a:lnTo>
                  <a:lnTo>
                    <a:pt x="8312" y="5968"/>
                  </a:lnTo>
                  <a:lnTo>
                    <a:pt x="8442" y="5762"/>
                  </a:lnTo>
                  <a:lnTo>
                    <a:pt x="8570" y="5554"/>
                  </a:lnTo>
                  <a:lnTo>
                    <a:pt x="8696" y="5342"/>
                  </a:lnTo>
                  <a:lnTo>
                    <a:pt x="8822" y="5127"/>
                  </a:lnTo>
                  <a:lnTo>
                    <a:pt x="8946" y="4909"/>
                  </a:lnTo>
                  <a:lnTo>
                    <a:pt x="9069" y="4689"/>
                  </a:lnTo>
                  <a:lnTo>
                    <a:pt x="9188" y="4468"/>
                  </a:lnTo>
                  <a:lnTo>
                    <a:pt x="9307" y="4243"/>
                  </a:lnTo>
                  <a:lnTo>
                    <a:pt x="9422" y="4019"/>
                  </a:lnTo>
                  <a:lnTo>
                    <a:pt x="9536" y="3792"/>
                  </a:lnTo>
                  <a:lnTo>
                    <a:pt x="9647" y="3563"/>
                  </a:lnTo>
                  <a:lnTo>
                    <a:pt x="9756" y="3335"/>
                  </a:lnTo>
                  <a:lnTo>
                    <a:pt x="9862" y="3106"/>
                  </a:lnTo>
                  <a:lnTo>
                    <a:pt x="9966" y="2876"/>
                  </a:lnTo>
                  <a:lnTo>
                    <a:pt x="10066" y="2647"/>
                  </a:lnTo>
                  <a:lnTo>
                    <a:pt x="10163" y="2418"/>
                  </a:lnTo>
                  <a:lnTo>
                    <a:pt x="10257" y="2190"/>
                  </a:lnTo>
                  <a:lnTo>
                    <a:pt x="10348" y="1963"/>
                  </a:lnTo>
                  <a:lnTo>
                    <a:pt x="10436" y="1735"/>
                  </a:lnTo>
                  <a:lnTo>
                    <a:pt x="10520" y="1511"/>
                  </a:lnTo>
                  <a:lnTo>
                    <a:pt x="10601" y="1287"/>
                  </a:lnTo>
                  <a:lnTo>
                    <a:pt x="10677" y="1066"/>
                  </a:lnTo>
                  <a:lnTo>
                    <a:pt x="10750" y="847"/>
                  </a:lnTo>
                  <a:lnTo>
                    <a:pt x="10818" y="631"/>
                  </a:lnTo>
                  <a:lnTo>
                    <a:pt x="10884" y="417"/>
                  </a:lnTo>
                  <a:lnTo>
                    <a:pt x="10944" y="207"/>
                  </a:lnTo>
                  <a:lnTo>
                    <a:pt x="11000" y="0"/>
                  </a:lnTo>
                  <a:lnTo>
                    <a:pt x="7432" y="0"/>
                  </a:lnTo>
                  <a:close/>
                </a:path>
              </a:pathLst>
            </a:custGeom>
            <a:gradFill rotWithShape="0">
              <a:gsLst>
                <a:gs pos="0">
                  <a:schemeClr val="accent1">
                    <a:gamma/>
                    <a:tint val="0"/>
                    <a:invGamma/>
                  </a:schemeClr>
                </a:gs>
                <a:gs pos="100000">
                  <a:schemeClr val="accent1"/>
                </a:gs>
              </a:gsLst>
              <a:lin ang="5400000" scaled="1"/>
            </a:gradFill>
            <a:ln w="9525" cap="flat" cmpd="sng">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6397" name="Freeform 7"/>
            <p:cNvSpPr/>
            <p:nvPr/>
          </p:nvSpPr>
          <p:spPr>
            <a:xfrm rot="5400000">
              <a:off x="2277" y="1947"/>
              <a:ext cx="566" cy="1048"/>
            </a:xfrm>
            <a:custGeom>
              <a:avLst/>
              <a:gdLst>
                <a:gd name="txL" fmla="*/ 0 w 3568"/>
                <a:gd name="txT" fmla="*/ 0 h 4416"/>
                <a:gd name="txR" fmla="*/ 3568 w 3568"/>
                <a:gd name="txB" fmla="*/ 4416 h 4416"/>
              </a:gdLst>
              <a:ahLst/>
              <a:cxnLst>
                <a:cxn ang="0">
                  <a:pos x="34" y="128"/>
                </a:cxn>
                <a:cxn ang="0">
                  <a:pos x="107" y="386"/>
                </a:cxn>
                <a:cxn ang="0">
                  <a:pos x="187" y="650"/>
                </a:cxn>
                <a:cxn ang="0">
                  <a:pos x="273" y="918"/>
                </a:cxn>
                <a:cxn ang="0">
                  <a:pos x="365" y="1190"/>
                </a:cxn>
                <a:cxn ang="0">
                  <a:pos x="463" y="1465"/>
                </a:cxn>
                <a:cxn ang="0">
                  <a:pos x="566" y="1742"/>
                </a:cxn>
                <a:cxn ang="0">
                  <a:pos x="676" y="2022"/>
                </a:cxn>
                <a:cxn ang="0">
                  <a:pos x="790" y="2304"/>
                </a:cxn>
                <a:cxn ang="0">
                  <a:pos x="908" y="2586"/>
                </a:cxn>
                <a:cxn ang="0">
                  <a:pos x="1032" y="2870"/>
                </a:cxn>
                <a:cxn ang="0">
                  <a:pos x="1160" y="3153"/>
                </a:cxn>
                <a:cxn ang="0">
                  <a:pos x="1292" y="3437"/>
                </a:cxn>
                <a:cxn ang="0">
                  <a:pos x="1428" y="3718"/>
                </a:cxn>
                <a:cxn ang="0">
                  <a:pos x="1567" y="3999"/>
                </a:cxn>
                <a:cxn ang="0">
                  <a:pos x="1711" y="4277"/>
                </a:cxn>
                <a:cxn ang="0">
                  <a:pos x="1857" y="4277"/>
                </a:cxn>
                <a:cxn ang="0">
                  <a:pos x="2001" y="3999"/>
                </a:cxn>
                <a:cxn ang="0">
                  <a:pos x="2140" y="3718"/>
                </a:cxn>
                <a:cxn ang="0">
                  <a:pos x="2276" y="3437"/>
                </a:cxn>
                <a:cxn ang="0">
                  <a:pos x="2408" y="3153"/>
                </a:cxn>
                <a:cxn ang="0">
                  <a:pos x="2536" y="2870"/>
                </a:cxn>
                <a:cxn ang="0">
                  <a:pos x="2660" y="2586"/>
                </a:cxn>
                <a:cxn ang="0">
                  <a:pos x="2778" y="2304"/>
                </a:cxn>
                <a:cxn ang="0">
                  <a:pos x="2892" y="2022"/>
                </a:cxn>
                <a:cxn ang="0">
                  <a:pos x="3002" y="1742"/>
                </a:cxn>
                <a:cxn ang="0">
                  <a:pos x="3105" y="1465"/>
                </a:cxn>
                <a:cxn ang="0">
                  <a:pos x="3203" y="1190"/>
                </a:cxn>
                <a:cxn ang="0">
                  <a:pos x="3295" y="918"/>
                </a:cxn>
                <a:cxn ang="0">
                  <a:pos x="3381" y="650"/>
                </a:cxn>
                <a:cxn ang="0">
                  <a:pos x="3461" y="386"/>
                </a:cxn>
                <a:cxn ang="0">
                  <a:pos x="3534" y="128"/>
                </a:cxn>
                <a:cxn ang="0">
                  <a:pos x="0" y="0"/>
                </a:cxn>
              </a:cxnLst>
              <a:rect l="txL" t="txT" r="txR" b="txB"/>
              <a:pathLst>
                <a:path w="3568" h="4416">
                  <a:moveTo>
                    <a:pt x="0" y="0"/>
                  </a:moveTo>
                  <a:lnTo>
                    <a:pt x="34" y="128"/>
                  </a:lnTo>
                  <a:lnTo>
                    <a:pt x="70" y="256"/>
                  </a:lnTo>
                  <a:lnTo>
                    <a:pt x="107" y="386"/>
                  </a:lnTo>
                  <a:lnTo>
                    <a:pt x="146" y="517"/>
                  </a:lnTo>
                  <a:lnTo>
                    <a:pt x="187" y="650"/>
                  </a:lnTo>
                  <a:lnTo>
                    <a:pt x="229" y="784"/>
                  </a:lnTo>
                  <a:lnTo>
                    <a:pt x="273" y="918"/>
                  </a:lnTo>
                  <a:lnTo>
                    <a:pt x="319" y="1053"/>
                  </a:lnTo>
                  <a:lnTo>
                    <a:pt x="365" y="1190"/>
                  </a:lnTo>
                  <a:lnTo>
                    <a:pt x="413" y="1328"/>
                  </a:lnTo>
                  <a:lnTo>
                    <a:pt x="463" y="1465"/>
                  </a:lnTo>
                  <a:lnTo>
                    <a:pt x="514" y="1603"/>
                  </a:lnTo>
                  <a:lnTo>
                    <a:pt x="566" y="1742"/>
                  </a:lnTo>
                  <a:lnTo>
                    <a:pt x="620" y="1882"/>
                  </a:lnTo>
                  <a:lnTo>
                    <a:pt x="676" y="2022"/>
                  </a:lnTo>
                  <a:lnTo>
                    <a:pt x="732" y="2163"/>
                  </a:lnTo>
                  <a:lnTo>
                    <a:pt x="790" y="2304"/>
                  </a:lnTo>
                  <a:lnTo>
                    <a:pt x="849" y="2445"/>
                  </a:lnTo>
                  <a:lnTo>
                    <a:pt x="908" y="2586"/>
                  </a:lnTo>
                  <a:lnTo>
                    <a:pt x="970" y="2728"/>
                  </a:lnTo>
                  <a:lnTo>
                    <a:pt x="1032" y="2870"/>
                  </a:lnTo>
                  <a:lnTo>
                    <a:pt x="1095" y="3011"/>
                  </a:lnTo>
                  <a:lnTo>
                    <a:pt x="1160" y="3153"/>
                  </a:lnTo>
                  <a:lnTo>
                    <a:pt x="1225" y="3295"/>
                  </a:lnTo>
                  <a:lnTo>
                    <a:pt x="1292" y="3437"/>
                  </a:lnTo>
                  <a:lnTo>
                    <a:pt x="1359" y="3577"/>
                  </a:lnTo>
                  <a:lnTo>
                    <a:pt x="1428" y="3718"/>
                  </a:lnTo>
                  <a:lnTo>
                    <a:pt x="1497" y="3858"/>
                  </a:lnTo>
                  <a:lnTo>
                    <a:pt x="1567" y="3999"/>
                  </a:lnTo>
                  <a:lnTo>
                    <a:pt x="1639" y="4138"/>
                  </a:lnTo>
                  <a:lnTo>
                    <a:pt x="1711" y="4277"/>
                  </a:lnTo>
                  <a:lnTo>
                    <a:pt x="1784" y="4416"/>
                  </a:lnTo>
                  <a:lnTo>
                    <a:pt x="1857" y="4277"/>
                  </a:lnTo>
                  <a:lnTo>
                    <a:pt x="1929" y="4138"/>
                  </a:lnTo>
                  <a:lnTo>
                    <a:pt x="2001" y="3999"/>
                  </a:lnTo>
                  <a:lnTo>
                    <a:pt x="2071" y="3858"/>
                  </a:lnTo>
                  <a:lnTo>
                    <a:pt x="2140" y="3718"/>
                  </a:lnTo>
                  <a:lnTo>
                    <a:pt x="2208" y="3577"/>
                  </a:lnTo>
                  <a:lnTo>
                    <a:pt x="2276" y="3437"/>
                  </a:lnTo>
                  <a:lnTo>
                    <a:pt x="2343" y="3295"/>
                  </a:lnTo>
                  <a:lnTo>
                    <a:pt x="2408" y="3153"/>
                  </a:lnTo>
                  <a:lnTo>
                    <a:pt x="2473" y="3011"/>
                  </a:lnTo>
                  <a:lnTo>
                    <a:pt x="2536" y="2870"/>
                  </a:lnTo>
                  <a:lnTo>
                    <a:pt x="2598" y="2728"/>
                  </a:lnTo>
                  <a:lnTo>
                    <a:pt x="2660" y="2586"/>
                  </a:lnTo>
                  <a:lnTo>
                    <a:pt x="2719" y="2445"/>
                  </a:lnTo>
                  <a:lnTo>
                    <a:pt x="2778" y="2304"/>
                  </a:lnTo>
                  <a:lnTo>
                    <a:pt x="2836" y="2163"/>
                  </a:lnTo>
                  <a:lnTo>
                    <a:pt x="2892" y="2022"/>
                  </a:lnTo>
                  <a:lnTo>
                    <a:pt x="2948" y="1882"/>
                  </a:lnTo>
                  <a:lnTo>
                    <a:pt x="3002" y="1742"/>
                  </a:lnTo>
                  <a:lnTo>
                    <a:pt x="3054" y="1603"/>
                  </a:lnTo>
                  <a:lnTo>
                    <a:pt x="3105" y="1465"/>
                  </a:lnTo>
                  <a:lnTo>
                    <a:pt x="3155" y="1328"/>
                  </a:lnTo>
                  <a:lnTo>
                    <a:pt x="3203" y="1190"/>
                  </a:lnTo>
                  <a:lnTo>
                    <a:pt x="3249" y="1053"/>
                  </a:lnTo>
                  <a:lnTo>
                    <a:pt x="3295" y="918"/>
                  </a:lnTo>
                  <a:lnTo>
                    <a:pt x="3339" y="784"/>
                  </a:lnTo>
                  <a:lnTo>
                    <a:pt x="3381" y="650"/>
                  </a:lnTo>
                  <a:lnTo>
                    <a:pt x="3422" y="517"/>
                  </a:lnTo>
                  <a:lnTo>
                    <a:pt x="3461" y="386"/>
                  </a:lnTo>
                  <a:lnTo>
                    <a:pt x="3498" y="256"/>
                  </a:lnTo>
                  <a:lnTo>
                    <a:pt x="3534" y="128"/>
                  </a:lnTo>
                  <a:lnTo>
                    <a:pt x="3568" y="0"/>
                  </a:lnTo>
                  <a:lnTo>
                    <a:pt x="0" y="0"/>
                  </a:lnTo>
                  <a:close/>
                </a:path>
              </a:pathLst>
            </a:custGeom>
            <a:gradFill rotWithShape="0">
              <a:gsLst>
                <a:gs pos="0">
                  <a:srgbClr val="336699"/>
                </a:gs>
                <a:gs pos="100000">
                  <a:srgbClr val="339966"/>
                </a:gs>
              </a:gsLst>
              <a:lin ang="5400000" scaled="1"/>
              <a:tileRect/>
            </a:gradFill>
            <a:ln w="9525">
              <a:noFill/>
            </a:ln>
          </p:spPr>
          <p:txBody>
            <a:bodyPr/>
            <a:p>
              <a:endParaRPr lang="zh-CN" altLang="en-US" dirty="0">
                <a:latin typeface="Verdana" panose="020B0604030504040204" pitchFamily="34" charset="0"/>
              </a:endParaRPr>
            </a:p>
          </p:txBody>
        </p:sp>
      </p:grpSp>
      <p:sp>
        <p:nvSpPr>
          <p:cNvPr id="16388" name="Text Box 9"/>
          <p:cNvSpPr txBox="1"/>
          <p:nvPr/>
        </p:nvSpPr>
        <p:spPr>
          <a:xfrm>
            <a:off x="4643438" y="2852738"/>
            <a:ext cx="3816350" cy="2289175"/>
          </a:xfrm>
          <a:prstGeom prst="rect">
            <a:avLst/>
          </a:prstGeom>
          <a:noFill/>
          <a:ln w="9525">
            <a:noFill/>
          </a:ln>
        </p:spPr>
        <p:txBody>
          <a:bodyPr>
            <a:spAutoFit/>
          </a:bodyPr>
          <a:p>
            <a:pPr>
              <a:spcBef>
                <a:spcPct val="50000"/>
              </a:spcBef>
              <a:buChar char="•"/>
            </a:pPr>
            <a:r>
              <a:rPr lang="en-US" altLang="zh-CN" b="1" dirty="0">
                <a:latin typeface="Arial" panose="020B0604020202020204" pitchFamily="34" charset="0"/>
              </a:rPr>
              <a:t>MC and HPMC are widely used as thickener, emulsifier, film-former, binder, dispersing agent, protective colloids, etc in construction materials, paints, paper making industry, printing, synthetic resins, ceramics, textiles, agriculture, etc.</a:t>
            </a:r>
            <a:endParaRPr lang="en-US" altLang="zh-CN" b="1" dirty="0">
              <a:latin typeface="Arial" panose="020B0604020202020204" pitchFamily="34" charset="0"/>
            </a:endParaRPr>
          </a:p>
        </p:txBody>
      </p:sp>
      <p:pic>
        <p:nvPicPr>
          <p:cNvPr id="39946" name="Picture 10" descr="20091118094044363505"/>
          <p:cNvPicPr>
            <a:picLocks noChangeAspect="1"/>
          </p:cNvPicPr>
          <p:nvPr/>
        </p:nvPicPr>
        <p:blipFill>
          <a:blip r:embed="rId1"/>
          <a:stretch>
            <a:fillRect/>
          </a:stretch>
        </p:blipFill>
        <p:spPr>
          <a:xfrm>
            <a:off x="2195513" y="1916113"/>
            <a:ext cx="1066800" cy="1065212"/>
          </a:xfrm>
          <a:prstGeom prst="rect">
            <a:avLst/>
          </a:prstGeom>
          <a:noFill/>
          <a:ln w="25400" cap="flat" cmpd="sng">
            <a:solidFill>
              <a:schemeClr val="folHlink"/>
            </a:solidFill>
            <a:prstDash val="solid"/>
            <a:miter/>
            <a:headEnd type="none" w="med" len="med"/>
            <a:tailEnd type="none" w="med" len="med"/>
          </a:ln>
        </p:spPr>
      </p:pic>
      <p:sp>
        <p:nvSpPr>
          <p:cNvPr id="39950" name="Text Box 14"/>
          <p:cNvSpPr txBox="1"/>
          <p:nvPr/>
        </p:nvSpPr>
        <p:spPr>
          <a:xfrm>
            <a:off x="4716463" y="2095500"/>
            <a:ext cx="3276600" cy="396875"/>
          </a:xfrm>
          <a:prstGeom prst="rect">
            <a:avLst/>
          </a:prstGeom>
          <a:noFill/>
          <a:ln w="9525">
            <a:noFill/>
          </a:ln>
        </p:spPr>
        <p:txBody>
          <a:bodyPr>
            <a:spAutoFit/>
          </a:bodyPr>
          <a:p>
            <a:pPr>
              <a:spcBef>
                <a:spcPct val="50000"/>
              </a:spcBef>
            </a:pPr>
            <a:r>
              <a:rPr lang="en-US" altLang="zh-CN" sz="2000" b="1" dirty="0">
                <a:latin typeface="Arial" panose="020B0604020202020204" pitchFamily="34" charset="0"/>
                <a:ea typeface="楷体_GB2312" pitchFamily="49" charset="-122"/>
              </a:rPr>
              <a:t>In Construction</a:t>
            </a:r>
            <a:r>
              <a:rPr lang="en-US" altLang="zh-CN" sz="2000" b="1" dirty="0">
                <a:solidFill>
                  <a:schemeClr val="tx2"/>
                </a:solidFill>
                <a:latin typeface="Arial" panose="020B0604020202020204" pitchFamily="34" charset="0"/>
              </a:rPr>
              <a:t>:</a:t>
            </a:r>
            <a:endParaRPr lang="en-US" altLang="zh-CN" sz="2000" b="1" dirty="0">
              <a:solidFill>
                <a:schemeClr val="tx2"/>
              </a:solidFill>
              <a:latin typeface="Arial" panose="020B0604020202020204" pitchFamily="34" charset="0"/>
            </a:endParaRPr>
          </a:p>
        </p:txBody>
      </p:sp>
      <p:pic>
        <p:nvPicPr>
          <p:cNvPr id="16391" name="Picture 17" descr="tile%20cement_c2"/>
          <p:cNvPicPr>
            <a:picLocks noChangeAspect="1"/>
          </p:cNvPicPr>
          <p:nvPr/>
        </p:nvPicPr>
        <p:blipFill>
          <a:blip r:embed="rId2"/>
          <a:stretch>
            <a:fillRect/>
          </a:stretch>
        </p:blipFill>
        <p:spPr>
          <a:xfrm>
            <a:off x="684213" y="4724400"/>
            <a:ext cx="1655762" cy="1230313"/>
          </a:xfrm>
          <a:prstGeom prst="rect">
            <a:avLst/>
          </a:prstGeom>
          <a:noFill/>
          <a:ln w="9525">
            <a:noFill/>
          </a:ln>
        </p:spPr>
      </p:pic>
      <p:pic>
        <p:nvPicPr>
          <p:cNvPr id="16392" name="Picture 18" descr="外墙"/>
          <p:cNvPicPr>
            <a:picLocks noChangeAspect="1"/>
          </p:cNvPicPr>
          <p:nvPr/>
        </p:nvPicPr>
        <p:blipFill>
          <a:blip r:embed="rId3"/>
          <a:stretch>
            <a:fillRect/>
          </a:stretch>
        </p:blipFill>
        <p:spPr>
          <a:xfrm>
            <a:off x="250825" y="2781300"/>
            <a:ext cx="1763713" cy="1549400"/>
          </a:xfrm>
          <a:prstGeom prst="rect">
            <a:avLst/>
          </a:prstGeom>
          <a:noFill/>
          <a:ln w="9525">
            <a:noFill/>
          </a:ln>
        </p:spPr>
      </p:pic>
    </p:spTree>
    <p:custDataLst>
      <p:tags r:id="rId4"/>
    </p:custDataLst>
  </p:cSld>
  <p:clrMapOvr>
    <a:masterClrMapping/>
  </p:clrMapOvr>
  <p:transition advTm="1734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39946"/>
                                        </p:tgtEl>
                                        <p:attrNameLst>
                                          <p:attrName>style.visibility</p:attrName>
                                        </p:attrNameLst>
                                      </p:cBhvr>
                                      <p:to>
                                        <p:strVal val="visible"/>
                                      </p:to>
                                    </p:set>
                                    <p:animEffect transition="in" filter="box(in)">
                                      <p:cBhvr>
                                        <p:cTn id="7" dur="500"/>
                                        <p:tgtEl>
                                          <p:spTgt spid="3994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2"/>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29" presetClass="entr" presetSubtype="0" fill="hold" nodeType="clickEffect">
                                  <p:stCondLst>
                                    <p:cond delay="0"/>
                                  </p:stCondLst>
                                  <p:childTnLst>
                                    <p:set>
                                      <p:cBhvr>
                                        <p:cTn id="15" dur="1" fill="hold">
                                          <p:stCondLst>
                                            <p:cond delay="0"/>
                                          </p:stCondLst>
                                        </p:cTn>
                                        <p:tgtEl>
                                          <p:spTgt spid="39950">
                                            <p:txEl>
                                              <p:charRg st="0" end="17"/>
                                            </p:txEl>
                                          </p:spTgt>
                                        </p:tgtEl>
                                        <p:attrNameLst>
                                          <p:attrName>style.visibility</p:attrName>
                                        </p:attrNameLst>
                                      </p:cBhvr>
                                      <p:to>
                                        <p:strVal val="visible"/>
                                      </p:to>
                                    </p:set>
                                    <p:anim calcmode="lin" valueType="num">
                                      <p:cBhvr>
                                        <p:cTn id="16" dur="1000" fill="hold"/>
                                        <p:tgtEl>
                                          <p:spTgt spid="39950">
                                            <p:txEl>
                                              <p:charRg st="0" end="17"/>
                                            </p:txEl>
                                          </p:spTgt>
                                        </p:tgtEl>
                                        <p:attrNameLst>
                                          <p:attrName>ppt_x</p:attrName>
                                        </p:attrNameLst>
                                      </p:cBhvr>
                                      <p:tavLst>
                                        <p:tav tm="0">
                                          <p:val>
                                            <p:strVal val="#ppt_x-.2"/>
                                          </p:val>
                                        </p:tav>
                                        <p:tav tm="100000">
                                          <p:val>
                                            <p:strVal val="#ppt_x"/>
                                          </p:val>
                                        </p:tav>
                                      </p:tavLst>
                                    </p:anim>
                                    <p:anim calcmode="lin" valueType="num">
                                      <p:cBhvr>
                                        <p:cTn id="17" dur="1000" fill="hold"/>
                                        <p:tgtEl>
                                          <p:spTgt spid="39950">
                                            <p:txEl>
                                              <p:charRg st="0" end="17"/>
                                            </p:txEl>
                                          </p:spTgt>
                                        </p:tgtEl>
                                        <p:attrNameLst>
                                          <p:attrName>ppt_y</p:attrName>
                                        </p:attrNameLst>
                                      </p:cBhvr>
                                      <p:tavLst>
                                        <p:tav tm="0">
                                          <p:val>
                                            <p:strVal val="#ppt_y"/>
                                          </p:val>
                                        </p:tav>
                                        <p:tav tm="100000">
                                          <p:val>
                                            <p:strVal val="#ppt_y"/>
                                          </p:val>
                                        </p:tav>
                                      </p:tavLst>
                                    </p:anim>
                                    <p:animEffect transition="in" filter="wipe(right)" prLst="gradientSize: 0.1">
                                      <p:cBhvr>
                                        <p:cTn id="18" dur="1000"/>
                                        <p:tgtEl>
                                          <p:spTgt spid="39950">
                                            <p:txEl>
                                              <p:charRg st="0"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2"/>
          <p:cNvSpPr>
            <a:spLocks noGrp="1"/>
          </p:cNvSpPr>
          <p:nvPr>
            <p:ph type="title"/>
          </p:nvPr>
        </p:nvSpPr>
        <p:spPr>
          <a:xfrm>
            <a:off x="574675" y="142875"/>
            <a:ext cx="5783263" cy="1377950"/>
          </a:xfrm>
        </p:spPr>
        <p:txBody>
          <a:bodyPr vert="horz" wrap="square" lIns="91440" tIns="45720" rIns="91440" bIns="45720" anchor="b" anchorCtr="0"/>
          <a:p>
            <a:pPr eaLnBrk="1" hangingPunct="1"/>
            <a:r>
              <a:rPr lang="en-US" altLang="zh-CN" sz="2800" b="1" dirty="0">
                <a:latin typeface="Arial" panose="020B0604020202020204" pitchFamily="34" charset="0"/>
                <a:ea typeface="楷体_GB2312" pitchFamily="49" charset="-122"/>
              </a:rPr>
              <a:t>Hydroxy ethyl methyl cellulose High temperature cellulose ether</a:t>
            </a:r>
            <a:br>
              <a:rPr lang="en-US" altLang="zh-CN" sz="2800" b="1" dirty="0">
                <a:latin typeface="Arial" panose="020B0604020202020204" pitchFamily="34" charset="0"/>
                <a:ea typeface="楷体_GB2312" pitchFamily="49" charset="-122"/>
              </a:rPr>
            </a:br>
            <a:r>
              <a:rPr lang="en-US" altLang="zh-CN" sz="2800" b="1" dirty="0">
                <a:latin typeface="Arial" panose="020B0604020202020204" pitchFamily="34" charset="0"/>
                <a:ea typeface="楷体_GB2312" pitchFamily="49" charset="-122"/>
              </a:rPr>
              <a:t>For Construction</a:t>
            </a:r>
            <a:endParaRPr lang="en-US" altLang="zh-CN" sz="2800" b="1" dirty="0">
              <a:latin typeface="Arial" panose="020B0604020202020204" pitchFamily="34" charset="0"/>
              <a:ea typeface="楷体_GB2312" pitchFamily="49" charset="-122"/>
            </a:endParaRPr>
          </a:p>
        </p:txBody>
      </p:sp>
      <p:grpSp>
        <p:nvGrpSpPr>
          <p:cNvPr id="2" name="Group 3"/>
          <p:cNvGrpSpPr/>
          <p:nvPr/>
        </p:nvGrpSpPr>
        <p:grpSpPr>
          <a:xfrm>
            <a:off x="2916238" y="2924175"/>
            <a:ext cx="1600200" cy="1905000"/>
            <a:chOff x="1438" y="1007"/>
            <a:chExt cx="2280" cy="2928"/>
          </a:xfrm>
        </p:grpSpPr>
        <p:sp>
          <p:nvSpPr>
            <p:cNvPr id="17418" name="Freeform 4"/>
            <p:cNvSpPr/>
            <p:nvPr/>
          </p:nvSpPr>
          <p:spPr>
            <a:xfrm rot="5400000">
              <a:off x="1387" y="2239"/>
              <a:ext cx="1747" cy="1645"/>
            </a:xfrm>
            <a:custGeom>
              <a:avLst/>
              <a:gdLst>
                <a:gd name="txL" fmla="*/ 0 w 2750"/>
                <a:gd name="txT" fmla="*/ 0 h 1733"/>
                <a:gd name="txR" fmla="*/ 2750 w 2750"/>
                <a:gd name="txB" fmla="*/ 1733 h 1733"/>
              </a:gdLst>
              <a:ahLst/>
              <a:cxnLst>
                <a:cxn ang="0">
                  <a:pos x="923" y="56"/>
                </a:cxn>
                <a:cxn ang="0">
                  <a:pos x="992" y="169"/>
                </a:cxn>
                <a:cxn ang="0">
                  <a:pos x="1070" y="284"/>
                </a:cxn>
                <a:cxn ang="0">
                  <a:pos x="1158" y="401"/>
                </a:cxn>
                <a:cxn ang="0">
                  <a:pos x="1255" y="520"/>
                </a:cxn>
                <a:cxn ang="0">
                  <a:pos x="1359" y="638"/>
                </a:cxn>
                <a:cxn ang="0">
                  <a:pos x="1471" y="756"/>
                </a:cxn>
                <a:cxn ang="0">
                  <a:pos x="1588" y="873"/>
                </a:cxn>
                <a:cxn ang="0">
                  <a:pos x="1712" y="988"/>
                </a:cxn>
                <a:cxn ang="0">
                  <a:pos x="1841" y="1101"/>
                </a:cxn>
                <a:cxn ang="0">
                  <a:pos x="1974" y="1211"/>
                </a:cxn>
                <a:cxn ang="0">
                  <a:pos x="2110" y="1317"/>
                </a:cxn>
                <a:cxn ang="0">
                  <a:pos x="2250" y="1419"/>
                </a:cxn>
                <a:cxn ang="0">
                  <a:pos x="2391" y="1516"/>
                </a:cxn>
                <a:cxn ang="0">
                  <a:pos x="2534" y="1608"/>
                </a:cxn>
                <a:cxn ang="0">
                  <a:pos x="2678" y="1693"/>
                </a:cxn>
                <a:cxn ang="0">
                  <a:pos x="838" y="1733"/>
                </a:cxn>
                <a:cxn ang="0">
                  <a:pos x="771" y="1640"/>
                </a:cxn>
                <a:cxn ang="0">
                  <a:pos x="705" y="1542"/>
                </a:cxn>
                <a:cxn ang="0">
                  <a:pos x="640" y="1441"/>
                </a:cxn>
                <a:cxn ang="0">
                  <a:pos x="576" y="1336"/>
                </a:cxn>
                <a:cxn ang="0">
                  <a:pos x="514" y="1227"/>
                </a:cxn>
                <a:cxn ang="0">
                  <a:pos x="453" y="1117"/>
                </a:cxn>
                <a:cxn ang="0">
                  <a:pos x="421" y="1004"/>
                </a:cxn>
                <a:cxn ang="0">
                  <a:pos x="355" y="890"/>
                </a:cxn>
                <a:cxn ang="0">
                  <a:pos x="301" y="779"/>
                </a:cxn>
                <a:cxn ang="0">
                  <a:pos x="254" y="661"/>
                </a:cxn>
                <a:cxn ang="0">
                  <a:pos x="205" y="551"/>
                </a:cxn>
                <a:cxn ang="0">
                  <a:pos x="163" y="437"/>
                </a:cxn>
                <a:cxn ang="0">
                  <a:pos x="116" y="320"/>
                </a:cxn>
                <a:cxn ang="0">
                  <a:pos x="76" y="211"/>
                </a:cxn>
                <a:cxn ang="0">
                  <a:pos x="40" y="106"/>
                </a:cxn>
                <a:cxn ang="0">
                  <a:pos x="0" y="0"/>
                </a:cxn>
              </a:cxnLst>
              <a:rect l="txL" t="txT" r="txR" b="txB"/>
              <a:pathLst>
                <a:path w="2750" h="1733">
                  <a:moveTo>
                    <a:pt x="892" y="0"/>
                  </a:moveTo>
                  <a:lnTo>
                    <a:pt x="923" y="56"/>
                  </a:lnTo>
                  <a:lnTo>
                    <a:pt x="956" y="112"/>
                  </a:lnTo>
                  <a:lnTo>
                    <a:pt x="992" y="169"/>
                  </a:lnTo>
                  <a:lnTo>
                    <a:pt x="1030" y="226"/>
                  </a:lnTo>
                  <a:lnTo>
                    <a:pt x="1070" y="284"/>
                  </a:lnTo>
                  <a:lnTo>
                    <a:pt x="1113" y="343"/>
                  </a:lnTo>
                  <a:lnTo>
                    <a:pt x="1158" y="401"/>
                  </a:lnTo>
                  <a:lnTo>
                    <a:pt x="1206" y="461"/>
                  </a:lnTo>
                  <a:lnTo>
                    <a:pt x="1255" y="520"/>
                  </a:lnTo>
                  <a:lnTo>
                    <a:pt x="1306" y="579"/>
                  </a:lnTo>
                  <a:lnTo>
                    <a:pt x="1359" y="638"/>
                  </a:lnTo>
                  <a:lnTo>
                    <a:pt x="1414" y="697"/>
                  </a:lnTo>
                  <a:lnTo>
                    <a:pt x="1471" y="756"/>
                  </a:lnTo>
                  <a:lnTo>
                    <a:pt x="1529" y="815"/>
                  </a:lnTo>
                  <a:lnTo>
                    <a:pt x="1588" y="873"/>
                  </a:lnTo>
                  <a:lnTo>
                    <a:pt x="1650" y="931"/>
                  </a:lnTo>
                  <a:lnTo>
                    <a:pt x="1712" y="988"/>
                  </a:lnTo>
                  <a:lnTo>
                    <a:pt x="1776" y="1045"/>
                  </a:lnTo>
                  <a:lnTo>
                    <a:pt x="1841" y="1101"/>
                  </a:lnTo>
                  <a:lnTo>
                    <a:pt x="1907" y="1157"/>
                  </a:lnTo>
                  <a:lnTo>
                    <a:pt x="1974" y="1211"/>
                  </a:lnTo>
                  <a:lnTo>
                    <a:pt x="2041" y="1265"/>
                  </a:lnTo>
                  <a:lnTo>
                    <a:pt x="2110" y="1317"/>
                  </a:lnTo>
                  <a:lnTo>
                    <a:pt x="2180" y="1369"/>
                  </a:lnTo>
                  <a:lnTo>
                    <a:pt x="2250" y="1419"/>
                  </a:lnTo>
                  <a:lnTo>
                    <a:pt x="2320" y="1469"/>
                  </a:lnTo>
                  <a:lnTo>
                    <a:pt x="2391" y="1516"/>
                  </a:lnTo>
                  <a:lnTo>
                    <a:pt x="2462" y="1563"/>
                  </a:lnTo>
                  <a:lnTo>
                    <a:pt x="2534" y="1608"/>
                  </a:lnTo>
                  <a:lnTo>
                    <a:pt x="2606" y="1651"/>
                  </a:lnTo>
                  <a:lnTo>
                    <a:pt x="2678" y="1693"/>
                  </a:lnTo>
                  <a:lnTo>
                    <a:pt x="2750" y="1733"/>
                  </a:lnTo>
                  <a:lnTo>
                    <a:pt x="838" y="1733"/>
                  </a:lnTo>
                  <a:lnTo>
                    <a:pt x="805" y="1687"/>
                  </a:lnTo>
                  <a:lnTo>
                    <a:pt x="771" y="1640"/>
                  </a:lnTo>
                  <a:lnTo>
                    <a:pt x="738" y="1592"/>
                  </a:lnTo>
                  <a:lnTo>
                    <a:pt x="705" y="1542"/>
                  </a:lnTo>
                  <a:lnTo>
                    <a:pt x="672" y="1492"/>
                  </a:lnTo>
                  <a:lnTo>
                    <a:pt x="640" y="1441"/>
                  </a:lnTo>
                  <a:lnTo>
                    <a:pt x="608" y="1389"/>
                  </a:lnTo>
                  <a:lnTo>
                    <a:pt x="576" y="1336"/>
                  </a:lnTo>
                  <a:lnTo>
                    <a:pt x="545" y="1282"/>
                  </a:lnTo>
                  <a:lnTo>
                    <a:pt x="514" y="1227"/>
                  </a:lnTo>
                  <a:lnTo>
                    <a:pt x="483" y="1172"/>
                  </a:lnTo>
                  <a:lnTo>
                    <a:pt x="453" y="1117"/>
                  </a:lnTo>
                  <a:lnTo>
                    <a:pt x="427" y="1057"/>
                  </a:lnTo>
                  <a:lnTo>
                    <a:pt x="421" y="1004"/>
                  </a:lnTo>
                  <a:lnTo>
                    <a:pt x="386" y="947"/>
                  </a:lnTo>
                  <a:lnTo>
                    <a:pt x="355" y="890"/>
                  </a:lnTo>
                  <a:lnTo>
                    <a:pt x="329" y="832"/>
                  </a:lnTo>
                  <a:lnTo>
                    <a:pt x="301" y="779"/>
                  </a:lnTo>
                  <a:lnTo>
                    <a:pt x="277" y="719"/>
                  </a:lnTo>
                  <a:lnTo>
                    <a:pt x="254" y="661"/>
                  </a:lnTo>
                  <a:lnTo>
                    <a:pt x="227" y="607"/>
                  </a:lnTo>
                  <a:lnTo>
                    <a:pt x="205" y="551"/>
                  </a:lnTo>
                  <a:lnTo>
                    <a:pt x="182" y="491"/>
                  </a:lnTo>
                  <a:lnTo>
                    <a:pt x="163" y="437"/>
                  </a:lnTo>
                  <a:lnTo>
                    <a:pt x="140" y="380"/>
                  </a:lnTo>
                  <a:lnTo>
                    <a:pt x="116" y="320"/>
                  </a:lnTo>
                  <a:lnTo>
                    <a:pt x="94" y="268"/>
                  </a:lnTo>
                  <a:lnTo>
                    <a:pt x="76" y="211"/>
                  </a:lnTo>
                  <a:lnTo>
                    <a:pt x="55" y="158"/>
                  </a:lnTo>
                  <a:lnTo>
                    <a:pt x="40" y="106"/>
                  </a:lnTo>
                  <a:lnTo>
                    <a:pt x="25" y="50"/>
                  </a:lnTo>
                  <a:lnTo>
                    <a:pt x="0" y="0"/>
                  </a:lnTo>
                  <a:lnTo>
                    <a:pt x="892" y="0"/>
                  </a:lnTo>
                  <a:close/>
                </a:path>
              </a:pathLst>
            </a:custGeom>
            <a:gradFill rotWithShape="0">
              <a:gsLst>
                <a:gs pos="0">
                  <a:srgbClr val="26CA74"/>
                </a:gs>
                <a:gs pos="100000">
                  <a:srgbClr val="FFFFFF"/>
                </a:gs>
              </a:gsLst>
              <a:lin ang="5400000" scaled="1"/>
              <a:tileRect/>
            </a:gradFill>
            <a:ln w="9525">
              <a:noFill/>
            </a:ln>
          </p:spPr>
          <p:txBody>
            <a:bodyPr/>
            <a:p>
              <a:endParaRPr lang="zh-CN" altLang="en-US" dirty="0">
                <a:latin typeface="Verdana" panose="020B0604030504040204" pitchFamily="34" charset="0"/>
              </a:endParaRPr>
            </a:p>
          </p:txBody>
        </p:sp>
        <p:sp>
          <p:nvSpPr>
            <p:cNvPr id="17419" name="Freeform 5"/>
            <p:cNvSpPr/>
            <p:nvPr/>
          </p:nvSpPr>
          <p:spPr>
            <a:xfrm rot="5400000">
              <a:off x="2886" y="2153"/>
              <a:ext cx="1028" cy="635"/>
            </a:xfrm>
            <a:custGeom>
              <a:avLst/>
              <a:gdLst>
                <a:gd name="txL" fmla="*/ 0 w 6472"/>
                <a:gd name="txT" fmla="*/ 0 h 2485"/>
                <a:gd name="txR" fmla="*/ 6472 w 6472"/>
                <a:gd name="txB" fmla="*/ 2485 h 2485"/>
              </a:gdLst>
              <a:ahLst/>
              <a:cxnLst>
                <a:cxn ang="0">
                  <a:pos x="0" y="2485"/>
                </a:cxn>
                <a:cxn ang="0">
                  <a:pos x="6472" y="2485"/>
                </a:cxn>
                <a:cxn ang="0">
                  <a:pos x="3236" y="0"/>
                </a:cxn>
                <a:cxn ang="0">
                  <a:pos x="0" y="2485"/>
                </a:cxn>
              </a:cxnLst>
              <a:rect l="txL" t="txT" r="txR" b="txB"/>
              <a:pathLst>
                <a:path w="6472" h="2485">
                  <a:moveTo>
                    <a:pt x="0" y="2485"/>
                  </a:moveTo>
                  <a:lnTo>
                    <a:pt x="6472" y="2485"/>
                  </a:lnTo>
                  <a:lnTo>
                    <a:pt x="3236" y="0"/>
                  </a:lnTo>
                  <a:lnTo>
                    <a:pt x="0" y="2485"/>
                  </a:lnTo>
                  <a:close/>
                </a:path>
              </a:pathLst>
            </a:custGeom>
            <a:gradFill rotWithShape="0">
              <a:gsLst>
                <a:gs pos="0">
                  <a:srgbClr val="006666"/>
                </a:gs>
                <a:gs pos="100000">
                  <a:srgbClr val="A9CBCB"/>
                </a:gs>
              </a:gsLst>
              <a:lin ang="0" scaled="1"/>
              <a:tileRect/>
            </a:gradFill>
            <a:ln w="9525">
              <a:noFill/>
            </a:ln>
          </p:spPr>
          <p:txBody>
            <a:bodyPr/>
            <a:p>
              <a:endParaRPr lang="zh-CN" altLang="en-US" dirty="0">
                <a:latin typeface="Verdana" panose="020B0604030504040204" pitchFamily="34" charset="0"/>
              </a:endParaRPr>
            </a:p>
          </p:txBody>
        </p:sp>
        <p:sp>
          <p:nvSpPr>
            <p:cNvPr id="40966" name="Freeform 6"/>
            <p:cNvSpPr/>
            <p:nvPr/>
          </p:nvSpPr>
          <p:spPr bwMode="auto">
            <a:xfrm rot="5400000">
              <a:off x="1387" y="1058"/>
              <a:ext cx="1747" cy="1645"/>
            </a:xfrm>
            <a:custGeom>
              <a:avLst/>
              <a:gdLst/>
              <a:ahLst/>
              <a:cxnLst>
                <a:cxn ang="0">
                  <a:pos x="7309" y="222"/>
                </a:cxn>
                <a:cxn ang="0">
                  <a:pos x="7034" y="675"/>
                </a:cxn>
                <a:cxn ang="0">
                  <a:pos x="6720" y="1137"/>
                </a:cxn>
                <a:cxn ang="0">
                  <a:pos x="6367" y="1605"/>
                </a:cxn>
                <a:cxn ang="0">
                  <a:pos x="5981" y="2078"/>
                </a:cxn>
                <a:cxn ang="0">
                  <a:pos x="5564" y="2551"/>
                </a:cxn>
                <a:cxn ang="0">
                  <a:pos x="5118" y="3023"/>
                </a:cxn>
                <a:cxn ang="0">
                  <a:pos x="4647" y="3491"/>
                </a:cxn>
                <a:cxn ang="0">
                  <a:pos x="4152" y="3953"/>
                </a:cxn>
                <a:cxn ang="0">
                  <a:pos x="3638" y="4405"/>
                </a:cxn>
                <a:cxn ang="0">
                  <a:pos x="3106" y="4844"/>
                </a:cxn>
                <a:cxn ang="0">
                  <a:pos x="2560" y="5269"/>
                </a:cxn>
                <a:cxn ang="0">
                  <a:pos x="2002" y="5677"/>
                </a:cxn>
                <a:cxn ang="0">
                  <a:pos x="1437" y="6065"/>
                </a:cxn>
                <a:cxn ang="0">
                  <a:pos x="864" y="6431"/>
                </a:cxn>
                <a:cxn ang="0">
                  <a:pos x="288" y="6771"/>
                </a:cxn>
                <a:cxn ang="0">
                  <a:pos x="7647" y="6931"/>
                </a:cxn>
                <a:cxn ang="0">
                  <a:pos x="7915" y="6560"/>
                </a:cxn>
                <a:cxn ang="0">
                  <a:pos x="8180" y="6169"/>
                </a:cxn>
                <a:cxn ang="0">
                  <a:pos x="8442" y="5762"/>
                </a:cxn>
                <a:cxn ang="0">
                  <a:pos x="8696" y="5342"/>
                </a:cxn>
                <a:cxn ang="0">
                  <a:pos x="8946" y="4909"/>
                </a:cxn>
                <a:cxn ang="0">
                  <a:pos x="9188" y="4468"/>
                </a:cxn>
                <a:cxn ang="0">
                  <a:pos x="9422" y="4019"/>
                </a:cxn>
                <a:cxn ang="0">
                  <a:pos x="9647" y="3563"/>
                </a:cxn>
                <a:cxn ang="0">
                  <a:pos x="9862" y="3106"/>
                </a:cxn>
                <a:cxn ang="0">
                  <a:pos x="10066" y="2647"/>
                </a:cxn>
                <a:cxn ang="0">
                  <a:pos x="10257" y="2190"/>
                </a:cxn>
                <a:cxn ang="0">
                  <a:pos x="10436" y="1735"/>
                </a:cxn>
                <a:cxn ang="0">
                  <a:pos x="10601" y="1287"/>
                </a:cxn>
                <a:cxn ang="0">
                  <a:pos x="10750" y="847"/>
                </a:cxn>
                <a:cxn ang="0">
                  <a:pos x="10884" y="417"/>
                </a:cxn>
                <a:cxn ang="0">
                  <a:pos x="11000" y="0"/>
                </a:cxn>
              </a:cxnLst>
              <a:rect l="0" t="0" r="r" b="b"/>
              <a:pathLst>
                <a:path w="11000" h="6931">
                  <a:moveTo>
                    <a:pt x="7432" y="0"/>
                  </a:moveTo>
                  <a:lnTo>
                    <a:pt x="7309" y="222"/>
                  </a:lnTo>
                  <a:lnTo>
                    <a:pt x="7177" y="447"/>
                  </a:lnTo>
                  <a:lnTo>
                    <a:pt x="7034" y="675"/>
                  </a:lnTo>
                  <a:lnTo>
                    <a:pt x="6882" y="905"/>
                  </a:lnTo>
                  <a:lnTo>
                    <a:pt x="6720" y="1137"/>
                  </a:lnTo>
                  <a:lnTo>
                    <a:pt x="6548" y="1370"/>
                  </a:lnTo>
                  <a:lnTo>
                    <a:pt x="6367" y="1605"/>
                  </a:lnTo>
                  <a:lnTo>
                    <a:pt x="6178" y="1842"/>
                  </a:lnTo>
                  <a:lnTo>
                    <a:pt x="5981" y="2078"/>
                  </a:lnTo>
                  <a:lnTo>
                    <a:pt x="5776" y="2315"/>
                  </a:lnTo>
                  <a:lnTo>
                    <a:pt x="5564" y="2551"/>
                  </a:lnTo>
                  <a:lnTo>
                    <a:pt x="5344" y="2788"/>
                  </a:lnTo>
                  <a:lnTo>
                    <a:pt x="5118" y="3023"/>
                  </a:lnTo>
                  <a:lnTo>
                    <a:pt x="4886" y="3258"/>
                  </a:lnTo>
                  <a:lnTo>
                    <a:pt x="4647" y="3491"/>
                  </a:lnTo>
                  <a:lnTo>
                    <a:pt x="4402" y="3722"/>
                  </a:lnTo>
                  <a:lnTo>
                    <a:pt x="4152" y="3953"/>
                  </a:lnTo>
                  <a:lnTo>
                    <a:pt x="3897" y="4180"/>
                  </a:lnTo>
                  <a:lnTo>
                    <a:pt x="3638" y="4405"/>
                  </a:lnTo>
                  <a:lnTo>
                    <a:pt x="3374" y="4626"/>
                  </a:lnTo>
                  <a:lnTo>
                    <a:pt x="3106" y="4844"/>
                  </a:lnTo>
                  <a:lnTo>
                    <a:pt x="2835" y="5058"/>
                  </a:lnTo>
                  <a:lnTo>
                    <a:pt x="2560" y="5269"/>
                  </a:lnTo>
                  <a:lnTo>
                    <a:pt x="2282" y="5475"/>
                  </a:lnTo>
                  <a:lnTo>
                    <a:pt x="2002" y="5677"/>
                  </a:lnTo>
                  <a:lnTo>
                    <a:pt x="1720" y="5874"/>
                  </a:lnTo>
                  <a:lnTo>
                    <a:pt x="1437" y="6065"/>
                  </a:lnTo>
                  <a:lnTo>
                    <a:pt x="1151" y="6251"/>
                  </a:lnTo>
                  <a:lnTo>
                    <a:pt x="864" y="6431"/>
                  </a:lnTo>
                  <a:lnTo>
                    <a:pt x="576" y="6604"/>
                  </a:lnTo>
                  <a:lnTo>
                    <a:pt x="288" y="6771"/>
                  </a:lnTo>
                  <a:lnTo>
                    <a:pt x="0" y="6931"/>
                  </a:lnTo>
                  <a:lnTo>
                    <a:pt x="7647" y="6931"/>
                  </a:lnTo>
                  <a:lnTo>
                    <a:pt x="7782" y="6748"/>
                  </a:lnTo>
                  <a:lnTo>
                    <a:pt x="7915" y="6560"/>
                  </a:lnTo>
                  <a:lnTo>
                    <a:pt x="8049" y="6366"/>
                  </a:lnTo>
                  <a:lnTo>
                    <a:pt x="8180" y="6169"/>
                  </a:lnTo>
                  <a:lnTo>
                    <a:pt x="8312" y="5968"/>
                  </a:lnTo>
                  <a:lnTo>
                    <a:pt x="8442" y="5762"/>
                  </a:lnTo>
                  <a:lnTo>
                    <a:pt x="8570" y="5554"/>
                  </a:lnTo>
                  <a:lnTo>
                    <a:pt x="8696" y="5342"/>
                  </a:lnTo>
                  <a:lnTo>
                    <a:pt x="8822" y="5127"/>
                  </a:lnTo>
                  <a:lnTo>
                    <a:pt x="8946" y="4909"/>
                  </a:lnTo>
                  <a:lnTo>
                    <a:pt x="9069" y="4689"/>
                  </a:lnTo>
                  <a:lnTo>
                    <a:pt x="9188" y="4468"/>
                  </a:lnTo>
                  <a:lnTo>
                    <a:pt x="9307" y="4243"/>
                  </a:lnTo>
                  <a:lnTo>
                    <a:pt x="9422" y="4019"/>
                  </a:lnTo>
                  <a:lnTo>
                    <a:pt x="9536" y="3792"/>
                  </a:lnTo>
                  <a:lnTo>
                    <a:pt x="9647" y="3563"/>
                  </a:lnTo>
                  <a:lnTo>
                    <a:pt x="9756" y="3335"/>
                  </a:lnTo>
                  <a:lnTo>
                    <a:pt x="9862" y="3106"/>
                  </a:lnTo>
                  <a:lnTo>
                    <a:pt x="9966" y="2876"/>
                  </a:lnTo>
                  <a:lnTo>
                    <a:pt x="10066" y="2647"/>
                  </a:lnTo>
                  <a:lnTo>
                    <a:pt x="10163" y="2418"/>
                  </a:lnTo>
                  <a:lnTo>
                    <a:pt x="10257" y="2190"/>
                  </a:lnTo>
                  <a:lnTo>
                    <a:pt x="10348" y="1963"/>
                  </a:lnTo>
                  <a:lnTo>
                    <a:pt x="10436" y="1735"/>
                  </a:lnTo>
                  <a:lnTo>
                    <a:pt x="10520" y="1511"/>
                  </a:lnTo>
                  <a:lnTo>
                    <a:pt x="10601" y="1287"/>
                  </a:lnTo>
                  <a:lnTo>
                    <a:pt x="10677" y="1066"/>
                  </a:lnTo>
                  <a:lnTo>
                    <a:pt x="10750" y="847"/>
                  </a:lnTo>
                  <a:lnTo>
                    <a:pt x="10818" y="631"/>
                  </a:lnTo>
                  <a:lnTo>
                    <a:pt x="10884" y="417"/>
                  </a:lnTo>
                  <a:lnTo>
                    <a:pt x="10944" y="207"/>
                  </a:lnTo>
                  <a:lnTo>
                    <a:pt x="11000" y="0"/>
                  </a:lnTo>
                  <a:lnTo>
                    <a:pt x="7432" y="0"/>
                  </a:lnTo>
                  <a:close/>
                </a:path>
              </a:pathLst>
            </a:custGeom>
            <a:gradFill rotWithShape="0">
              <a:gsLst>
                <a:gs pos="0">
                  <a:schemeClr val="accent1">
                    <a:gamma/>
                    <a:tint val="0"/>
                    <a:invGamma/>
                  </a:schemeClr>
                </a:gs>
                <a:gs pos="100000">
                  <a:schemeClr val="accent1"/>
                </a:gs>
              </a:gsLst>
              <a:lin ang="5400000" scaled="1"/>
            </a:gradFill>
            <a:ln w="9525" cap="flat" cmpd="sng">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7421" name="Freeform 7"/>
            <p:cNvSpPr/>
            <p:nvPr/>
          </p:nvSpPr>
          <p:spPr>
            <a:xfrm rot="5400000">
              <a:off x="2277" y="1947"/>
              <a:ext cx="566" cy="1048"/>
            </a:xfrm>
            <a:custGeom>
              <a:avLst/>
              <a:gdLst>
                <a:gd name="txL" fmla="*/ 0 w 3568"/>
                <a:gd name="txT" fmla="*/ 0 h 4416"/>
                <a:gd name="txR" fmla="*/ 3568 w 3568"/>
                <a:gd name="txB" fmla="*/ 4416 h 4416"/>
              </a:gdLst>
              <a:ahLst/>
              <a:cxnLst>
                <a:cxn ang="0">
                  <a:pos x="34" y="128"/>
                </a:cxn>
                <a:cxn ang="0">
                  <a:pos x="107" y="386"/>
                </a:cxn>
                <a:cxn ang="0">
                  <a:pos x="187" y="650"/>
                </a:cxn>
                <a:cxn ang="0">
                  <a:pos x="273" y="918"/>
                </a:cxn>
                <a:cxn ang="0">
                  <a:pos x="365" y="1190"/>
                </a:cxn>
                <a:cxn ang="0">
                  <a:pos x="463" y="1465"/>
                </a:cxn>
                <a:cxn ang="0">
                  <a:pos x="566" y="1742"/>
                </a:cxn>
                <a:cxn ang="0">
                  <a:pos x="676" y="2022"/>
                </a:cxn>
                <a:cxn ang="0">
                  <a:pos x="790" y="2304"/>
                </a:cxn>
                <a:cxn ang="0">
                  <a:pos x="908" y="2586"/>
                </a:cxn>
                <a:cxn ang="0">
                  <a:pos x="1032" y="2870"/>
                </a:cxn>
                <a:cxn ang="0">
                  <a:pos x="1160" y="3153"/>
                </a:cxn>
                <a:cxn ang="0">
                  <a:pos x="1292" y="3437"/>
                </a:cxn>
                <a:cxn ang="0">
                  <a:pos x="1428" y="3718"/>
                </a:cxn>
                <a:cxn ang="0">
                  <a:pos x="1567" y="3999"/>
                </a:cxn>
                <a:cxn ang="0">
                  <a:pos x="1711" y="4277"/>
                </a:cxn>
                <a:cxn ang="0">
                  <a:pos x="1857" y="4277"/>
                </a:cxn>
                <a:cxn ang="0">
                  <a:pos x="2001" y="3999"/>
                </a:cxn>
                <a:cxn ang="0">
                  <a:pos x="2140" y="3718"/>
                </a:cxn>
                <a:cxn ang="0">
                  <a:pos x="2276" y="3437"/>
                </a:cxn>
                <a:cxn ang="0">
                  <a:pos x="2408" y="3153"/>
                </a:cxn>
                <a:cxn ang="0">
                  <a:pos x="2536" y="2870"/>
                </a:cxn>
                <a:cxn ang="0">
                  <a:pos x="2660" y="2586"/>
                </a:cxn>
                <a:cxn ang="0">
                  <a:pos x="2778" y="2304"/>
                </a:cxn>
                <a:cxn ang="0">
                  <a:pos x="2892" y="2022"/>
                </a:cxn>
                <a:cxn ang="0">
                  <a:pos x="3002" y="1742"/>
                </a:cxn>
                <a:cxn ang="0">
                  <a:pos x="3105" y="1465"/>
                </a:cxn>
                <a:cxn ang="0">
                  <a:pos x="3203" y="1190"/>
                </a:cxn>
                <a:cxn ang="0">
                  <a:pos x="3295" y="918"/>
                </a:cxn>
                <a:cxn ang="0">
                  <a:pos x="3381" y="650"/>
                </a:cxn>
                <a:cxn ang="0">
                  <a:pos x="3461" y="386"/>
                </a:cxn>
                <a:cxn ang="0">
                  <a:pos x="3534" y="128"/>
                </a:cxn>
                <a:cxn ang="0">
                  <a:pos x="0" y="0"/>
                </a:cxn>
              </a:cxnLst>
              <a:rect l="txL" t="txT" r="txR" b="txB"/>
              <a:pathLst>
                <a:path w="3568" h="4416">
                  <a:moveTo>
                    <a:pt x="0" y="0"/>
                  </a:moveTo>
                  <a:lnTo>
                    <a:pt x="34" y="128"/>
                  </a:lnTo>
                  <a:lnTo>
                    <a:pt x="70" y="256"/>
                  </a:lnTo>
                  <a:lnTo>
                    <a:pt x="107" y="386"/>
                  </a:lnTo>
                  <a:lnTo>
                    <a:pt x="146" y="517"/>
                  </a:lnTo>
                  <a:lnTo>
                    <a:pt x="187" y="650"/>
                  </a:lnTo>
                  <a:lnTo>
                    <a:pt x="229" y="784"/>
                  </a:lnTo>
                  <a:lnTo>
                    <a:pt x="273" y="918"/>
                  </a:lnTo>
                  <a:lnTo>
                    <a:pt x="319" y="1053"/>
                  </a:lnTo>
                  <a:lnTo>
                    <a:pt x="365" y="1190"/>
                  </a:lnTo>
                  <a:lnTo>
                    <a:pt x="413" y="1328"/>
                  </a:lnTo>
                  <a:lnTo>
                    <a:pt x="463" y="1465"/>
                  </a:lnTo>
                  <a:lnTo>
                    <a:pt x="514" y="1603"/>
                  </a:lnTo>
                  <a:lnTo>
                    <a:pt x="566" y="1742"/>
                  </a:lnTo>
                  <a:lnTo>
                    <a:pt x="620" y="1882"/>
                  </a:lnTo>
                  <a:lnTo>
                    <a:pt x="676" y="2022"/>
                  </a:lnTo>
                  <a:lnTo>
                    <a:pt x="732" y="2163"/>
                  </a:lnTo>
                  <a:lnTo>
                    <a:pt x="790" y="2304"/>
                  </a:lnTo>
                  <a:lnTo>
                    <a:pt x="849" y="2445"/>
                  </a:lnTo>
                  <a:lnTo>
                    <a:pt x="908" y="2586"/>
                  </a:lnTo>
                  <a:lnTo>
                    <a:pt x="970" y="2728"/>
                  </a:lnTo>
                  <a:lnTo>
                    <a:pt x="1032" y="2870"/>
                  </a:lnTo>
                  <a:lnTo>
                    <a:pt x="1095" y="3011"/>
                  </a:lnTo>
                  <a:lnTo>
                    <a:pt x="1160" y="3153"/>
                  </a:lnTo>
                  <a:lnTo>
                    <a:pt x="1225" y="3295"/>
                  </a:lnTo>
                  <a:lnTo>
                    <a:pt x="1292" y="3437"/>
                  </a:lnTo>
                  <a:lnTo>
                    <a:pt x="1359" y="3577"/>
                  </a:lnTo>
                  <a:lnTo>
                    <a:pt x="1428" y="3718"/>
                  </a:lnTo>
                  <a:lnTo>
                    <a:pt x="1497" y="3858"/>
                  </a:lnTo>
                  <a:lnTo>
                    <a:pt x="1567" y="3999"/>
                  </a:lnTo>
                  <a:lnTo>
                    <a:pt x="1639" y="4138"/>
                  </a:lnTo>
                  <a:lnTo>
                    <a:pt x="1711" y="4277"/>
                  </a:lnTo>
                  <a:lnTo>
                    <a:pt x="1784" y="4416"/>
                  </a:lnTo>
                  <a:lnTo>
                    <a:pt x="1857" y="4277"/>
                  </a:lnTo>
                  <a:lnTo>
                    <a:pt x="1929" y="4138"/>
                  </a:lnTo>
                  <a:lnTo>
                    <a:pt x="2001" y="3999"/>
                  </a:lnTo>
                  <a:lnTo>
                    <a:pt x="2071" y="3858"/>
                  </a:lnTo>
                  <a:lnTo>
                    <a:pt x="2140" y="3718"/>
                  </a:lnTo>
                  <a:lnTo>
                    <a:pt x="2208" y="3577"/>
                  </a:lnTo>
                  <a:lnTo>
                    <a:pt x="2276" y="3437"/>
                  </a:lnTo>
                  <a:lnTo>
                    <a:pt x="2343" y="3295"/>
                  </a:lnTo>
                  <a:lnTo>
                    <a:pt x="2408" y="3153"/>
                  </a:lnTo>
                  <a:lnTo>
                    <a:pt x="2473" y="3011"/>
                  </a:lnTo>
                  <a:lnTo>
                    <a:pt x="2536" y="2870"/>
                  </a:lnTo>
                  <a:lnTo>
                    <a:pt x="2598" y="2728"/>
                  </a:lnTo>
                  <a:lnTo>
                    <a:pt x="2660" y="2586"/>
                  </a:lnTo>
                  <a:lnTo>
                    <a:pt x="2719" y="2445"/>
                  </a:lnTo>
                  <a:lnTo>
                    <a:pt x="2778" y="2304"/>
                  </a:lnTo>
                  <a:lnTo>
                    <a:pt x="2836" y="2163"/>
                  </a:lnTo>
                  <a:lnTo>
                    <a:pt x="2892" y="2022"/>
                  </a:lnTo>
                  <a:lnTo>
                    <a:pt x="2948" y="1882"/>
                  </a:lnTo>
                  <a:lnTo>
                    <a:pt x="3002" y="1742"/>
                  </a:lnTo>
                  <a:lnTo>
                    <a:pt x="3054" y="1603"/>
                  </a:lnTo>
                  <a:lnTo>
                    <a:pt x="3105" y="1465"/>
                  </a:lnTo>
                  <a:lnTo>
                    <a:pt x="3155" y="1328"/>
                  </a:lnTo>
                  <a:lnTo>
                    <a:pt x="3203" y="1190"/>
                  </a:lnTo>
                  <a:lnTo>
                    <a:pt x="3249" y="1053"/>
                  </a:lnTo>
                  <a:lnTo>
                    <a:pt x="3295" y="918"/>
                  </a:lnTo>
                  <a:lnTo>
                    <a:pt x="3339" y="784"/>
                  </a:lnTo>
                  <a:lnTo>
                    <a:pt x="3381" y="650"/>
                  </a:lnTo>
                  <a:lnTo>
                    <a:pt x="3422" y="517"/>
                  </a:lnTo>
                  <a:lnTo>
                    <a:pt x="3461" y="386"/>
                  </a:lnTo>
                  <a:lnTo>
                    <a:pt x="3498" y="256"/>
                  </a:lnTo>
                  <a:lnTo>
                    <a:pt x="3534" y="128"/>
                  </a:lnTo>
                  <a:lnTo>
                    <a:pt x="3568" y="0"/>
                  </a:lnTo>
                  <a:lnTo>
                    <a:pt x="0" y="0"/>
                  </a:lnTo>
                  <a:close/>
                </a:path>
              </a:pathLst>
            </a:custGeom>
            <a:gradFill rotWithShape="0">
              <a:gsLst>
                <a:gs pos="0">
                  <a:srgbClr val="336699"/>
                </a:gs>
                <a:gs pos="100000">
                  <a:srgbClr val="339966"/>
                </a:gs>
              </a:gsLst>
              <a:lin ang="5400000" scaled="1"/>
              <a:tileRect/>
            </a:gradFill>
            <a:ln w="9525">
              <a:noFill/>
            </a:ln>
          </p:spPr>
          <p:txBody>
            <a:bodyPr/>
            <a:p>
              <a:endParaRPr lang="zh-CN" altLang="en-US" dirty="0">
                <a:latin typeface="Verdana" panose="020B0604030504040204" pitchFamily="34" charset="0"/>
              </a:endParaRPr>
            </a:p>
          </p:txBody>
        </p:sp>
      </p:grpSp>
      <p:sp>
        <p:nvSpPr>
          <p:cNvPr id="17412" name="Text Box 9"/>
          <p:cNvSpPr txBox="1"/>
          <p:nvPr/>
        </p:nvSpPr>
        <p:spPr>
          <a:xfrm>
            <a:off x="4500563" y="2808288"/>
            <a:ext cx="4500562" cy="2781300"/>
          </a:xfrm>
          <a:prstGeom prst="rect">
            <a:avLst/>
          </a:prstGeom>
          <a:noFill/>
          <a:ln w="9525">
            <a:noFill/>
          </a:ln>
        </p:spPr>
        <p:txBody>
          <a:bodyPr>
            <a:spAutoFit/>
          </a:bodyPr>
          <a:p>
            <a:pPr>
              <a:spcBef>
                <a:spcPct val="50000"/>
              </a:spcBef>
              <a:buChar char="•"/>
            </a:pPr>
            <a:r>
              <a:rPr lang="en-US" altLang="zh-CN" sz="1600" b="1" dirty="0">
                <a:latin typeface="Arial" panose="020B0604020202020204" pitchFamily="34" charset="0"/>
              </a:rPr>
              <a:t>MHEC main properties compared to ordinary used cellulose ether chemistry:</a:t>
            </a:r>
            <a:endParaRPr lang="en-US" altLang="zh-CN" sz="1600" b="1" dirty="0">
              <a:latin typeface="Arial" panose="020B0604020202020204" pitchFamily="34" charset="0"/>
            </a:endParaRPr>
          </a:p>
          <a:p>
            <a:pPr>
              <a:spcBef>
                <a:spcPct val="50000"/>
              </a:spcBef>
              <a:buChar char="•"/>
            </a:pPr>
            <a:r>
              <a:rPr lang="en-US" altLang="zh-CN" sz="1600" b="1" dirty="0">
                <a:latin typeface="Arial" panose="020B0604020202020204" pitchFamily="34" charset="0"/>
              </a:rPr>
              <a:t>High temperature stability</a:t>
            </a:r>
            <a:endParaRPr lang="en-US" altLang="zh-CN" sz="1600" b="1" dirty="0">
              <a:latin typeface="Arial" panose="020B0604020202020204" pitchFamily="34" charset="0"/>
            </a:endParaRPr>
          </a:p>
          <a:p>
            <a:pPr>
              <a:spcBef>
                <a:spcPct val="50000"/>
              </a:spcBef>
              <a:buChar char="•"/>
            </a:pPr>
            <a:r>
              <a:rPr lang="en-US" altLang="zh-CN" sz="1600" b="1" dirty="0">
                <a:latin typeface="Arial" panose="020B0604020202020204" pitchFamily="34" charset="0"/>
              </a:rPr>
              <a:t>Slower cement  setting, minor influence on gypsum plaster (Cost saving: dosage of retarders might be lowered, if used)</a:t>
            </a:r>
            <a:endParaRPr lang="en-US" altLang="zh-CN" sz="1600" b="1" dirty="0">
              <a:latin typeface="Arial" panose="020B0604020202020204" pitchFamily="34" charset="0"/>
            </a:endParaRPr>
          </a:p>
          <a:p>
            <a:pPr>
              <a:spcBef>
                <a:spcPct val="50000"/>
              </a:spcBef>
              <a:buChar char="•"/>
            </a:pPr>
            <a:r>
              <a:rPr lang="en-US" altLang="zh-CN" sz="1600" b="1" dirty="0">
                <a:latin typeface="Arial" panose="020B0604020202020204" pitchFamily="34" charset="0"/>
              </a:rPr>
              <a:t>Sufficient water retention (viscosity dependent)</a:t>
            </a:r>
            <a:endParaRPr lang="en-US" altLang="zh-CN" sz="1600" b="1" dirty="0">
              <a:latin typeface="Arial" panose="020B0604020202020204" pitchFamily="34" charset="0"/>
            </a:endParaRPr>
          </a:p>
          <a:p>
            <a:pPr>
              <a:spcBef>
                <a:spcPct val="50000"/>
              </a:spcBef>
              <a:buChar char="•"/>
            </a:pPr>
            <a:r>
              <a:rPr lang="en-US" altLang="zh-CN" sz="1600" b="1" dirty="0">
                <a:latin typeface="Arial" panose="020B0604020202020204" pitchFamily="34" charset="0"/>
              </a:rPr>
              <a:t>Overall good workability</a:t>
            </a:r>
            <a:endParaRPr lang="en-US" altLang="zh-CN" sz="1600" b="1" dirty="0">
              <a:latin typeface="Arial" panose="020B0604020202020204" pitchFamily="34" charset="0"/>
            </a:endParaRPr>
          </a:p>
        </p:txBody>
      </p:sp>
      <p:pic>
        <p:nvPicPr>
          <p:cNvPr id="40970" name="Picture 10" descr="20091118094044363505"/>
          <p:cNvPicPr>
            <a:picLocks noChangeAspect="1"/>
          </p:cNvPicPr>
          <p:nvPr/>
        </p:nvPicPr>
        <p:blipFill>
          <a:blip r:embed="rId1"/>
          <a:stretch>
            <a:fillRect/>
          </a:stretch>
        </p:blipFill>
        <p:spPr>
          <a:xfrm>
            <a:off x="2195513" y="1916113"/>
            <a:ext cx="1066800" cy="1065212"/>
          </a:xfrm>
          <a:prstGeom prst="rect">
            <a:avLst/>
          </a:prstGeom>
          <a:noFill/>
          <a:ln w="25400" cap="flat" cmpd="sng">
            <a:solidFill>
              <a:schemeClr val="folHlink"/>
            </a:solidFill>
            <a:prstDash val="solid"/>
            <a:miter/>
            <a:headEnd type="none" w="med" len="med"/>
            <a:tailEnd type="none" w="med" len="med"/>
          </a:ln>
        </p:spPr>
      </p:pic>
      <p:sp>
        <p:nvSpPr>
          <p:cNvPr id="40971" name="Text Box 11"/>
          <p:cNvSpPr txBox="1"/>
          <p:nvPr/>
        </p:nvSpPr>
        <p:spPr>
          <a:xfrm>
            <a:off x="4572000" y="2060575"/>
            <a:ext cx="3276600" cy="396875"/>
          </a:xfrm>
          <a:prstGeom prst="rect">
            <a:avLst/>
          </a:prstGeom>
          <a:noFill/>
          <a:ln w="9525">
            <a:noFill/>
          </a:ln>
        </p:spPr>
        <p:txBody>
          <a:bodyPr>
            <a:spAutoFit/>
          </a:bodyPr>
          <a:p>
            <a:pPr>
              <a:spcBef>
                <a:spcPct val="50000"/>
              </a:spcBef>
            </a:pPr>
            <a:r>
              <a:rPr lang="en-US" altLang="zh-CN" sz="2000" b="1" dirty="0">
                <a:latin typeface="Arial" panose="020B0604020202020204" pitchFamily="34" charset="0"/>
                <a:ea typeface="楷体_GB2312" pitchFamily="49" charset="-122"/>
              </a:rPr>
              <a:t>In Construction</a:t>
            </a:r>
            <a:r>
              <a:rPr lang="en-US" altLang="zh-CN" sz="2000" b="1" dirty="0">
                <a:solidFill>
                  <a:schemeClr val="tx2"/>
                </a:solidFill>
                <a:latin typeface="Arial" panose="020B0604020202020204" pitchFamily="34" charset="0"/>
              </a:rPr>
              <a:t>: </a:t>
            </a:r>
            <a:endParaRPr lang="en-US" altLang="zh-CN" sz="2000" b="1" dirty="0">
              <a:solidFill>
                <a:schemeClr val="tx2"/>
              </a:solidFill>
              <a:latin typeface="Arial" panose="020B0604020202020204" pitchFamily="34" charset="0"/>
            </a:endParaRPr>
          </a:p>
        </p:txBody>
      </p:sp>
      <p:pic>
        <p:nvPicPr>
          <p:cNvPr id="17415" name="Picture 13" descr="tile%20cement_c2"/>
          <p:cNvPicPr>
            <a:picLocks noChangeAspect="1"/>
          </p:cNvPicPr>
          <p:nvPr/>
        </p:nvPicPr>
        <p:blipFill>
          <a:blip r:embed="rId2"/>
          <a:stretch>
            <a:fillRect/>
          </a:stretch>
        </p:blipFill>
        <p:spPr>
          <a:xfrm>
            <a:off x="971550" y="4581525"/>
            <a:ext cx="1655763" cy="1230313"/>
          </a:xfrm>
          <a:prstGeom prst="rect">
            <a:avLst/>
          </a:prstGeom>
          <a:noFill/>
          <a:ln w="9525">
            <a:noFill/>
          </a:ln>
        </p:spPr>
      </p:pic>
      <p:pic>
        <p:nvPicPr>
          <p:cNvPr id="17416" name="Picture 14" descr="外墙"/>
          <p:cNvPicPr>
            <a:picLocks noChangeAspect="1"/>
          </p:cNvPicPr>
          <p:nvPr/>
        </p:nvPicPr>
        <p:blipFill>
          <a:blip r:embed="rId3"/>
          <a:stretch>
            <a:fillRect/>
          </a:stretch>
        </p:blipFill>
        <p:spPr>
          <a:xfrm>
            <a:off x="250825" y="2781300"/>
            <a:ext cx="1763713" cy="1549400"/>
          </a:xfrm>
          <a:prstGeom prst="rect">
            <a:avLst/>
          </a:prstGeom>
          <a:noFill/>
          <a:ln w="9525">
            <a:noFill/>
          </a:ln>
        </p:spPr>
      </p:pic>
    </p:spTree>
    <p:custDataLst>
      <p:tags r:id="rId4"/>
    </p:custDataLst>
  </p:cSld>
  <p:clrMapOvr>
    <a:masterClrMapping/>
  </p:clrMapOvr>
  <p:transition advTm="1734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40970"/>
                                        </p:tgtEl>
                                        <p:attrNameLst>
                                          <p:attrName>style.visibility</p:attrName>
                                        </p:attrNameLst>
                                      </p:cBhvr>
                                      <p:to>
                                        <p:strVal val="visible"/>
                                      </p:to>
                                    </p:set>
                                    <p:animEffect transition="in" filter="box(in)">
                                      <p:cBhvr>
                                        <p:cTn id="7" dur="500"/>
                                        <p:tgtEl>
                                          <p:spTgt spid="4097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2"/>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29" presetClass="entr" presetSubtype="0" fill="hold" nodeType="clickEffect">
                                  <p:stCondLst>
                                    <p:cond delay="0"/>
                                  </p:stCondLst>
                                  <p:childTnLst>
                                    <p:set>
                                      <p:cBhvr>
                                        <p:cTn id="15" dur="1" fill="hold">
                                          <p:stCondLst>
                                            <p:cond delay="0"/>
                                          </p:stCondLst>
                                        </p:cTn>
                                        <p:tgtEl>
                                          <p:spTgt spid="40971">
                                            <p:txEl>
                                              <p:charRg st="0" end="18"/>
                                            </p:txEl>
                                          </p:spTgt>
                                        </p:tgtEl>
                                        <p:attrNameLst>
                                          <p:attrName>style.visibility</p:attrName>
                                        </p:attrNameLst>
                                      </p:cBhvr>
                                      <p:to>
                                        <p:strVal val="visible"/>
                                      </p:to>
                                    </p:set>
                                    <p:anim calcmode="lin" valueType="num">
                                      <p:cBhvr>
                                        <p:cTn id="16" dur="1000" fill="hold"/>
                                        <p:tgtEl>
                                          <p:spTgt spid="40971">
                                            <p:txEl>
                                              <p:charRg st="0" end="18"/>
                                            </p:txEl>
                                          </p:spTgt>
                                        </p:tgtEl>
                                        <p:attrNameLst>
                                          <p:attrName>ppt_x</p:attrName>
                                        </p:attrNameLst>
                                      </p:cBhvr>
                                      <p:tavLst>
                                        <p:tav tm="0">
                                          <p:val>
                                            <p:strVal val="#ppt_x-.2"/>
                                          </p:val>
                                        </p:tav>
                                        <p:tav tm="100000">
                                          <p:val>
                                            <p:strVal val="#ppt_x"/>
                                          </p:val>
                                        </p:tav>
                                      </p:tavLst>
                                    </p:anim>
                                    <p:anim calcmode="lin" valueType="num">
                                      <p:cBhvr>
                                        <p:cTn id="17" dur="1000" fill="hold"/>
                                        <p:tgtEl>
                                          <p:spTgt spid="40971">
                                            <p:txEl>
                                              <p:charRg st="0" end="18"/>
                                            </p:txEl>
                                          </p:spTgt>
                                        </p:tgtEl>
                                        <p:attrNameLst>
                                          <p:attrName>ppt_y</p:attrName>
                                        </p:attrNameLst>
                                      </p:cBhvr>
                                      <p:tavLst>
                                        <p:tav tm="0">
                                          <p:val>
                                            <p:strVal val="#ppt_y"/>
                                          </p:val>
                                        </p:tav>
                                        <p:tav tm="100000">
                                          <p:val>
                                            <p:strVal val="#ppt_y"/>
                                          </p:val>
                                        </p:tav>
                                      </p:tavLst>
                                    </p:anim>
                                    <p:animEffect transition="in" filter="wipe(right)" prLst="gradientSize: 0.1">
                                      <p:cBhvr>
                                        <p:cTn id="18" dur="1000"/>
                                        <p:tgtEl>
                                          <p:spTgt spid="40971">
                                            <p:txEl>
                                              <p:charRg st="0"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2"/>
          <p:cNvSpPr>
            <a:spLocks noGrp="1"/>
          </p:cNvSpPr>
          <p:nvPr>
            <p:ph type="title"/>
          </p:nvPr>
        </p:nvSpPr>
        <p:spPr>
          <a:xfrm>
            <a:off x="574675" y="304800"/>
            <a:ext cx="8750300" cy="1216025"/>
          </a:xfrm>
        </p:spPr>
        <p:txBody>
          <a:bodyPr vert="horz" wrap="square" lIns="91440" tIns="45720" rIns="91440" bIns="45720" anchor="b" anchorCtr="0"/>
          <a:p>
            <a:pPr eaLnBrk="1" hangingPunct="1"/>
            <a:r>
              <a:rPr lang="en-US" altLang="zh-CN" sz="2800" b="1" dirty="0">
                <a:latin typeface="Arial" panose="020B0604020202020204" pitchFamily="34" charset="0"/>
                <a:ea typeface="楷体_GB2312" pitchFamily="49" charset="-122"/>
              </a:rPr>
              <a:t>Methyl Cellulose/Hydroxypropyl </a:t>
            </a:r>
            <a:br>
              <a:rPr lang="en-US" altLang="zh-CN" sz="2800" b="1" dirty="0">
                <a:latin typeface="Arial" panose="020B0604020202020204" pitchFamily="34" charset="0"/>
                <a:ea typeface="楷体_GB2312" pitchFamily="49" charset="-122"/>
              </a:rPr>
            </a:br>
            <a:r>
              <a:rPr lang="en-US" altLang="zh-CN" sz="2800" b="1" dirty="0">
                <a:latin typeface="Arial" panose="020B0604020202020204" pitchFamily="34" charset="0"/>
                <a:ea typeface="楷体_GB2312" pitchFamily="49" charset="-122"/>
              </a:rPr>
              <a:t>Methyl Cellulose For Pharmaceutical</a:t>
            </a:r>
            <a:endParaRPr lang="en-US" altLang="zh-CN" sz="2800" b="1" dirty="0">
              <a:latin typeface="Arial" panose="020B0604020202020204" pitchFamily="34" charset="0"/>
              <a:ea typeface="楷体_GB2312" pitchFamily="49" charset="-122"/>
            </a:endParaRPr>
          </a:p>
        </p:txBody>
      </p:sp>
      <p:grpSp>
        <p:nvGrpSpPr>
          <p:cNvPr id="2" name="Group 3"/>
          <p:cNvGrpSpPr/>
          <p:nvPr/>
        </p:nvGrpSpPr>
        <p:grpSpPr>
          <a:xfrm>
            <a:off x="2916238" y="2924175"/>
            <a:ext cx="1600200" cy="1905000"/>
            <a:chOff x="1438" y="1007"/>
            <a:chExt cx="2280" cy="2928"/>
          </a:xfrm>
        </p:grpSpPr>
        <p:sp>
          <p:nvSpPr>
            <p:cNvPr id="18441" name="Freeform 4"/>
            <p:cNvSpPr/>
            <p:nvPr/>
          </p:nvSpPr>
          <p:spPr>
            <a:xfrm rot="5400000">
              <a:off x="1387" y="2239"/>
              <a:ext cx="1747" cy="1645"/>
            </a:xfrm>
            <a:custGeom>
              <a:avLst/>
              <a:gdLst>
                <a:gd name="txL" fmla="*/ 0 w 2750"/>
                <a:gd name="txT" fmla="*/ 0 h 1733"/>
                <a:gd name="txR" fmla="*/ 2750 w 2750"/>
                <a:gd name="txB" fmla="*/ 1733 h 1733"/>
              </a:gdLst>
              <a:ahLst/>
              <a:cxnLst>
                <a:cxn ang="0">
                  <a:pos x="923" y="56"/>
                </a:cxn>
                <a:cxn ang="0">
                  <a:pos x="992" y="169"/>
                </a:cxn>
                <a:cxn ang="0">
                  <a:pos x="1070" y="284"/>
                </a:cxn>
                <a:cxn ang="0">
                  <a:pos x="1158" y="401"/>
                </a:cxn>
                <a:cxn ang="0">
                  <a:pos x="1255" y="520"/>
                </a:cxn>
                <a:cxn ang="0">
                  <a:pos x="1359" y="638"/>
                </a:cxn>
                <a:cxn ang="0">
                  <a:pos x="1471" y="756"/>
                </a:cxn>
                <a:cxn ang="0">
                  <a:pos x="1588" y="873"/>
                </a:cxn>
                <a:cxn ang="0">
                  <a:pos x="1712" y="988"/>
                </a:cxn>
                <a:cxn ang="0">
                  <a:pos x="1841" y="1101"/>
                </a:cxn>
                <a:cxn ang="0">
                  <a:pos x="1974" y="1211"/>
                </a:cxn>
                <a:cxn ang="0">
                  <a:pos x="2110" y="1317"/>
                </a:cxn>
                <a:cxn ang="0">
                  <a:pos x="2250" y="1419"/>
                </a:cxn>
                <a:cxn ang="0">
                  <a:pos x="2391" y="1516"/>
                </a:cxn>
                <a:cxn ang="0">
                  <a:pos x="2534" y="1608"/>
                </a:cxn>
                <a:cxn ang="0">
                  <a:pos x="2678" y="1693"/>
                </a:cxn>
                <a:cxn ang="0">
                  <a:pos x="838" y="1733"/>
                </a:cxn>
                <a:cxn ang="0">
                  <a:pos x="771" y="1640"/>
                </a:cxn>
                <a:cxn ang="0">
                  <a:pos x="705" y="1542"/>
                </a:cxn>
                <a:cxn ang="0">
                  <a:pos x="640" y="1441"/>
                </a:cxn>
                <a:cxn ang="0">
                  <a:pos x="576" y="1336"/>
                </a:cxn>
                <a:cxn ang="0">
                  <a:pos x="514" y="1227"/>
                </a:cxn>
                <a:cxn ang="0">
                  <a:pos x="453" y="1117"/>
                </a:cxn>
                <a:cxn ang="0">
                  <a:pos x="421" y="1004"/>
                </a:cxn>
                <a:cxn ang="0">
                  <a:pos x="355" y="890"/>
                </a:cxn>
                <a:cxn ang="0">
                  <a:pos x="301" y="779"/>
                </a:cxn>
                <a:cxn ang="0">
                  <a:pos x="254" y="661"/>
                </a:cxn>
                <a:cxn ang="0">
                  <a:pos x="205" y="551"/>
                </a:cxn>
                <a:cxn ang="0">
                  <a:pos x="163" y="437"/>
                </a:cxn>
                <a:cxn ang="0">
                  <a:pos x="116" y="320"/>
                </a:cxn>
                <a:cxn ang="0">
                  <a:pos x="76" y="211"/>
                </a:cxn>
                <a:cxn ang="0">
                  <a:pos x="40" y="106"/>
                </a:cxn>
                <a:cxn ang="0">
                  <a:pos x="0" y="0"/>
                </a:cxn>
              </a:cxnLst>
              <a:rect l="txL" t="txT" r="txR" b="txB"/>
              <a:pathLst>
                <a:path w="2750" h="1733">
                  <a:moveTo>
                    <a:pt x="892" y="0"/>
                  </a:moveTo>
                  <a:lnTo>
                    <a:pt x="923" y="56"/>
                  </a:lnTo>
                  <a:lnTo>
                    <a:pt x="956" y="112"/>
                  </a:lnTo>
                  <a:lnTo>
                    <a:pt x="992" y="169"/>
                  </a:lnTo>
                  <a:lnTo>
                    <a:pt x="1030" y="226"/>
                  </a:lnTo>
                  <a:lnTo>
                    <a:pt x="1070" y="284"/>
                  </a:lnTo>
                  <a:lnTo>
                    <a:pt x="1113" y="343"/>
                  </a:lnTo>
                  <a:lnTo>
                    <a:pt x="1158" y="401"/>
                  </a:lnTo>
                  <a:lnTo>
                    <a:pt x="1206" y="461"/>
                  </a:lnTo>
                  <a:lnTo>
                    <a:pt x="1255" y="520"/>
                  </a:lnTo>
                  <a:lnTo>
                    <a:pt x="1306" y="579"/>
                  </a:lnTo>
                  <a:lnTo>
                    <a:pt x="1359" y="638"/>
                  </a:lnTo>
                  <a:lnTo>
                    <a:pt x="1414" y="697"/>
                  </a:lnTo>
                  <a:lnTo>
                    <a:pt x="1471" y="756"/>
                  </a:lnTo>
                  <a:lnTo>
                    <a:pt x="1529" y="815"/>
                  </a:lnTo>
                  <a:lnTo>
                    <a:pt x="1588" y="873"/>
                  </a:lnTo>
                  <a:lnTo>
                    <a:pt x="1650" y="931"/>
                  </a:lnTo>
                  <a:lnTo>
                    <a:pt x="1712" y="988"/>
                  </a:lnTo>
                  <a:lnTo>
                    <a:pt x="1776" y="1045"/>
                  </a:lnTo>
                  <a:lnTo>
                    <a:pt x="1841" y="1101"/>
                  </a:lnTo>
                  <a:lnTo>
                    <a:pt x="1907" y="1157"/>
                  </a:lnTo>
                  <a:lnTo>
                    <a:pt x="1974" y="1211"/>
                  </a:lnTo>
                  <a:lnTo>
                    <a:pt x="2041" y="1265"/>
                  </a:lnTo>
                  <a:lnTo>
                    <a:pt x="2110" y="1317"/>
                  </a:lnTo>
                  <a:lnTo>
                    <a:pt x="2180" y="1369"/>
                  </a:lnTo>
                  <a:lnTo>
                    <a:pt x="2250" y="1419"/>
                  </a:lnTo>
                  <a:lnTo>
                    <a:pt x="2320" y="1469"/>
                  </a:lnTo>
                  <a:lnTo>
                    <a:pt x="2391" y="1516"/>
                  </a:lnTo>
                  <a:lnTo>
                    <a:pt x="2462" y="1563"/>
                  </a:lnTo>
                  <a:lnTo>
                    <a:pt x="2534" y="1608"/>
                  </a:lnTo>
                  <a:lnTo>
                    <a:pt x="2606" y="1651"/>
                  </a:lnTo>
                  <a:lnTo>
                    <a:pt x="2678" y="1693"/>
                  </a:lnTo>
                  <a:lnTo>
                    <a:pt x="2750" y="1733"/>
                  </a:lnTo>
                  <a:lnTo>
                    <a:pt x="838" y="1733"/>
                  </a:lnTo>
                  <a:lnTo>
                    <a:pt x="805" y="1687"/>
                  </a:lnTo>
                  <a:lnTo>
                    <a:pt x="771" y="1640"/>
                  </a:lnTo>
                  <a:lnTo>
                    <a:pt x="738" y="1592"/>
                  </a:lnTo>
                  <a:lnTo>
                    <a:pt x="705" y="1542"/>
                  </a:lnTo>
                  <a:lnTo>
                    <a:pt x="672" y="1492"/>
                  </a:lnTo>
                  <a:lnTo>
                    <a:pt x="640" y="1441"/>
                  </a:lnTo>
                  <a:lnTo>
                    <a:pt x="608" y="1389"/>
                  </a:lnTo>
                  <a:lnTo>
                    <a:pt x="576" y="1336"/>
                  </a:lnTo>
                  <a:lnTo>
                    <a:pt x="545" y="1282"/>
                  </a:lnTo>
                  <a:lnTo>
                    <a:pt x="514" y="1227"/>
                  </a:lnTo>
                  <a:lnTo>
                    <a:pt x="483" y="1172"/>
                  </a:lnTo>
                  <a:lnTo>
                    <a:pt x="453" y="1117"/>
                  </a:lnTo>
                  <a:lnTo>
                    <a:pt x="427" y="1057"/>
                  </a:lnTo>
                  <a:lnTo>
                    <a:pt x="421" y="1004"/>
                  </a:lnTo>
                  <a:lnTo>
                    <a:pt x="386" y="947"/>
                  </a:lnTo>
                  <a:lnTo>
                    <a:pt x="355" y="890"/>
                  </a:lnTo>
                  <a:lnTo>
                    <a:pt x="329" y="832"/>
                  </a:lnTo>
                  <a:lnTo>
                    <a:pt x="301" y="779"/>
                  </a:lnTo>
                  <a:lnTo>
                    <a:pt x="277" y="719"/>
                  </a:lnTo>
                  <a:lnTo>
                    <a:pt x="254" y="661"/>
                  </a:lnTo>
                  <a:lnTo>
                    <a:pt x="227" y="607"/>
                  </a:lnTo>
                  <a:lnTo>
                    <a:pt x="205" y="551"/>
                  </a:lnTo>
                  <a:lnTo>
                    <a:pt x="182" y="491"/>
                  </a:lnTo>
                  <a:lnTo>
                    <a:pt x="163" y="437"/>
                  </a:lnTo>
                  <a:lnTo>
                    <a:pt x="140" y="380"/>
                  </a:lnTo>
                  <a:lnTo>
                    <a:pt x="116" y="320"/>
                  </a:lnTo>
                  <a:lnTo>
                    <a:pt x="94" y="268"/>
                  </a:lnTo>
                  <a:lnTo>
                    <a:pt x="76" y="211"/>
                  </a:lnTo>
                  <a:lnTo>
                    <a:pt x="55" y="158"/>
                  </a:lnTo>
                  <a:lnTo>
                    <a:pt x="40" y="106"/>
                  </a:lnTo>
                  <a:lnTo>
                    <a:pt x="25" y="50"/>
                  </a:lnTo>
                  <a:lnTo>
                    <a:pt x="0" y="0"/>
                  </a:lnTo>
                  <a:lnTo>
                    <a:pt x="892" y="0"/>
                  </a:lnTo>
                  <a:close/>
                </a:path>
              </a:pathLst>
            </a:custGeom>
            <a:gradFill rotWithShape="0">
              <a:gsLst>
                <a:gs pos="0">
                  <a:srgbClr val="26CA74"/>
                </a:gs>
                <a:gs pos="100000">
                  <a:srgbClr val="FFFFFF"/>
                </a:gs>
              </a:gsLst>
              <a:lin ang="5400000" scaled="1"/>
              <a:tileRect/>
            </a:gradFill>
            <a:ln w="9525">
              <a:noFill/>
            </a:ln>
          </p:spPr>
          <p:txBody>
            <a:bodyPr/>
            <a:p>
              <a:endParaRPr lang="zh-CN" altLang="en-US" dirty="0">
                <a:latin typeface="Verdana" panose="020B0604030504040204" pitchFamily="34" charset="0"/>
              </a:endParaRPr>
            </a:p>
          </p:txBody>
        </p:sp>
        <p:sp>
          <p:nvSpPr>
            <p:cNvPr id="18442" name="Freeform 5"/>
            <p:cNvSpPr/>
            <p:nvPr/>
          </p:nvSpPr>
          <p:spPr>
            <a:xfrm rot="5400000">
              <a:off x="2886" y="2153"/>
              <a:ext cx="1028" cy="635"/>
            </a:xfrm>
            <a:custGeom>
              <a:avLst/>
              <a:gdLst>
                <a:gd name="txL" fmla="*/ 0 w 6472"/>
                <a:gd name="txT" fmla="*/ 0 h 2485"/>
                <a:gd name="txR" fmla="*/ 6472 w 6472"/>
                <a:gd name="txB" fmla="*/ 2485 h 2485"/>
              </a:gdLst>
              <a:ahLst/>
              <a:cxnLst>
                <a:cxn ang="0">
                  <a:pos x="0" y="2485"/>
                </a:cxn>
                <a:cxn ang="0">
                  <a:pos x="6472" y="2485"/>
                </a:cxn>
                <a:cxn ang="0">
                  <a:pos x="3236" y="0"/>
                </a:cxn>
                <a:cxn ang="0">
                  <a:pos x="0" y="2485"/>
                </a:cxn>
              </a:cxnLst>
              <a:rect l="txL" t="txT" r="txR" b="txB"/>
              <a:pathLst>
                <a:path w="6472" h="2485">
                  <a:moveTo>
                    <a:pt x="0" y="2485"/>
                  </a:moveTo>
                  <a:lnTo>
                    <a:pt x="6472" y="2485"/>
                  </a:lnTo>
                  <a:lnTo>
                    <a:pt x="3236" y="0"/>
                  </a:lnTo>
                  <a:lnTo>
                    <a:pt x="0" y="2485"/>
                  </a:lnTo>
                  <a:close/>
                </a:path>
              </a:pathLst>
            </a:custGeom>
            <a:gradFill rotWithShape="0">
              <a:gsLst>
                <a:gs pos="0">
                  <a:srgbClr val="006666"/>
                </a:gs>
                <a:gs pos="100000">
                  <a:srgbClr val="A9CBCB"/>
                </a:gs>
              </a:gsLst>
              <a:lin ang="0" scaled="1"/>
              <a:tileRect/>
            </a:gradFill>
            <a:ln w="9525">
              <a:noFill/>
            </a:ln>
          </p:spPr>
          <p:txBody>
            <a:bodyPr/>
            <a:p>
              <a:endParaRPr lang="zh-CN" altLang="en-US" dirty="0">
                <a:latin typeface="Verdana" panose="020B0604030504040204" pitchFamily="34" charset="0"/>
              </a:endParaRPr>
            </a:p>
          </p:txBody>
        </p:sp>
        <p:sp>
          <p:nvSpPr>
            <p:cNvPr id="41990" name="Freeform 6"/>
            <p:cNvSpPr/>
            <p:nvPr/>
          </p:nvSpPr>
          <p:spPr bwMode="auto">
            <a:xfrm rot="5400000">
              <a:off x="1387" y="1058"/>
              <a:ext cx="1747" cy="1645"/>
            </a:xfrm>
            <a:custGeom>
              <a:avLst/>
              <a:gdLst/>
              <a:ahLst/>
              <a:cxnLst>
                <a:cxn ang="0">
                  <a:pos x="7309" y="222"/>
                </a:cxn>
                <a:cxn ang="0">
                  <a:pos x="7034" y="675"/>
                </a:cxn>
                <a:cxn ang="0">
                  <a:pos x="6720" y="1137"/>
                </a:cxn>
                <a:cxn ang="0">
                  <a:pos x="6367" y="1605"/>
                </a:cxn>
                <a:cxn ang="0">
                  <a:pos x="5981" y="2078"/>
                </a:cxn>
                <a:cxn ang="0">
                  <a:pos x="5564" y="2551"/>
                </a:cxn>
                <a:cxn ang="0">
                  <a:pos x="5118" y="3023"/>
                </a:cxn>
                <a:cxn ang="0">
                  <a:pos x="4647" y="3491"/>
                </a:cxn>
                <a:cxn ang="0">
                  <a:pos x="4152" y="3953"/>
                </a:cxn>
                <a:cxn ang="0">
                  <a:pos x="3638" y="4405"/>
                </a:cxn>
                <a:cxn ang="0">
                  <a:pos x="3106" y="4844"/>
                </a:cxn>
                <a:cxn ang="0">
                  <a:pos x="2560" y="5269"/>
                </a:cxn>
                <a:cxn ang="0">
                  <a:pos x="2002" y="5677"/>
                </a:cxn>
                <a:cxn ang="0">
                  <a:pos x="1437" y="6065"/>
                </a:cxn>
                <a:cxn ang="0">
                  <a:pos x="864" y="6431"/>
                </a:cxn>
                <a:cxn ang="0">
                  <a:pos x="288" y="6771"/>
                </a:cxn>
                <a:cxn ang="0">
                  <a:pos x="7647" y="6931"/>
                </a:cxn>
                <a:cxn ang="0">
                  <a:pos x="7915" y="6560"/>
                </a:cxn>
                <a:cxn ang="0">
                  <a:pos x="8180" y="6169"/>
                </a:cxn>
                <a:cxn ang="0">
                  <a:pos x="8442" y="5762"/>
                </a:cxn>
                <a:cxn ang="0">
                  <a:pos x="8696" y="5342"/>
                </a:cxn>
                <a:cxn ang="0">
                  <a:pos x="8946" y="4909"/>
                </a:cxn>
                <a:cxn ang="0">
                  <a:pos x="9188" y="4468"/>
                </a:cxn>
                <a:cxn ang="0">
                  <a:pos x="9422" y="4019"/>
                </a:cxn>
                <a:cxn ang="0">
                  <a:pos x="9647" y="3563"/>
                </a:cxn>
                <a:cxn ang="0">
                  <a:pos x="9862" y="3106"/>
                </a:cxn>
                <a:cxn ang="0">
                  <a:pos x="10066" y="2647"/>
                </a:cxn>
                <a:cxn ang="0">
                  <a:pos x="10257" y="2190"/>
                </a:cxn>
                <a:cxn ang="0">
                  <a:pos x="10436" y="1735"/>
                </a:cxn>
                <a:cxn ang="0">
                  <a:pos x="10601" y="1287"/>
                </a:cxn>
                <a:cxn ang="0">
                  <a:pos x="10750" y="847"/>
                </a:cxn>
                <a:cxn ang="0">
                  <a:pos x="10884" y="417"/>
                </a:cxn>
                <a:cxn ang="0">
                  <a:pos x="11000" y="0"/>
                </a:cxn>
              </a:cxnLst>
              <a:rect l="0" t="0" r="r" b="b"/>
              <a:pathLst>
                <a:path w="11000" h="6931">
                  <a:moveTo>
                    <a:pt x="7432" y="0"/>
                  </a:moveTo>
                  <a:lnTo>
                    <a:pt x="7309" y="222"/>
                  </a:lnTo>
                  <a:lnTo>
                    <a:pt x="7177" y="447"/>
                  </a:lnTo>
                  <a:lnTo>
                    <a:pt x="7034" y="675"/>
                  </a:lnTo>
                  <a:lnTo>
                    <a:pt x="6882" y="905"/>
                  </a:lnTo>
                  <a:lnTo>
                    <a:pt x="6720" y="1137"/>
                  </a:lnTo>
                  <a:lnTo>
                    <a:pt x="6548" y="1370"/>
                  </a:lnTo>
                  <a:lnTo>
                    <a:pt x="6367" y="1605"/>
                  </a:lnTo>
                  <a:lnTo>
                    <a:pt x="6178" y="1842"/>
                  </a:lnTo>
                  <a:lnTo>
                    <a:pt x="5981" y="2078"/>
                  </a:lnTo>
                  <a:lnTo>
                    <a:pt x="5776" y="2315"/>
                  </a:lnTo>
                  <a:lnTo>
                    <a:pt x="5564" y="2551"/>
                  </a:lnTo>
                  <a:lnTo>
                    <a:pt x="5344" y="2788"/>
                  </a:lnTo>
                  <a:lnTo>
                    <a:pt x="5118" y="3023"/>
                  </a:lnTo>
                  <a:lnTo>
                    <a:pt x="4886" y="3258"/>
                  </a:lnTo>
                  <a:lnTo>
                    <a:pt x="4647" y="3491"/>
                  </a:lnTo>
                  <a:lnTo>
                    <a:pt x="4402" y="3722"/>
                  </a:lnTo>
                  <a:lnTo>
                    <a:pt x="4152" y="3953"/>
                  </a:lnTo>
                  <a:lnTo>
                    <a:pt x="3897" y="4180"/>
                  </a:lnTo>
                  <a:lnTo>
                    <a:pt x="3638" y="4405"/>
                  </a:lnTo>
                  <a:lnTo>
                    <a:pt x="3374" y="4626"/>
                  </a:lnTo>
                  <a:lnTo>
                    <a:pt x="3106" y="4844"/>
                  </a:lnTo>
                  <a:lnTo>
                    <a:pt x="2835" y="5058"/>
                  </a:lnTo>
                  <a:lnTo>
                    <a:pt x="2560" y="5269"/>
                  </a:lnTo>
                  <a:lnTo>
                    <a:pt x="2282" y="5475"/>
                  </a:lnTo>
                  <a:lnTo>
                    <a:pt x="2002" y="5677"/>
                  </a:lnTo>
                  <a:lnTo>
                    <a:pt x="1720" y="5874"/>
                  </a:lnTo>
                  <a:lnTo>
                    <a:pt x="1437" y="6065"/>
                  </a:lnTo>
                  <a:lnTo>
                    <a:pt x="1151" y="6251"/>
                  </a:lnTo>
                  <a:lnTo>
                    <a:pt x="864" y="6431"/>
                  </a:lnTo>
                  <a:lnTo>
                    <a:pt x="576" y="6604"/>
                  </a:lnTo>
                  <a:lnTo>
                    <a:pt x="288" y="6771"/>
                  </a:lnTo>
                  <a:lnTo>
                    <a:pt x="0" y="6931"/>
                  </a:lnTo>
                  <a:lnTo>
                    <a:pt x="7647" y="6931"/>
                  </a:lnTo>
                  <a:lnTo>
                    <a:pt x="7782" y="6748"/>
                  </a:lnTo>
                  <a:lnTo>
                    <a:pt x="7915" y="6560"/>
                  </a:lnTo>
                  <a:lnTo>
                    <a:pt x="8049" y="6366"/>
                  </a:lnTo>
                  <a:lnTo>
                    <a:pt x="8180" y="6169"/>
                  </a:lnTo>
                  <a:lnTo>
                    <a:pt x="8312" y="5968"/>
                  </a:lnTo>
                  <a:lnTo>
                    <a:pt x="8442" y="5762"/>
                  </a:lnTo>
                  <a:lnTo>
                    <a:pt x="8570" y="5554"/>
                  </a:lnTo>
                  <a:lnTo>
                    <a:pt x="8696" y="5342"/>
                  </a:lnTo>
                  <a:lnTo>
                    <a:pt x="8822" y="5127"/>
                  </a:lnTo>
                  <a:lnTo>
                    <a:pt x="8946" y="4909"/>
                  </a:lnTo>
                  <a:lnTo>
                    <a:pt x="9069" y="4689"/>
                  </a:lnTo>
                  <a:lnTo>
                    <a:pt x="9188" y="4468"/>
                  </a:lnTo>
                  <a:lnTo>
                    <a:pt x="9307" y="4243"/>
                  </a:lnTo>
                  <a:lnTo>
                    <a:pt x="9422" y="4019"/>
                  </a:lnTo>
                  <a:lnTo>
                    <a:pt x="9536" y="3792"/>
                  </a:lnTo>
                  <a:lnTo>
                    <a:pt x="9647" y="3563"/>
                  </a:lnTo>
                  <a:lnTo>
                    <a:pt x="9756" y="3335"/>
                  </a:lnTo>
                  <a:lnTo>
                    <a:pt x="9862" y="3106"/>
                  </a:lnTo>
                  <a:lnTo>
                    <a:pt x="9966" y="2876"/>
                  </a:lnTo>
                  <a:lnTo>
                    <a:pt x="10066" y="2647"/>
                  </a:lnTo>
                  <a:lnTo>
                    <a:pt x="10163" y="2418"/>
                  </a:lnTo>
                  <a:lnTo>
                    <a:pt x="10257" y="2190"/>
                  </a:lnTo>
                  <a:lnTo>
                    <a:pt x="10348" y="1963"/>
                  </a:lnTo>
                  <a:lnTo>
                    <a:pt x="10436" y="1735"/>
                  </a:lnTo>
                  <a:lnTo>
                    <a:pt x="10520" y="1511"/>
                  </a:lnTo>
                  <a:lnTo>
                    <a:pt x="10601" y="1287"/>
                  </a:lnTo>
                  <a:lnTo>
                    <a:pt x="10677" y="1066"/>
                  </a:lnTo>
                  <a:lnTo>
                    <a:pt x="10750" y="847"/>
                  </a:lnTo>
                  <a:lnTo>
                    <a:pt x="10818" y="631"/>
                  </a:lnTo>
                  <a:lnTo>
                    <a:pt x="10884" y="417"/>
                  </a:lnTo>
                  <a:lnTo>
                    <a:pt x="10944" y="207"/>
                  </a:lnTo>
                  <a:lnTo>
                    <a:pt x="11000" y="0"/>
                  </a:lnTo>
                  <a:lnTo>
                    <a:pt x="7432" y="0"/>
                  </a:lnTo>
                  <a:close/>
                </a:path>
              </a:pathLst>
            </a:custGeom>
            <a:gradFill rotWithShape="0">
              <a:gsLst>
                <a:gs pos="0">
                  <a:schemeClr val="accent1">
                    <a:gamma/>
                    <a:tint val="0"/>
                    <a:invGamma/>
                  </a:schemeClr>
                </a:gs>
                <a:gs pos="100000">
                  <a:schemeClr val="accent1"/>
                </a:gs>
              </a:gsLst>
              <a:lin ang="5400000" scaled="1"/>
            </a:gradFill>
            <a:ln w="9525" cap="flat" cmpd="sng">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8444" name="Freeform 7"/>
            <p:cNvSpPr/>
            <p:nvPr/>
          </p:nvSpPr>
          <p:spPr>
            <a:xfrm rot="5400000">
              <a:off x="2277" y="1947"/>
              <a:ext cx="566" cy="1048"/>
            </a:xfrm>
            <a:custGeom>
              <a:avLst/>
              <a:gdLst>
                <a:gd name="txL" fmla="*/ 0 w 3568"/>
                <a:gd name="txT" fmla="*/ 0 h 4416"/>
                <a:gd name="txR" fmla="*/ 3568 w 3568"/>
                <a:gd name="txB" fmla="*/ 4416 h 4416"/>
              </a:gdLst>
              <a:ahLst/>
              <a:cxnLst>
                <a:cxn ang="0">
                  <a:pos x="34" y="128"/>
                </a:cxn>
                <a:cxn ang="0">
                  <a:pos x="107" y="386"/>
                </a:cxn>
                <a:cxn ang="0">
                  <a:pos x="187" y="650"/>
                </a:cxn>
                <a:cxn ang="0">
                  <a:pos x="273" y="918"/>
                </a:cxn>
                <a:cxn ang="0">
                  <a:pos x="365" y="1190"/>
                </a:cxn>
                <a:cxn ang="0">
                  <a:pos x="463" y="1465"/>
                </a:cxn>
                <a:cxn ang="0">
                  <a:pos x="566" y="1742"/>
                </a:cxn>
                <a:cxn ang="0">
                  <a:pos x="676" y="2022"/>
                </a:cxn>
                <a:cxn ang="0">
                  <a:pos x="790" y="2304"/>
                </a:cxn>
                <a:cxn ang="0">
                  <a:pos x="908" y="2586"/>
                </a:cxn>
                <a:cxn ang="0">
                  <a:pos x="1032" y="2870"/>
                </a:cxn>
                <a:cxn ang="0">
                  <a:pos x="1160" y="3153"/>
                </a:cxn>
                <a:cxn ang="0">
                  <a:pos x="1292" y="3437"/>
                </a:cxn>
                <a:cxn ang="0">
                  <a:pos x="1428" y="3718"/>
                </a:cxn>
                <a:cxn ang="0">
                  <a:pos x="1567" y="3999"/>
                </a:cxn>
                <a:cxn ang="0">
                  <a:pos x="1711" y="4277"/>
                </a:cxn>
                <a:cxn ang="0">
                  <a:pos x="1857" y="4277"/>
                </a:cxn>
                <a:cxn ang="0">
                  <a:pos x="2001" y="3999"/>
                </a:cxn>
                <a:cxn ang="0">
                  <a:pos x="2140" y="3718"/>
                </a:cxn>
                <a:cxn ang="0">
                  <a:pos x="2276" y="3437"/>
                </a:cxn>
                <a:cxn ang="0">
                  <a:pos x="2408" y="3153"/>
                </a:cxn>
                <a:cxn ang="0">
                  <a:pos x="2536" y="2870"/>
                </a:cxn>
                <a:cxn ang="0">
                  <a:pos x="2660" y="2586"/>
                </a:cxn>
                <a:cxn ang="0">
                  <a:pos x="2778" y="2304"/>
                </a:cxn>
                <a:cxn ang="0">
                  <a:pos x="2892" y="2022"/>
                </a:cxn>
                <a:cxn ang="0">
                  <a:pos x="3002" y="1742"/>
                </a:cxn>
                <a:cxn ang="0">
                  <a:pos x="3105" y="1465"/>
                </a:cxn>
                <a:cxn ang="0">
                  <a:pos x="3203" y="1190"/>
                </a:cxn>
                <a:cxn ang="0">
                  <a:pos x="3295" y="918"/>
                </a:cxn>
                <a:cxn ang="0">
                  <a:pos x="3381" y="650"/>
                </a:cxn>
                <a:cxn ang="0">
                  <a:pos x="3461" y="386"/>
                </a:cxn>
                <a:cxn ang="0">
                  <a:pos x="3534" y="128"/>
                </a:cxn>
                <a:cxn ang="0">
                  <a:pos x="0" y="0"/>
                </a:cxn>
              </a:cxnLst>
              <a:rect l="txL" t="txT" r="txR" b="txB"/>
              <a:pathLst>
                <a:path w="3568" h="4416">
                  <a:moveTo>
                    <a:pt x="0" y="0"/>
                  </a:moveTo>
                  <a:lnTo>
                    <a:pt x="34" y="128"/>
                  </a:lnTo>
                  <a:lnTo>
                    <a:pt x="70" y="256"/>
                  </a:lnTo>
                  <a:lnTo>
                    <a:pt x="107" y="386"/>
                  </a:lnTo>
                  <a:lnTo>
                    <a:pt x="146" y="517"/>
                  </a:lnTo>
                  <a:lnTo>
                    <a:pt x="187" y="650"/>
                  </a:lnTo>
                  <a:lnTo>
                    <a:pt x="229" y="784"/>
                  </a:lnTo>
                  <a:lnTo>
                    <a:pt x="273" y="918"/>
                  </a:lnTo>
                  <a:lnTo>
                    <a:pt x="319" y="1053"/>
                  </a:lnTo>
                  <a:lnTo>
                    <a:pt x="365" y="1190"/>
                  </a:lnTo>
                  <a:lnTo>
                    <a:pt x="413" y="1328"/>
                  </a:lnTo>
                  <a:lnTo>
                    <a:pt x="463" y="1465"/>
                  </a:lnTo>
                  <a:lnTo>
                    <a:pt x="514" y="1603"/>
                  </a:lnTo>
                  <a:lnTo>
                    <a:pt x="566" y="1742"/>
                  </a:lnTo>
                  <a:lnTo>
                    <a:pt x="620" y="1882"/>
                  </a:lnTo>
                  <a:lnTo>
                    <a:pt x="676" y="2022"/>
                  </a:lnTo>
                  <a:lnTo>
                    <a:pt x="732" y="2163"/>
                  </a:lnTo>
                  <a:lnTo>
                    <a:pt x="790" y="2304"/>
                  </a:lnTo>
                  <a:lnTo>
                    <a:pt x="849" y="2445"/>
                  </a:lnTo>
                  <a:lnTo>
                    <a:pt x="908" y="2586"/>
                  </a:lnTo>
                  <a:lnTo>
                    <a:pt x="970" y="2728"/>
                  </a:lnTo>
                  <a:lnTo>
                    <a:pt x="1032" y="2870"/>
                  </a:lnTo>
                  <a:lnTo>
                    <a:pt x="1095" y="3011"/>
                  </a:lnTo>
                  <a:lnTo>
                    <a:pt x="1160" y="3153"/>
                  </a:lnTo>
                  <a:lnTo>
                    <a:pt x="1225" y="3295"/>
                  </a:lnTo>
                  <a:lnTo>
                    <a:pt x="1292" y="3437"/>
                  </a:lnTo>
                  <a:lnTo>
                    <a:pt x="1359" y="3577"/>
                  </a:lnTo>
                  <a:lnTo>
                    <a:pt x="1428" y="3718"/>
                  </a:lnTo>
                  <a:lnTo>
                    <a:pt x="1497" y="3858"/>
                  </a:lnTo>
                  <a:lnTo>
                    <a:pt x="1567" y="3999"/>
                  </a:lnTo>
                  <a:lnTo>
                    <a:pt x="1639" y="4138"/>
                  </a:lnTo>
                  <a:lnTo>
                    <a:pt x="1711" y="4277"/>
                  </a:lnTo>
                  <a:lnTo>
                    <a:pt x="1784" y="4416"/>
                  </a:lnTo>
                  <a:lnTo>
                    <a:pt x="1857" y="4277"/>
                  </a:lnTo>
                  <a:lnTo>
                    <a:pt x="1929" y="4138"/>
                  </a:lnTo>
                  <a:lnTo>
                    <a:pt x="2001" y="3999"/>
                  </a:lnTo>
                  <a:lnTo>
                    <a:pt x="2071" y="3858"/>
                  </a:lnTo>
                  <a:lnTo>
                    <a:pt x="2140" y="3718"/>
                  </a:lnTo>
                  <a:lnTo>
                    <a:pt x="2208" y="3577"/>
                  </a:lnTo>
                  <a:lnTo>
                    <a:pt x="2276" y="3437"/>
                  </a:lnTo>
                  <a:lnTo>
                    <a:pt x="2343" y="3295"/>
                  </a:lnTo>
                  <a:lnTo>
                    <a:pt x="2408" y="3153"/>
                  </a:lnTo>
                  <a:lnTo>
                    <a:pt x="2473" y="3011"/>
                  </a:lnTo>
                  <a:lnTo>
                    <a:pt x="2536" y="2870"/>
                  </a:lnTo>
                  <a:lnTo>
                    <a:pt x="2598" y="2728"/>
                  </a:lnTo>
                  <a:lnTo>
                    <a:pt x="2660" y="2586"/>
                  </a:lnTo>
                  <a:lnTo>
                    <a:pt x="2719" y="2445"/>
                  </a:lnTo>
                  <a:lnTo>
                    <a:pt x="2778" y="2304"/>
                  </a:lnTo>
                  <a:lnTo>
                    <a:pt x="2836" y="2163"/>
                  </a:lnTo>
                  <a:lnTo>
                    <a:pt x="2892" y="2022"/>
                  </a:lnTo>
                  <a:lnTo>
                    <a:pt x="2948" y="1882"/>
                  </a:lnTo>
                  <a:lnTo>
                    <a:pt x="3002" y="1742"/>
                  </a:lnTo>
                  <a:lnTo>
                    <a:pt x="3054" y="1603"/>
                  </a:lnTo>
                  <a:lnTo>
                    <a:pt x="3105" y="1465"/>
                  </a:lnTo>
                  <a:lnTo>
                    <a:pt x="3155" y="1328"/>
                  </a:lnTo>
                  <a:lnTo>
                    <a:pt x="3203" y="1190"/>
                  </a:lnTo>
                  <a:lnTo>
                    <a:pt x="3249" y="1053"/>
                  </a:lnTo>
                  <a:lnTo>
                    <a:pt x="3295" y="918"/>
                  </a:lnTo>
                  <a:lnTo>
                    <a:pt x="3339" y="784"/>
                  </a:lnTo>
                  <a:lnTo>
                    <a:pt x="3381" y="650"/>
                  </a:lnTo>
                  <a:lnTo>
                    <a:pt x="3422" y="517"/>
                  </a:lnTo>
                  <a:lnTo>
                    <a:pt x="3461" y="386"/>
                  </a:lnTo>
                  <a:lnTo>
                    <a:pt x="3498" y="256"/>
                  </a:lnTo>
                  <a:lnTo>
                    <a:pt x="3534" y="128"/>
                  </a:lnTo>
                  <a:lnTo>
                    <a:pt x="3568" y="0"/>
                  </a:lnTo>
                  <a:lnTo>
                    <a:pt x="0" y="0"/>
                  </a:lnTo>
                  <a:close/>
                </a:path>
              </a:pathLst>
            </a:custGeom>
            <a:gradFill rotWithShape="0">
              <a:gsLst>
                <a:gs pos="0">
                  <a:srgbClr val="336699"/>
                </a:gs>
                <a:gs pos="100000">
                  <a:srgbClr val="339966"/>
                </a:gs>
              </a:gsLst>
              <a:lin ang="5400000" scaled="1"/>
              <a:tileRect/>
            </a:gradFill>
            <a:ln w="9525">
              <a:noFill/>
            </a:ln>
          </p:spPr>
          <p:txBody>
            <a:bodyPr/>
            <a:p>
              <a:endParaRPr lang="zh-CN" altLang="en-US" dirty="0">
                <a:latin typeface="Verdana" panose="020B0604030504040204" pitchFamily="34" charset="0"/>
              </a:endParaRPr>
            </a:p>
          </p:txBody>
        </p:sp>
      </p:grpSp>
      <p:sp>
        <p:nvSpPr>
          <p:cNvPr id="18436" name="Text Box 9"/>
          <p:cNvSpPr txBox="1"/>
          <p:nvPr/>
        </p:nvSpPr>
        <p:spPr>
          <a:xfrm>
            <a:off x="4643438" y="2852738"/>
            <a:ext cx="4500562" cy="3270250"/>
          </a:xfrm>
          <a:prstGeom prst="rect">
            <a:avLst/>
          </a:prstGeom>
          <a:noFill/>
          <a:ln w="9525">
            <a:noFill/>
          </a:ln>
        </p:spPr>
        <p:txBody>
          <a:bodyPr>
            <a:spAutoFit/>
          </a:bodyPr>
          <a:p>
            <a:pPr>
              <a:spcBef>
                <a:spcPct val="50000"/>
              </a:spcBef>
              <a:buChar char="•"/>
            </a:pPr>
            <a:r>
              <a:rPr lang="en-US" altLang="zh-CN" sz="1600" b="1" dirty="0">
                <a:latin typeface="Arial" panose="020B0604020202020204" pitchFamily="34" charset="0"/>
              </a:rPr>
              <a:t>MC/HPMC,a multipurpose additive for pharmaceutical, can be functioned as thickener, dispersant, emulsifier, film forming agent, etc. It is used in tablets for dressing and binding to improve solubility of the drugs and reinforce tablets’ water prevention function. It can also be utilized as mixed suspending agent, additive for eye drops, sustained-release agent, and so on. HPMC can be widely used in the fields of detergent and cosmetics industries as thickener and emulsion stabilizer to improve rheologic property.</a:t>
            </a:r>
            <a:endParaRPr lang="en-US" altLang="zh-CN" sz="1600" b="1" dirty="0">
              <a:latin typeface="Arial" panose="020B0604020202020204" pitchFamily="34" charset="0"/>
            </a:endParaRPr>
          </a:p>
        </p:txBody>
      </p:sp>
      <p:sp>
        <p:nvSpPr>
          <p:cNvPr id="41995" name="Text Box 11"/>
          <p:cNvSpPr txBox="1"/>
          <p:nvPr/>
        </p:nvSpPr>
        <p:spPr>
          <a:xfrm>
            <a:off x="4716463" y="2095500"/>
            <a:ext cx="3276600" cy="396875"/>
          </a:xfrm>
          <a:prstGeom prst="rect">
            <a:avLst/>
          </a:prstGeom>
          <a:noFill/>
          <a:ln w="9525">
            <a:noFill/>
          </a:ln>
        </p:spPr>
        <p:txBody>
          <a:bodyPr>
            <a:spAutoFit/>
          </a:bodyPr>
          <a:p>
            <a:pPr>
              <a:spcBef>
                <a:spcPct val="50000"/>
              </a:spcBef>
            </a:pPr>
            <a:r>
              <a:rPr lang="en-US" altLang="zh-CN" sz="2000" b="1" dirty="0">
                <a:latin typeface="Arial" panose="020B0604020202020204" pitchFamily="34" charset="0"/>
                <a:ea typeface="楷体_GB2312" pitchFamily="49" charset="-122"/>
              </a:rPr>
              <a:t>In Pharmaceutical</a:t>
            </a:r>
            <a:r>
              <a:rPr lang="en-US" altLang="zh-CN" sz="2000" b="1" dirty="0">
                <a:solidFill>
                  <a:schemeClr val="tx2"/>
                </a:solidFill>
                <a:latin typeface="Arial" panose="020B0604020202020204" pitchFamily="34" charset="0"/>
              </a:rPr>
              <a:t>:</a:t>
            </a:r>
            <a:endParaRPr lang="en-US" altLang="zh-CN" sz="2000" b="1" dirty="0">
              <a:solidFill>
                <a:schemeClr val="tx2"/>
              </a:solidFill>
              <a:latin typeface="Arial" panose="020B0604020202020204" pitchFamily="34" charset="0"/>
            </a:endParaRPr>
          </a:p>
        </p:txBody>
      </p:sp>
      <p:pic>
        <p:nvPicPr>
          <p:cNvPr id="18438" name="Picture 15" descr="capsule3(1)"/>
          <p:cNvPicPr>
            <a:picLocks noChangeAspect="1"/>
          </p:cNvPicPr>
          <p:nvPr/>
        </p:nvPicPr>
        <p:blipFill>
          <a:blip r:embed="rId1"/>
          <a:stretch>
            <a:fillRect/>
          </a:stretch>
        </p:blipFill>
        <p:spPr>
          <a:xfrm>
            <a:off x="250825" y="4149725"/>
            <a:ext cx="2159000" cy="1936750"/>
          </a:xfrm>
          <a:prstGeom prst="rect">
            <a:avLst/>
          </a:prstGeom>
          <a:noFill/>
          <a:ln w="9525">
            <a:noFill/>
          </a:ln>
        </p:spPr>
      </p:pic>
      <p:pic>
        <p:nvPicPr>
          <p:cNvPr id="18439" name="Picture 16" descr="药片2"/>
          <p:cNvPicPr>
            <a:picLocks noChangeAspect="1"/>
          </p:cNvPicPr>
          <p:nvPr/>
        </p:nvPicPr>
        <p:blipFill>
          <a:blip r:embed="rId2"/>
          <a:stretch>
            <a:fillRect/>
          </a:stretch>
        </p:blipFill>
        <p:spPr>
          <a:xfrm>
            <a:off x="179388" y="1989138"/>
            <a:ext cx="2519362" cy="1844675"/>
          </a:xfrm>
          <a:prstGeom prst="rect">
            <a:avLst/>
          </a:prstGeom>
          <a:noFill/>
          <a:ln w="9525">
            <a:noFill/>
          </a:ln>
        </p:spPr>
      </p:pic>
    </p:spTree>
    <p:custDataLst>
      <p:tags r:id="rId3"/>
    </p:custDataLst>
  </p:cSld>
  <p:clrMapOvr>
    <a:masterClrMapping/>
  </p:clrMapOvr>
  <p:transition advTm="1734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9" presetClass="entr" presetSubtype="0" fill="hold" nodeType="clickEffect">
                                  <p:stCondLst>
                                    <p:cond delay="0"/>
                                  </p:stCondLst>
                                  <p:childTnLst>
                                    <p:set>
                                      <p:cBhvr>
                                        <p:cTn id="10" dur="1" fill="hold">
                                          <p:stCondLst>
                                            <p:cond delay="0"/>
                                          </p:stCondLst>
                                        </p:cTn>
                                        <p:tgtEl>
                                          <p:spTgt spid="41995">
                                            <p:txEl>
                                              <p:charRg st="0" end="19"/>
                                            </p:txEl>
                                          </p:spTgt>
                                        </p:tgtEl>
                                        <p:attrNameLst>
                                          <p:attrName>style.visibility</p:attrName>
                                        </p:attrNameLst>
                                      </p:cBhvr>
                                      <p:to>
                                        <p:strVal val="visible"/>
                                      </p:to>
                                    </p:set>
                                    <p:anim calcmode="lin" valueType="num">
                                      <p:cBhvr>
                                        <p:cTn id="11" dur="1000" fill="hold"/>
                                        <p:tgtEl>
                                          <p:spTgt spid="41995">
                                            <p:txEl>
                                              <p:charRg st="0" end="19"/>
                                            </p:txEl>
                                          </p:spTgt>
                                        </p:tgtEl>
                                        <p:attrNameLst>
                                          <p:attrName>ppt_x</p:attrName>
                                        </p:attrNameLst>
                                      </p:cBhvr>
                                      <p:tavLst>
                                        <p:tav tm="0">
                                          <p:val>
                                            <p:strVal val="#ppt_x-.2"/>
                                          </p:val>
                                        </p:tav>
                                        <p:tav tm="100000">
                                          <p:val>
                                            <p:strVal val="#ppt_x"/>
                                          </p:val>
                                        </p:tav>
                                      </p:tavLst>
                                    </p:anim>
                                    <p:anim calcmode="lin" valueType="num">
                                      <p:cBhvr>
                                        <p:cTn id="12" dur="1000" fill="hold"/>
                                        <p:tgtEl>
                                          <p:spTgt spid="41995">
                                            <p:txEl>
                                              <p:charRg st="0" end="19"/>
                                            </p:txEl>
                                          </p:spTgt>
                                        </p:tgtEl>
                                        <p:attrNameLst>
                                          <p:attrName>ppt_y</p:attrName>
                                        </p:attrNameLst>
                                      </p:cBhvr>
                                      <p:tavLst>
                                        <p:tav tm="0">
                                          <p:val>
                                            <p:strVal val="#ppt_y"/>
                                          </p:val>
                                        </p:tav>
                                        <p:tav tm="100000">
                                          <p:val>
                                            <p:strVal val="#ppt_y"/>
                                          </p:val>
                                        </p:tav>
                                      </p:tavLst>
                                    </p:anim>
                                    <p:animEffect transition="in" filter="wipe(right)" prLst="gradientSize: 0.1">
                                      <p:cBhvr>
                                        <p:cTn id="13" dur="1000"/>
                                        <p:tgtEl>
                                          <p:spTgt spid="41995">
                                            <p:txEl>
                                              <p:charRg st="0"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2"/>
          <p:cNvSpPr>
            <a:spLocks noGrp="1"/>
          </p:cNvSpPr>
          <p:nvPr>
            <p:ph type="title"/>
          </p:nvPr>
        </p:nvSpPr>
        <p:spPr>
          <a:xfrm>
            <a:off x="574675" y="304800"/>
            <a:ext cx="8750300" cy="1216025"/>
          </a:xfrm>
        </p:spPr>
        <p:txBody>
          <a:bodyPr vert="horz" wrap="square" lIns="91440" tIns="45720" rIns="91440" bIns="45720" anchor="b" anchorCtr="0"/>
          <a:p>
            <a:pPr eaLnBrk="1" hangingPunct="1"/>
            <a:r>
              <a:rPr lang="en-US" altLang="zh-CN" sz="2800" b="1" dirty="0">
                <a:latin typeface="Arial" panose="020B0604020202020204" pitchFamily="34" charset="0"/>
                <a:ea typeface="楷体_GB2312" pitchFamily="49" charset="-122"/>
              </a:rPr>
              <a:t>Methyl Cellulose/Hydroxypropyl </a:t>
            </a:r>
            <a:br>
              <a:rPr lang="en-US" altLang="zh-CN" sz="2800" b="1" dirty="0">
                <a:latin typeface="Arial" panose="020B0604020202020204" pitchFamily="34" charset="0"/>
                <a:ea typeface="楷体_GB2312" pitchFamily="49" charset="-122"/>
              </a:rPr>
            </a:br>
            <a:r>
              <a:rPr lang="en-US" altLang="zh-CN" sz="2800" b="1" dirty="0">
                <a:latin typeface="Arial" panose="020B0604020202020204" pitchFamily="34" charset="0"/>
                <a:ea typeface="楷体_GB2312" pitchFamily="49" charset="-122"/>
              </a:rPr>
              <a:t>Methyl Cellulose For Food</a:t>
            </a:r>
            <a:endParaRPr lang="en-US" altLang="zh-CN" sz="2800" b="1" dirty="0">
              <a:latin typeface="Arial" panose="020B0604020202020204" pitchFamily="34" charset="0"/>
              <a:ea typeface="楷体_GB2312" pitchFamily="49" charset="-122"/>
            </a:endParaRPr>
          </a:p>
        </p:txBody>
      </p:sp>
      <p:grpSp>
        <p:nvGrpSpPr>
          <p:cNvPr id="2" name="Group 3"/>
          <p:cNvGrpSpPr/>
          <p:nvPr/>
        </p:nvGrpSpPr>
        <p:grpSpPr>
          <a:xfrm>
            <a:off x="2916238" y="2924175"/>
            <a:ext cx="1600200" cy="1905000"/>
            <a:chOff x="1438" y="1007"/>
            <a:chExt cx="2280" cy="2928"/>
          </a:xfrm>
        </p:grpSpPr>
        <p:sp>
          <p:nvSpPr>
            <p:cNvPr id="19465" name="Freeform 4"/>
            <p:cNvSpPr/>
            <p:nvPr/>
          </p:nvSpPr>
          <p:spPr>
            <a:xfrm rot="5400000">
              <a:off x="1387" y="2239"/>
              <a:ext cx="1747" cy="1645"/>
            </a:xfrm>
            <a:custGeom>
              <a:avLst/>
              <a:gdLst>
                <a:gd name="txL" fmla="*/ 0 w 2750"/>
                <a:gd name="txT" fmla="*/ 0 h 1733"/>
                <a:gd name="txR" fmla="*/ 2750 w 2750"/>
                <a:gd name="txB" fmla="*/ 1733 h 1733"/>
              </a:gdLst>
              <a:ahLst/>
              <a:cxnLst>
                <a:cxn ang="0">
                  <a:pos x="923" y="56"/>
                </a:cxn>
                <a:cxn ang="0">
                  <a:pos x="992" y="169"/>
                </a:cxn>
                <a:cxn ang="0">
                  <a:pos x="1070" y="284"/>
                </a:cxn>
                <a:cxn ang="0">
                  <a:pos x="1158" y="401"/>
                </a:cxn>
                <a:cxn ang="0">
                  <a:pos x="1255" y="520"/>
                </a:cxn>
                <a:cxn ang="0">
                  <a:pos x="1359" y="638"/>
                </a:cxn>
                <a:cxn ang="0">
                  <a:pos x="1471" y="756"/>
                </a:cxn>
                <a:cxn ang="0">
                  <a:pos x="1588" y="873"/>
                </a:cxn>
                <a:cxn ang="0">
                  <a:pos x="1712" y="988"/>
                </a:cxn>
                <a:cxn ang="0">
                  <a:pos x="1841" y="1101"/>
                </a:cxn>
                <a:cxn ang="0">
                  <a:pos x="1974" y="1211"/>
                </a:cxn>
                <a:cxn ang="0">
                  <a:pos x="2110" y="1317"/>
                </a:cxn>
                <a:cxn ang="0">
                  <a:pos x="2250" y="1419"/>
                </a:cxn>
                <a:cxn ang="0">
                  <a:pos x="2391" y="1516"/>
                </a:cxn>
                <a:cxn ang="0">
                  <a:pos x="2534" y="1608"/>
                </a:cxn>
                <a:cxn ang="0">
                  <a:pos x="2678" y="1693"/>
                </a:cxn>
                <a:cxn ang="0">
                  <a:pos x="838" y="1733"/>
                </a:cxn>
                <a:cxn ang="0">
                  <a:pos x="771" y="1640"/>
                </a:cxn>
                <a:cxn ang="0">
                  <a:pos x="705" y="1542"/>
                </a:cxn>
                <a:cxn ang="0">
                  <a:pos x="640" y="1441"/>
                </a:cxn>
                <a:cxn ang="0">
                  <a:pos x="576" y="1336"/>
                </a:cxn>
                <a:cxn ang="0">
                  <a:pos x="514" y="1227"/>
                </a:cxn>
                <a:cxn ang="0">
                  <a:pos x="453" y="1117"/>
                </a:cxn>
                <a:cxn ang="0">
                  <a:pos x="421" y="1004"/>
                </a:cxn>
                <a:cxn ang="0">
                  <a:pos x="355" y="890"/>
                </a:cxn>
                <a:cxn ang="0">
                  <a:pos x="301" y="779"/>
                </a:cxn>
                <a:cxn ang="0">
                  <a:pos x="254" y="661"/>
                </a:cxn>
                <a:cxn ang="0">
                  <a:pos x="205" y="551"/>
                </a:cxn>
                <a:cxn ang="0">
                  <a:pos x="163" y="437"/>
                </a:cxn>
                <a:cxn ang="0">
                  <a:pos x="116" y="320"/>
                </a:cxn>
                <a:cxn ang="0">
                  <a:pos x="76" y="211"/>
                </a:cxn>
                <a:cxn ang="0">
                  <a:pos x="40" y="106"/>
                </a:cxn>
                <a:cxn ang="0">
                  <a:pos x="0" y="0"/>
                </a:cxn>
              </a:cxnLst>
              <a:rect l="txL" t="txT" r="txR" b="txB"/>
              <a:pathLst>
                <a:path w="2750" h="1733">
                  <a:moveTo>
                    <a:pt x="892" y="0"/>
                  </a:moveTo>
                  <a:lnTo>
                    <a:pt x="923" y="56"/>
                  </a:lnTo>
                  <a:lnTo>
                    <a:pt x="956" y="112"/>
                  </a:lnTo>
                  <a:lnTo>
                    <a:pt x="992" y="169"/>
                  </a:lnTo>
                  <a:lnTo>
                    <a:pt x="1030" y="226"/>
                  </a:lnTo>
                  <a:lnTo>
                    <a:pt x="1070" y="284"/>
                  </a:lnTo>
                  <a:lnTo>
                    <a:pt x="1113" y="343"/>
                  </a:lnTo>
                  <a:lnTo>
                    <a:pt x="1158" y="401"/>
                  </a:lnTo>
                  <a:lnTo>
                    <a:pt x="1206" y="461"/>
                  </a:lnTo>
                  <a:lnTo>
                    <a:pt x="1255" y="520"/>
                  </a:lnTo>
                  <a:lnTo>
                    <a:pt x="1306" y="579"/>
                  </a:lnTo>
                  <a:lnTo>
                    <a:pt x="1359" y="638"/>
                  </a:lnTo>
                  <a:lnTo>
                    <a:pt x="1414" y="697"/>
                  </a:lnTo>
                  <a:lnTo>
                    <a:pt x="1471" y="756"/>
                  </a:lnTo>
                  <a:lnTo>
                    <a:pt x="1529" y="815"/>
                  </a:lnTo>
                  <a:lnTo>
                    <a:pt x="1588" y="873"/>
                  </a:lnTo>
                  <a:lnTo>
                    <a:pt x="1650" y="931"/>
                  </a:lnTo>
                  <a:lnTo>
                    <a:pt x="1712" y="988"/>
                  </a:lnTo>
                  <a:lnTo>
                    <a:pt x="1776" y="1045"/>
                  </a:lnTo>
                  <a:lnTo>
                    <a:pt x="1841" y="1101"/>
                  </a:lnTo>
                  <a:lnTo>
                    <a:pt x="1907" y="1157"/>
                  </a:lnTo>
                  <a:lnTo>
                    <a:pt x="1974" y="1211"/>
                  </a:lnTo>
                  <a:lnTo>
                    <a:pt x="2041" y="1265"/>
                  </a:lnTo>
                  <a:lnTo>
                    <a:pt x="2110" y="1317"/>
                  </a:lnTo>
                  <a:lnTo>
                    <a:pt x="2180" y="1369"/>
                  </a:lnTo>
                  <a:lnTo>
                    <a:pt x="2250" y="1419"/>
                  </a:lnTo>
                  <a:lnTo>
                    <a:pt x="2320" y="1469"/>
                  </a:lnTo>
                  <a:lnTo>
                    <a:pt x="2391" y="1516"/>
                  </a:lnTo>
                  <a:lnTo>
                    <a:pt x="2462" y="1563"/>
                  </a:lnTo>
                  <a:lnTo>
                    <a:pt x="2534" y="1608"/>
                  </a:lnTo>
                  <a:lnTo>
                    <a:pt x="2606" y="1651"/>
                  </a:lnTo>
                  <a:lnTo>
                    <a:pt x="2678" y="1693"/>
                  </a:lnTo>
                  <a:lnTo>
                    <a:pt x="2750" y="1733"/>
                  </a:lnTo>
                  <a:lnTo>
                    <a:pt x="838" y="1733"/>
                  </a:lnTo>
                  <a:lnTo>
                    <a:pt x="805" y="1687"/>
                  </a:lnTo>
                  <a:lnTo>
                    <a:pt x="771" y="1640"/>
                  </a:lnTo>
                  <a:lnTo>
                    <a:pt x="738" y="1592"/>
                  </a:lnTo>
                  <a:lnTo>
                    <a:pt x="705" y="1542"/>
                  </a:lnTo>
                  <a:lnTo>
                    <a:pt x="672" y="1492"/>
                  </a:lnTo>
                  <a:lnTo>
                    <a:pt x="640" y="1441"/>
                  </a:lnTo>
                  <a:lnTo>
                    <a:pt x="608" y="1389"/>
                  </a:lnTo>
                  <a:lnTo>
                    <a:pt x="576" y="1336"/>
                  </a:lnTo>
                  <a:lnTo>
                    <a:pt x="545" y="1282"/>
                  </a:lnTo>
                  <a:lnTo>
                    <a:pt x="514" y="1227"/>
                  </a:lnTo>
                  <a:lnTo>
                    <a:pt x="483" y="1172"/>
                  </a:lnTo>
                  <a:lnTo>
                    <a:pt x="453" y="1117"/>
                  </a:lnTo>
                  <a:lnTo>
                    <a:pt x="427" y="1057"/>
                  </a:lnTo>
                  <a:lnTo>
                    <a:pt x="421" y="1004"/>
                  </a:lnTo>
                  <a:lnTo>
                    <a:pt x="386" y="947"/>
                  </a:lnTo>
                  <a:lnTo>
                    <a:pt x="355" y="890"/>
                  </a:lnTo>
                  <a:lnTo>
                    <a:pt x="329" y="832"/>
                  </a:lnTo>
                  <a:lnTo>
                    <a:pt x="301" y="779"/>
                  </a:lnTo>
                  <a:lnTo>
                    <a:pt x="277" y="719"/>
                  </a:lnTo>
                  <a:lnTo>
                    <a:pt x="254" y="661"/>
                  </a:lnTo>
                  <a:lnTo>
                    <a:pt x="227" y="607"/>
                  </a:lnTo>
                  <a:lnTo>
                    <a:pt x="205" y="551"/>
                  </a:lnTo>
                  <a:lnTo>
                    <a:pt x="182" y="491"/>
                  </a:lnTo>
                  <a:lnTo>
                    <a:pt x="163" y="437"/>
                  </a:lnTo>
                  <a:lnTo>
                    <a:pt x="140" y="380"/>
                  </a:lnTo>
                  <a:lnTo>
                    <a:pt x="116" y="320"/>
                  </a:lnTo>
                  <a:lnTo>
                    <a:pt x="94" y="268"/>
                  </a:lnTo>
                  <a:lnTo>
                    <a:pt x="76" y="211"/>
                  </a:lnTo>
                  <a:lnTo>
                    <a:pt x="55" y="158"/>
                  </a:lnTo>
                  <a:lnTo>
                    <a:pt x="40" y="106"/>
                  </a:lnTo>
                  <a:lnTo>
                    <a:pt x="25" y="50"/>
                  </a:lnTo>
                  <a:lnTo>
                    <a:pt x="0" y="0"/>
                  </a:lnTo>
                  <a:lnTo>
                    <a:pt x="892" y="0"/>
                  </a:lnTo>
                  <a:close/>
                </a:path>
              </a:pathLst>
            </a:custGeom>
            <a:gradFill rotWithShape="0">
              <a:gsLst>
                <a:gs pos="0">
                  <a:srgbClr val="26CA74"/>
                </a:gs>
                <a:gs pos="100000">
                  <a:srgbClr val="FFFFFF"/>
                </a:gs>
              </a:gsLst>
              <a:lin ang="5400000" scaled="1"/>
              <a:tileRect/>
            </a:gradFill>
            <a:ln w="9525">
              <a:noFill/>
            </a:ln>
          </p:spPr>
          <p:txBody>
            <a:bodyPr/>
            <a:p>
              <a:endParaRPr lang="zh-CN" altLang="en-US" dirty="0">
                <a:latin typeface="Verdana" panose="020B0604030504040204" pitchFamily="34" charset="0"/>
              </a:endParaRPr>
            </a:p>
          </p:txBody>
        </p:sp>
        <p:sp>
          <p:nvSpPr>
            <p:cNvPr id="19466" name="Freeform 5"/>
            <p:cNvSpPr/>
            <p:nvPr/>
          </p:nvSpPr>
          <p:spPr>
            <a:xfrm rot="5400000">
              <a:off x="2886" y="2153"/>
              <a:ext cx="1028" cy="635"/>
            </a:xfrm>
            <a:custGeom>
              <a:avLst/>
              <a:gdLst>
                <a:gd name="txL" fmla="*/ 0 w 6472"/>
                <a:gd name="txT" fmla="*/ 0 h 2485"/>
                <a:gd name="txR" fmla="*/ 6472 w 6472"/>
                <a:gd name="txB" fmla="*/ 2485 h 2485"/>
              </a:gdLst>
              <a:ahLst/>
              <a:cxnLst>
                <a:cxn ang="0">
                  <a:pos x="0" y="2485"/>
                </a:cxn>
                <a:cxn ang="0">
                  <a:pos x="6472" y="2485"/>
                </a:cxn>
                <a:cxn ang="0">
                  <a:pos x="3236" y="0"/>
                </a:cxn>
                <a:cxn ang="0">
                  <a:pos x="0" y="2485"/>
                </a:cxn>
              </a:cxnLst>
              <a:rect l="txL" t="txT" r="txR" b="txB"/>
              <a:pathLst>
                <a:path w="6472" h="2485">
                  <a:moveTo>
                    <a:pt x="0" y="2485"/>
                  </a:moveTo>
                  <a:lnTo>
                    <a:pt x="6472" y="2485"/>
                  </a:lnTo>
                  <a:lnTo>
                    <a:pt x="3236" y="0"/>
                  </a:lnTo>
                  <a:lnTo>
                    <a:pt x="0" y="2485"/>
                  </a:lnTo>
                  <a:close/>
                </a:path>
              </a:pathLst>
            </a:custGeom>
            <a:gradFill rotWithShape="0">
              <a:gsLst>
                <a:gs pos="0">
                  <a:srgbClr val="006666"/>
                </a:gs>
                <a:gs pos="100000">
                  <a:srgbClr val="A9CBCB"/>
                </a:gs>
              </a:gsLst>
              <a:lin ang="0" scaled="1"/>
              <a:tileRect/>
            </a:gradFill>
            <a:ln w="9525">
              <a:noFill/>
            </a:ln>
          </p:spPr>
          <p:txBody>
            <a:bodyPr/>
            <a:p>
              <a:endParaRPr lang="zh-CN" altLang="en-US" dirty="0">
                <a:latin typeface="Verdana" panose="020B0604030504040204" pitchFamily="34" charset="0"/>
              </a:endParaRPr>
            </a:p>
          </p:txBody>
        </p:sp>
        <p:sp>
          <p:nvSpPr>
            <p:cNvPr id="43014" name="Freeform 6"/>
            <p:cNvSpPr/>
            <p:nvPr/>
          </p:nvSpPr>
          <p:spPr bwMode="auto">
            <a:xfrm rot="5400000">
              <a:off x="1387" y="1058"/>
              <a:ext cx="1747" cy="1645"/>
            </a:xfrm>
            <a:custGeom>
              <a:avLst/>
              <a:gdLst/>
              <a:ahLst/>
              <a:cxnLst>
                <a:cxn ang="0">
                  <a:pos x="7309" y="222"/>
                </a:cxn>
                <a:cxn ang="0">
                  <a:pos x="7034" y="675"/>
                </a:cxn>
                <a:cxn ang="0">
                  <a:pos x="6720" y="1137"/>
                </a:cxn>
                <a:cxn ang="0">
                  <a:pos x="6367" y="1605"/>
                </a:cxn>
                <a:cxn ang="0">
                  <a:pos x="5981" y="2078"/>
                </a:cxn>
                <a:cxn ang="0">
                  <a:pos x="5564" y="2551"/>
                </a:cxn>
                <a:cxn ang="0">
                  <a:pos x="5118" y="3023"/>
                </a:cxn>
                <a:cxn ang="0">
                  <a:pos x="4647" y="3491"/>
                </a:cxn>
                <a:cxn ang="0">
                  <a:pos x="4152" y="3953"/>
                </a:cxn>
                <a:cxn ang="0">
                  <a:pos x="3638" y="4405"/>
                </a:cxn>
                <a:cxn ang="0">
                  <a:pos x="3106" y="4844"/>
                </a:cxn>
                <a:cxn ang="0">
                  <a:pos x="2560" y="5269"/>
                </a:cxn>
                <a:cxn ang="0">
                  <a:pos x="2002" y="5677"/>
                </a:cxn>
                <a:cxn ang="0">
                  <a:pos x="1437" y="6065"/>
                </a:cxn>
                <a:cxn ang="0">
                  <a:pos x="864" y="6431"/>
                </a:cxn>
                <a:cxn ang="0">
                  <a:pos x="288" y="6771"/>
                </a:cxn>
                <a:cxn ang="0">
                  <a:pos x="7647" y="6931"/>
                </a:cxn>
                <a:cxn ang="0">
                  <a:pos x="7915" y="6560"/>
                </a:cxn>
                <a:cxn ang="0">
                  <a:pos x="8180" y="6169"/>
                </a:cxn>
                <a:cxn ang="0">
                  <a:pos x="8442" y="5762"/>
                </a:cxn>
                <a:cxn ang="0">
                  <a:pos x="8696" y="5342"/>
                </a:cxn>
                <a:cxn ang="0">
                  <a:pos x="8946" y="4909"/>
                </a:cxn>
                <a:cxn ang="0">
                  <a:pos x="9188" y="4468"/>
                </a:cxn>
                <a:cxn ang="0">
                  <a:pos x="9422" y="4019"/>
                </a:cxn>
                <a:cxn ang="0">
                  <a:pos x="9647" y="3563"/>
                </a:cxn>
                <a:cxn ang="0">
                  <a:pos x="9862" y="3106"/>
                </a:cxn>
                <a:cxn ang="0">
                  <a:pos x="10066" y="2647"/>
                </a:cxn>
                <a:cxn ang="0">
                  <a:pos x="10257" y="2190"/>
                </a:cxn>
                <a:cxn ang="0">
                  <a:pos x="10436" y="1735"/>
                </a:cxn>
                <a:cxn ang="0">
                  <a:pos x="10601" y="1287"/>
                </a:cxn>
                <a:cxn ang="0">
                  <a:pos x="10750" y="847"/>
                </a:cxn>
                <a:cxn ang="0">
                  <a:pos x="10884" y="417"/>
                </a:cxn>
                <a:cxn ang="0">
                  <a:pos x="11000" y="0"/>
                </a:cxn>
              </a:cxnLst>
              <a:rect l="0" t="0" r="r" b="b"/>
              <a:pathLst>
                <a:path w="11000" h="6931">
                  <a:moveTo>
                    <a:pt x="7432" y="0"/>
                  </a:moveTo>
                  <a:lnTo>
                    <a:pt x="7309" y="222"/>
                  </a:lnTo>
                  <a:lnTo>
                    <a:pt x="7177" y="447"/>
                  </a:lnTo>
                  <a:lnTo>
                    <a:pt x="7034" y="675"/>
                  </a:lnTo>
                  <a:lnTo>
                    <a:pt x="6882" y="905"/>
                  </a:lnTo>
                  <a:lnTo>
                    <a:pt x="6720" y="1137"/>
                  </a:lnTo>
                  <a:lnTo>
                    <a:pt x="6548" y="1370"/>
                  </a:lnTo>
                  <a:lnTo>
                    <a:pt x="6367" y="1605"/>
                  </a:lnTo>
                  <a:lnTo>
                    <a:pt x="6178" y="1842"/>
                  </a:lnTo>
                  <a:lnTo>
                    <a:pt x="5981" y="2078"/>
                  </a:lnTo>
                  <a:lnTo>
                    <a:pt x="5776" y="2315"/>
                  </a:lnTo>
                  <a:lnTo>
                    <a:pt x="5564" y="2551"/>
                  </a:lnTo>
                  <a:lnTo>
                    <a:pt x="5344" y="2788"/>
                  </a:lnTo>
                  <a:lnTo>
                    <a:pt x="5118" y="3023"/>
                  </a:lnTo>
                  <a:lnTo>
                    <a:pt x="4886" y="3258"/>
                  </a:lnTo>
                  <a:lnTo>
                    <a:pt x="4647" y="3491"/>
                  </a:lnTo>
                  <a:lnTo>
                    <a:pt x="4402" y="3722"/>
                  </a:lnTo>
                  <a:lnTo>
                    <a:pt x="4152" y="3953"/>
                  </a:lnTo>
                  <a:lnTo>
                    <a:pt x="3897" y="4180"/>
                  </a:lnTo>
                  <a:lnTo>
                    <a:pt x="3638" y="4405"/>
                  </a:lnTo>
                  <a:lnTo>
                    <a:pt x="3374" y="4626"/>
                  </a:lnTo>
                  <a:lnTo>
                    <a:pt x="3106" y="4844"/>
                  </a:lnTo>
                  <a:lnTo>
                    <a:pt x="2835" y="5058"/>
                  </a:lnTo>
                  <a:lnTo>
                    <a:pt x="2560" y="5269"/>
                  </a:lnTo>
                  <a:lnTo>
                    <a:pt x="2282" y="5475"/>
                  </a:lnTo>
                  <a:lnTo>
                    <a:pt x="2002" y="5677"/>
                  </a:lnTo>
                  <a:lnTo>
                    <a:pt x="1720" y="5874"/>
                  </a:lnTo>
                  <a:lnTo>
                    <a:pt x="1437" y="6065"/>
                  </a:lnTo>
                  <a:lnTo>
                    <a:pt x="1151" y="6251"/>
                  </a:lnTo>
                  <a:lnTo>
                    <a:pt x="864" y="6431"/>
                  </a:lnTo>
                  <a:lnTo>
                    <a:pt x="576" y="6604"/>
                  </a:lnTo>
                  <a:lnTo>
                    <a:pt x="288" y="6771"/>
                  </a:lnTo>
                  <a:lnTo>
                    <a:pt x="0" y="6931"/>
                  </a:lnTo>
                  <a:lnTo>
                    <a:pt x="7647" y="6931"/>
                  </a:lnTo>
                  <a:lnTo>
                    <a:pt x="7782" y="6748"/>
                  </a:lnTo>
                  <a:lnTo>
                    <a:pt x="7915" y="6560"/>
                  </a:lnTo>
                  <a:lnTo>
                    <a:pt x="8049" y="6366"/>
                  </a:lnTo>
                  <a:lnTo>
                    <a:pt x="8180" y="6169"/>
                  </a:lnTo>
                  <a:lnTo>
                    <a:pt x="8312" y="5968"/>
                  </a:lnTo>
                  <a:lnTo>
                    <a:pt x="8442" y="5762"/>
                  </a:lnTo>
                  <a:lnTo>
                    <a:pt x="8570" y="5554"/>
                  </a:lnTo>
                  <a:lnTo>
                    <a:pt x="8696" y="5342"/>
                  </a:lnTo>
                  <a:lnTo>
                    <a:pt x="8822" y="5127"/>
                  </a:lnTo>
                  <a:lnTo>
                    <a:pt x="8946" y="4909"/>
                  </a:lnTo>
                  <a:lnTo>
                    <a:pt x="9069" y="4689"/>
                  </a:lnTo>
                  <a:lnTo>
                    <a:pt x="9188" y="4468"/>
                  </a:lnTo>
                  <a:lnTo>
                    <a:pt x="9307" y="4243"/>
                  </a:lnTo>
                  <a:lnTo>
                    <a:pt x="9422" y="4019"/>
                  </a:lnTo>
                  <a:lnTo>
                    <a:pt x="9536" y="3792"/>
                  </a:lnTo>
                  <a:lnTo>
                    <a:pt x="9647" y="3563"/>
                  </a:lnTo>
                  <a:lnTo>
                    <a:pt x="9756" y="3335"/>
                  </a:lnTo>
                  <a:lnTo>
                    <a:pt x="9862" y="3106"/>
                  </a:lnTo>
                  <a:lnTo>
                    <a:pt x="9966" y="2876"/>
                  </a:lnTo>
                  <a:lnTo>
                    <a:pt x="10066" y="2647"/>
                  </a:lnTo>
                  <a:lnTo>
                    <a:pt x="10163" y="2418"/>
                  </a:lnTo>
                  <a:lnTo>
                    <a:pt x="10257" y="2190"/>
                  </a:lnTo>
                  <a:lnTo>
                    <a:pt x="10348" y="1963"/>
                  </a:lnTo>
                  <a:lnTo>
                    <a:pt x="10436" y="1735"/>
                  </a:lnTo>
                  <a:lnTo>
                    <a:pt x="10520" y="1511"/>
                  </a:lnTo>
                  <a:lnTo>
                    <a:pt x="10601" y="1287"/>
                  </a:lnTo>
                  <a:lnTo>
                    <a:pt x="10677" y="1066"/>
                  </a:lnTo>
                  <a:lnTo>
                    <a:pt x="10750" y="847"/>
                  </a:lnTo>
                  <a:lnTo>
                    <a:pt x="10818" y="631"/>
                  </a:lnTo>
                  <a:lnTo>
                    <a:pt x="10884" y="417"/>
                  </a:lnTo>
                  <a:lnTo>
                    <a:pt x="10944" y="207"/>
                  </a:lnTo>
                  <a:lnTo>
                    <a:pt x="11000" y="0"/>
                  </a:lnTo>
                  <a:lnTo>
                    <a:pt x="7432" y="0"/>
                  </a:lnTo>
                  <a:close/>
                </a:path>
              </a:pathLst>
            </a:custGeom>
            <a:gradFill rotWithShape="0">
              <a:gsLst>
                <a:gs pos="0">
                  <a:schemeClr val="accent1">
                    <a:gamma/>
                    <a:tint val="0"/>
                    <a:invGamma/>
                  </a:schemeClr>
                </a:gs>
                <a:gs pos="100000">
                  <a:schemeClr val="accent1"/>
                </a:gs>
              </a:gsLst>
              <a:lin ang="5400000" scaled="1"/>
            </a:gradFill>
            <a:ln w="9525" cap="flat" cmpd="sng">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9468" name="Freeform 7"/>
            <p:cNvSpPr/>
            <p:nvPr/>
          </p:nvSpPr>
          <p:spPr>
            <a:xfrm rot="5400000">
              <a:off x="2277" y="1947"/>
              <a:ext cx="566" cy="1048"/>
            </a:xfrm>
            <a:custGeom>
              <a:avLst/>
              <a:gdLst>
                <a:gd name="txL" fmla="*/ 0 w 3568"/>
                <a:gd name="txT" fmla="*/ 0 h 4416"/>
                <a:gd name="txR" fmla="*/ 3568 w 3568"/>
                <a:gd name="txB" fmla="*/ 4416 h 4416"/>
              </a:gdLst>
              <a:ahLst/>
              <a:cxnLst>
                <a:cxn ang="0">
                  <a:pos x="34" y="128"/>
                </a:cxn>
                <a:cxn ang="0">
                  <a:pos x="107" y="386"/>
                </a:cxn>
                <a:cxn ang="0">
                  <a:pos x="187" y="650"/>
                </a:cxn>
                <a:cxn ang="0">
                  <a:pos x="273" y="918"/>
                </a:cxn>
                <a:cxn ang="0">
                  <a:pos x="365" y="1190"/>
                </a:cxn>
                <a:cxn ang="0">
                  <a:pos x="463" y="1465"/>
                </a:cxn>
                <a:cxn ang="0">
                  <a:pos x="566" y="1742"/>
                </a:cxn>
                <a:cxn ang="0">
                  <a:pos x="676" y="2022"/>
                </a:cxn>
                <a:cxn ang="0">
                  <a:pos x="790" y="2304"/>
                </a:cxn>
                <a:cxn ang="0">
                  <a:pos x="908" y="2586"/>
                </a:cxn>
                <a:cxn ang="0">
                  <a:pos x="1032" y="2870"/>
                </a:cxn>
                <a:cxn ang="0">
                  <a:pos x="1160" y="3153"/>
                </a:cxn>
                <a:cxn ang="0">
                  <a:pos x="1292" y="3437"/>
                </a:cxn>
                <a:cxn ang="0">
                  <a:pos x="1428" y="3718"/>
                </a:cxn>
                <a:cxn ang="0">
                  <a:pos x="1567" y="3999"/>
                </a:cxn>
                <a:cxn ang="0">
                  <a:pos x="1711" y="4277"/>
                </a:cxn>
                <a:cxn ang="0">
                  <a:pos x="1857" y="4277"/>
                </a:cxn>
                <a:cxn ang="0">
                  <a:pos x="2001" y="3999"/>
                </a:cxn>
                <a:cxn ang="0">
                  <a:pos x="2140" y="3718"/>
                </a:cxn>
                <a:cxn ang="0">
                  <a:pos x="2276" y="3437"/>
                </a:cxn>
                <a:cxn ang="0">
                  <a:pos x="2408" y="3153"/>
                </a:cxn>
                <a:cxn ang="0">
                  <a:pos x="2536" y="2870"/>
                </a:cxn>
                <a:cxn ang="0">
                  <a:pos x="2660" y="2586"/>
                </a:cxn>
                <a:cxn ang="0">
                  <a:pos x="2778" y="2304"/>
                </a:cxn>
                <a:cxn ang="0">
                  <a:pos x="2892" y="2022"/>
                </a:cxn>
                <a:cxn ang="0">
                  <a:pos x="3002" y="1742"/>
                </a:cxn>
                <a:cxn ang="0">
                  <a:pos x="3105" y="1465"/>
                </a:cxn>
                <a:cxn ang="0">
                  <a:pos x="3203" y="1190"/>
                </a:cxn>
                <a:cxn ang="0">
                  <a:pos x="3295" y="918"/>
                </a:cxn>
                <a:cxn ang="0">
                  <a:pos x="3381" y="650"/>
                </a:cxn>
                <a:cxn ang="0">
                  <a:pos x="3461" y="386"/>
                </a:cxn>
                <a:cxn ang="0">
                  <a:pos x="3534" y="128"/>
                </a:cxn>
                <a:cxn ang="0">
                  <a:pos x="0" y="0"/>
                </a:cxn>
              </a:cxnLst>
              <a:rect l="txL" t="txT" r="txR" b="txB"/>
              <a:pathLst>
                <a:path w="3568" h="4416">
                  <a:moveTo>
                    <a:pt x="0" y="0"/>
                  </a:moveTo>
                  <a:lnTo>
                    <a:pt x="34" y="128"/>
                  </a:lnTo>
                  <a:lnTo>
                    <a:pt x="70" y="256"/>
                  </a:lnTo>
                  <a:lnTo>
                    <a:pt x="107" y="386"/>
                  </a:lnTo>
                  <a:lnTo>
                    <a:pt x="146" y="517"/>
                  </a:lnTo>
                  <a:lnTo>
                    <a:pt x="187" y="650"/>
                  </a:lnTo>
                  <a:lnTo>
                    <a:pt x="229" y="784"/>
                  </a:lnTo>
                  <a:lnTo>
                    <a:pt x="273" y="918"/>
                  </a:lnTo>
                  <a:lnTo>
                    <a:pt x="319" y="1053"/>
                  </a:lnTo>
                  <a:lnTo>
                    <a:pt x="365" y="1190"/>
                  </a:lnTo>
                  <a:lnTo>
                    <a:pt x="413" y="1328"/>
                  </a:lnTo>
                  <a:lnTo>
                    <a:pt x="463" y="1465"/>
                  </a:lnTo>
                  <a:lnTo>
                    <a:pt x="514" y="1603"/>
                  </a:lnTo>
                  <a:lnTo>
                    <a:pt x="566" y="1742"/>
                  </a:lnTo>
                  <a:lnTo>
                    <a:pt x="620" y="1882"/>
                  </a:lnTo>
                  <a:lnTo>
                    <a:pt x="676" y="2022"/>
                  </a:lnTo>
                  <a:lnTo>
                    <a:pt x="732" y="2163"/>
                  </a:lnTo>
                  <a:lnTo>
                    <a:pt x="790" y="2304"/>
                  </a:lnTo>
                  <a:lnTo>
                    <a:pt x="849" y="2445"/>
                  </a:lnTo>
                  <a:lnTo>
                    <a:pt x="908" y="2586"/>
                  </a:lnTo>
                  <a:lnTo>
                    <a:pt x="970" y="2728"/>
                  </a:lnTo>
                  <a:lnTo>
                    <a:pt x="1032" y="2870"/>
                  </a:lnTo>
                  <a:lnTo>
                    <a:pt x="1095" y="3011"/>
                  </a:lnTo>
                  <a:lnTo>
                    <a:pt x="1160" y="3153"/>
                  </a:lnTo>
                  <a:lnTo>
                    <a:pt x="1225" y="3295"/>
                  </a:lnTo>
                  <a:lnTo>
                    <a:pt x="1292" y="3437"/>
                  </a:lnTo>
                  <a:lnTo>
                    <a:pt x="1359" y="3577"/>
                  </a:lnTo>
                  <a:lnTo>
                    <a:pt x="1428" y="3718"/>
                  </a:lnTo>
                  <a:lnTo>
                    <a:pt x="1497" y="3858"/>
                  </a:lnTo>
                  <a:lnTo>
                    <a:pt x="1567" y="3999"/>
                  </a:lnTo>
                  <a:lnTo>
                    <a:pt x="1639" y="4138"/>
                  </a:lnTo>
                  <a:lnTo>
                    <a:pt x="1711" y="4277"/>
                  </a:lnTo>
                  <a:lnTo>
                    <a:pt x="1784" y="4416"/>
                  </a:lnTo>
                  <a:lnTo>
                    <a:pt x="1857" y="4277"/>
                  </a:lnTo>
                  <a:lnTo>
                    <a:pt x="1929" y="4138"/>
                  </a:lnTo>
                  <a:lnTo>
                    <a:pt x="2001" y="3999"/>
                  </a:lnTo>
                  <a:lnTo>
                    <a:pt x="2071" y="3858"/>
                  </a:lnTo>
                  <a:lnTo>
                    <a:pt x="2140" y="3718"/>
                  </a:lnTo>
                  <a:lnTo>
                    <a:pt x="2208" y="3577"/>
                  </a:lnTo>
                  <a:lnTo>
                    <a:pt x="2276" y="3437"/>
                  </a:lnTo>
                  <a:lnTo>
                    <a:pt x="2343" y="3295"/>
                  </a:lnTo>
                  <a:lnTo>
                    <a:pt x="2408" y="3153"/>
                  </a:lnTo>
                  <a:lnTo>
                    <a:pt x="2473" y="3011"/>
                  </a:lnTo>
                  <a:lnTo>
                    <a:pt x="2536" y="2870"/>
                  </a:lnTo>
                  <a:lnTo>
                    <a:pt x="2598" y="2728"/>
                  </a:lnTo>
                  <a:lnTo>
                    <a:pt x="2660" y="2586"/>
                  </a:lnTo>
                  <a:lnTo>
                    <a:pt x="2719" y="2445"/>
                  </a:lnTo>
                  <a:lnTo>
                    <a:pt x="2778" y="2304"/>
                  </a:lnTo>
                  <a:lnTo>
                    <a:pt x="2836" y="2163"/>
                  </a:lnTo>
                  <a:lnTo>
                    <a:pt x="2892" y="2022"/>
                  </a:lnTo>
                  <a:lnTo>
                    <a:pt x="2948" y="1882"/>
                  </a:lnTo>
                  <a:lnTo>
                    <a:pt x="3002" y="1742"/>
                  </a:lnTo>
                  <a:lnTo>
                    <a:pt x="3054" y="1603"/>
                  </a:lnTo>
                  <a:lnTo>
                    <a:pt x="3105" y="1465"/>
                  </a:lnTo>
                  <a:lnTo>
                    <a:pt x="3155" y="1328"/>
                  </a:lnTo>
                  <a:lnTo>
                    <a:pt x="3203" y="1190"/>
                  </a:lnTo>
                  <a:lnTo>
                    <a:pt x="3249" y="1053"/>
                  </a:lnTo>
                  <a:lnTo>
                    <a:pt x="3295" y="918"/>
                  </a:lnTo>
                  <a:lnTo>
                    <a:pt x="3339" y="784"/>
                  </a:lnTo>
                  <a:lnTo>
                    <a:pt x="3381" y="650"/>
                  </a:lnTo>
                  <a:lnTo>
                    <a:pt x="3422" y="517"/>
                  </a:lnTo>
                  <a:lnTo>
                    <a:pt x="3461" y="386"/>
                  </a:lnTo>
                  <a:lnTo>
                    <a:pt x="3498" y="256"/>
                  </a:lnTo>
                  <a:lnTo>
                    <a:pt x="3534" y="128"/>
                  </a:lnTo>
                  <a:lnTo>
                    <a:pt x="3568" y="0"/>
                  </a:lnTo>
                  <a:lnTo>
                    <a:pt x="0" y="0"/>
                  </a:lnTo>
                  <a:close/>
                </a:path>
              </a:pathLst>
            </a:custGeom>
            <a:gradFill rotWithShape="0">
              <a:gsLst>
                <a:gs pos="0">
                  <a:srgbClr val="336699"/>
                </a:gs>
                <a:gs pos="100000">
                  <a:srgbClr val="339966"/>
                </a:gs>
              </a:gsLst>
              <a:lin ang="5400000" scaled="1"/>
              <a:tileRect/>
            </a:gradFill>
            <a:ln w="9525">
              <a:noFill/>
            </a:ln>
          </p:spPr>
          <p:txBody>
            <a:bodyPr/>
            <a:p>
              <a:endParaRPr lang="zh-CN" altLang="en-US" dirty="0">
                <a:latin typeface="Verdana" panose="020B0604030504040204" pitchFamily="34" charset="0"/>
              </a:endParaRPr>
            </a:p>
          </p:txBody>
        </p:sp>
      </p:grpSp>
      <p:sp>
        <p:nvSpPr>
          <p:cNvPr id="19460" name="Text Box 9"/>
          <p:cNvSpPr txBox="1"/>
          <p:nvPr/>
        </p:nvSpPr>
        <p:spPr>
          <a:xfrm>
            <a:off x="4643438" y="2133600"/>
            <a:ext cx="4500562" cy="4027488"/>
          </a:xfrm>
          <a:prstGeom prst="rect">
            <a:avLst/>
          </a:prstGeom>
          <a:noFill/>
          <a:ln w="9525">
            <a:noFill/>
          </a:ln>
        </p:spPr>
        <p:txBody>
          <a:bodyPr>
            <a:spAutoFit/>
          </a:bodyPr>
          <a:p>
            <a:pPr>
              <a:spcBef>
                <a:spcPct val="50000"/>
              </a:spcBef>
            </a:pPr>
            <a:r>
              <a:rPr lang="en-US" altLang="zh-CN" sz="1400" b="1" dirty="0">
                <a:solidFill>
                  <a:schemeClr val="hlink"/>
                </a:solidFill>
                <a:latin typeface="Arial" panose="020B0604020202020204" pitchFamily="34" charset="0"/>
              </a:rPr>
              <a:t>Benefits</a:t>
            </a:r>
            <a:endParaRPr lang="en-US" altLang="zh-CN" sz="1400" b="1" dirty="0">
              <a:solidFill>
                <a:schemeClr val="hlink"/>
              </a:solidFill>
              <a:latin typeface="Arial" panose="020B0604020202020204" pitchFamily="34" charset="0"/>
            </a:endParaRPr>
          </a:p>
          <a:p>
            <a:pPr>
              <a:spcBef>
                <a:spcPct val="50000"/>
              </a:spcBef>
              <a:buChar char="•"/>
            </a:pPr>
            <a:r>
              <a:rPr lang="en-US" altLang="zh-CN" sz="1400" b="1" dirty="0">
                <a:latin typeface="Arial" panose="020B0604020202020204" pitchFamily="34" charset="0"/>
              </a:rPr>
              <a:t>Reduces greasiness in fried foods</a:t>
            </a:r>
            <a:endParaRPr lang="en-US" altLang="zh-CN" sz="1400" b="1" dirty="0">
              <a:latin typeface="Arial" panose="020B0604020202020204" pitchFamily="34" charset="0"/>
            </a:endParaRPr>
          </a:p>
          <a:p>
            <a:pPr>
              <a:spcBef>
                <a:spcPct val="50000"/>
              </a:spcBef>
              <a:buChar char="•"/>
            </a:pPr>
            <a:r>
              <a:rPr lang="en-US" altLang="zh-CN" sz="1400" b="1" dirty="0">
                <a:latin typeface="Arial" panose="020B0604020202020204" pitchFamily="34" charset="0"/>
              </a:rPr>
              <a:t>Prevents fillings from leaking</a:t>
            </a:r>
            <a:endParaRPr lang="en-US" altLang="zh-CN" sz="1400" b="1" dirty="0">
              <a:latin typeface="Arial" panose="020B0604020202020204" pitchFamily="34" charset="0"/>
            </a:endParaRPr>
          </a:p>
          <a:p>
            <a:pPr>
              <a:spcBef>
                <a:spcPct val="50000"/>
              </a:spcBef>
              <a:buChar char="•"/>
            </a:pPr>
            <a:r>
              <a:rPr lang="en-US" altLang="zh-CN" sz="1400" b="1" dirty="0">
                <a:latin typeface="Arial" panose="020B0604020202020204" pitchFamily="34" charset="0"/>
              </a:rPr>
              <a:t>Provides gel texture to hot foods</a:t>
            </a:r>
            <a:endParaRPr lang="en-US" altLang="zh-CN" sz="1400" b="1" dirty="0">
              <a:latin typeface="Arial" panose="020B0604020202020204" pitchFamily="34" charset="0"/>
            </a:endParaRPr>
          </a:p>
          <a:p>
            <a:pPr>
              <a:spcBef>
                <a:spcPct val="50000"/>
              </a:spcBef>
              <a:buChar char="•"/>
            </a:pPr>
            <a:r>
              <a:rPr lang="en-US" altLang="zh-CN" sz="1400" b="1" dirty="0">
                <a:latin typeface="Arial" panose="020B0604020202020204" pitchFamily="34" charset="0"/>
              </a:rPr>
              <a:t>Stabilizes whipped desserts</a:t>
            </a:r>
            <a:endParaRPr lang="en-US" altLang="zh-CN" sz="1400" b="1" dirty="0">
              <a:latin typeface="Arial" panose="020B0604020202020204" pitchFamily="34" charset="0"/>
            </a:endParaRPr>
          </a:p>
          <a:p>
            <a:pPr>
              <a:spcBef>
                <a:spcPct val="50000"/>
              </a:spcBef>
              <a:buChar char="•"/>
            </a:pPr>
            <a:r>
              <a:rPr lang="en-US" altLang="zh-CN" sz="1400" b="1" dirty="0">
                <a:latin typeface="Arial" panose="020B0604020202020204" pitchFamily="34" charset="0"/>
              </a:rPr>
              <a:t>Reduces breading loss</a:t>
            </a:r>
            <a:endParaRPr lang="en-US" altLang="zh-CN" sz="1400" b="1" dirty="0">
              <a:latin typeface="Arial" panose="020B0604020202020204" pitchFamily="34" charset="0"/>
            </a:endParaRPr>
          </a:p>
          <a:p>
            <a:pPr>
              <a:spcBef>
                <a:spcPct val="50000"/>
              </a:spcBef>
              <a:buChar char="•"/>
            </a:pPr>
            <a:r>
              <a:rPr lang="en-US" altLang="zh-CN" sz="1400" b="1" dirty="0">
                <a:latin typeface="Arial" panose="020B0604020202020204" pitchFamily="34" charset="0"/>
              </a:rPr>
              <a:t>Extends life of frying oil </a:t>
            </a:r>
            <a:endParaRPr lang="en-US" altLang="zh-CN" sz="1400" b="1" dirty="0">
              <a:latin typeface="Arial" panose="020B0604020202020204" pitchFamily="34" charset="0"/>
            </a:endParaRPr>
          </a:p>
          <a:p>
            <a:pPr>
              <a:spcBef>
                <a:spcPct val="50000"/>
              </a:spcBef>
            </a:pPr>
            <a:r>
              <a:rPr lang="en-US" altLang="zh-CN" sz="1400" b="1" dirty="0">
                <a:solidFill>
                  <a:schemeClr val="hlink"/>
                </a:solidFill>
                <a:latin typeface="Arial" panose="020B0604020202020204" pitchFamily="34" charset="0"/>
              </a:rPr>
              <a:t>Applications</a:t>
            </a:r>
            <a:endParaRPr lang="en-US" altLang="zh-CN" sz="1400" b="1" dirty="0">
              <a:solidFill>
                <a:schemeClr val="hlink"/>
              </a:solidFill>
              <a:latin typeface="Arial" panose="020B0604020202020204" pitchFamily="34" charset="0"/>
            </a:endParaRPr>
          </a:p>
          <a:p>
            <a:pPr>
              <a:spcBef>
                <a:spcPct val="50000"/>
              </a:spcBef>
              <a:buChar char="•"/>
            </a:pPr>
            <a:r>
              <a:rPr lang="en-US" altLang="zh-CN" sz="1400" b="1" dirty="0">
                <a:latin typeface="Arial" panose="020B0604020202020204" pitchFamily="34" charset="0"/>
              </a:rPr>
              <a:t>Bakery--frostings, icings, breads</a:t>
            </a:r>
            <a:endParaRPr lang="en-US" altLang="zh-CN" sz="1400" b="1" dirty="0">
              <a:latin typeface="Arial" panose="020B0604020202020204" pitchFamily="34" charset="0"/>
            </a:endParaRPr>
          </a:p>
          <a:p>
            <a:pPr>
              <a:spcBef>
                <a:spcPct val="50000"/>
              </a:spcBef>
              <a:buChar char="•"/>
            </a:pPr>
            <a:r>
              <a:rPr lang="en-US" altLang="zh-CN" sz="1400" b="1" dirty="0">
                <a:latin typeface="Arial" panose="020B0604020202020204" pitchFamily="34" charset="0"/>
              </a:rPr>
              <a:t>Dairy--ice cream, whipping toppings, frostings</a:t>
            </a:r>
            <a:endParaRPr lang="en-US" altLang="zh-CN" sz="1400" b="1" dirty="0">
              <a:latin typeface="Arial" panose="020B0604020202020204" pitchFamily="34" charset="0"/>
            </a:endParaRPr>
          </a:p>
          <a:p>
            <a:pPr>
              <a:spcBef>
                <a:spcPct val="50000"/>
              </a:spcBef>
              <a:buChar char="•"/>
            </a:pPr>
            <a:r>
              <a:rPr lang="en-US" altLang="zh-CN" sz="1400" b="1" dirty="0">
                <a:latin typeface="Arial" panose="020B0604020202020204" pitchFamily="34" charset="0"/>
              </a:rPr>
              <a:t>Meat and Meat Analogues--veggie patties</a:t>
            </a:r>
            <a:endParaRPr lang="en-US" altLang="zh-CN" sz="1400" b="1" dirty="0">
              <a:latin typeface="Arial" panose="020B0604020202020204" pitchFamily="34" charset="0"/>
            </a:endParaRPr>
          </a:p>
          <a:p>
            <a:pPr>
              <a:spcBef>
                <a:spcPct val="50000"/>
              </a:spcBef>
              <a:buChar char="•"/>
            </a:pPr>
            <a:r>
              <a:rPr lang="en-US" altLang="zh-CN" sz="1400" b="1" dirty="0">
                <a:latin typeface="Arial" panose="020B0604020202020204" pitchFamily="34" charset="0"/>
              </a:rPr>
              <a:t>Prepared Foods--onion rings, structured potato products, deep-frying batter</a:t>
            </a:r>
            <a:endParaRPr lang="en-US" altLang="zh-CN" sz="1400" b="1" dirty="0">
              <a:latin typeface="Arial" panose="020B0604020202020204" pitchFamily="34" charset="0"/>
            </a:endParaRPr>
          </a:p>
        </p:txBody>
      </p:sp>
      <p:sp>
        <p:nvSpPr>
          <p:cNvPr id="43018" name="Text Box 10"/>
          <p:cNvSpPr txBox="1"/>
          <p:nvPr/>
        </p:nvSpPr>
        <p:spPr>
          <a:xfrm>
            <a:off x="4716463" y="1773238"/>
            <a:ext cx="3276600" cy="396875"/>
          </a:xfrm>
          <a:prstGeom prst="rect">
            <a:avLst/>
          </a:prstGeom>
          <a:noFill/>
          <a:ln w="9525">
            <a:noFill/>
          </a:ln>
        </p:spPr>
        <p:txBody>
          <a:bodyPr>
            <a:spAutoFit/>
          </a:bodyPr>
          <a:p>
            <a:pPr>
              <a:spcBef>
                <a:spcPct val="50000"/>
              </a:spcBef>
            </a:pPr>
            <a:r>
              <a:rPr lang="en-US" altLang="zh-CN" sz="2000" b="1" dirty="0">
                <a:latin typeface="Arial" panose="020B0604020202020204" pitchFamily="34" charset="0"/>
                <a:ea typeface="楷体_GB2312" pitchFamily="49" charset="-122"/>
              </a:rPr>
              <a:t>In Food</a:t>
            </a:r>
            <a:r>
              <a:rPr lang="en-US" altLang="zh-CN" sz="2000" b="1" dirty="0">
                <a:solidFill>
                  <a:schemeClr val="tx2"/>
                </a:solidFill>
                <a:latin typeface="Arial" panose="020B0604020202020204" pitchFamily="34" charset="0"/>
              </a:rPr>
              <a:t>:</a:t>
            </a:r>
            <a:endParaRPr lang="en-US" altLang="zh-CN" sz="2000" b="1" dirty="0">
              <a:solidFill>
                <a:schemeClr val="tx2"/>
              </a:solidFill>
              <a:latin typeface="Arial" panose="020B0604020202020204" pitchFamily="34" charset="0"/>
            </a:endParaRPr>
          </a:p>
        </p:txBody>
      </p:sp>
      <p:pic>
        <p:nvPicPr>
          <p:cNvPr id="19462" name="Picture 14" descr="xinsrc_05205050613183281926460"/>
          <p:cNvPicPr>
            <a:picLocks noChangeAspect="1"/>
          </p:cNvPicPr>
          <p:nvPr/>
        </p:nvPicPr>
        <p:blipFill>
          <a:blip r:embed="rId1"/>
          <a:stretch>
            <a:fillRect/>
          </a:stretch>
        </p:blipFill>
        <p:spPr>
          <a:xfrm>
            <a:off x="323850" y="4292600"/>
            <a:ext cx="2124075" cy="1703388"/>
          </a:xfrm>
          <a:prstGeom prst="rect">
            <a:avLst/>
          </a:prstGeom>
          <a:noFill/>
          <a:ln w="9525">
            <a:noFill/>
          </a:ln>
        </p:spPr>
      </p:pic>
      <p:pic>
        <p:nvPicPr>
          <p:cNvPr id="19463" name="Picture 15" descr="xinsrc_5821103220833843101965"/>
          <p:cNvPicPr>
            <a:picLocks noChangeAspect="1"/>
          </p:cNvPicPr>
          <p:nvPr/>
        </p:nvPicPr>
        <p:blipFill>
          <a:blip r:embed="rId2"/>
          <a:stretch>
            <a:fillRect/>
          </a:stretch>
        </p:blipFill>
        <p:spPr>
          <a:xfrm>
            <a:off x="323850" y="1773238"/>
            <a:ext cx="2519363" cy="1890712"/>
          </a:xfrm>
          <a:prstGeom prst="rect">
            <a:avLst/>
          </a:prstGeom>
          <a:noFill/>
          <a:ln w="9525">
            <a:noFill/>
          </a:ln>
        </p:spPr>
      </p:pic>
    </p:spTree>
    <p:custDataLst>
      <p:tags r:id="rId3"/>
    </p:custDataLst>
  </p:cSld>
  <p:clrMapOvr>
    <a:masterClrMapping/>
  </p:clrMapOvr>
  <p:transition advTm="1734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9" presetClass="entr" presetSubtype="0" fill="hold" nodeType="clickEffect">
                                  <p:stCondLst>
                                    <p:cond delay="0"/>
                                  </p:stCondLst>
                                  <p:childTnLst>
                                    <p:set>
                                      <p:cBhvr>
                                        <p:cTn id="10" dur="1" fill="hold">
                                          <p:stCondLst>
                                            <p:cond delay="0"/>
                                          </p:stCondLst>
                                        </p:cTn>
                                        <p:tgtEl>
                                          <p:spTgt spid="43018">
                                            <p:txEl>
                                              <p:charRg st="0" end="9"/>
                                            </p:txEl>
                                          </p:spTgt>
                                        </p:tgtEl>
                                        <p:attrNameLst>
                                          <p:attrName>style.visibility</p:attrName>
                                        </p:attrNameLst>
                                      </p:cBhvr>
                                      <p:to>
                                        <p:strVal val="visible"/>
                                      </p:to>
                                    </p:set>
                                    <p:anim calcmode="lin" valueType="num">
                                      <p:cBhvr>
                                        <p:cTn id="11" dur="1000" fill="hold"/>
                                        <p:tgtEl>
                                          <p:spTgt spid="43018">
                                            <p:txEl>
                                              <p:charRg st="0" end="9"/>
                                            </p:txEl>
                                          </p:spTgt>
                                        </p:tgtEl>
                                        <p:attrNameLst>
                                          <p:attrName>ppt_x</p:attrName>
                                        </p:attrNameLst>
                                      </p:cBhvr>
                                      <p:tavLst>
                                        <p:tav tm="0">
                                          <p:val>
                                            <p:strVal val="#ppt_x-.2"/>
                                          </p:val>
                                        </p:tav>
                                        <p:tav tm="100000">
                                          <p:val>
                                            <p:strVal val="#ppt_x"/>
                                          </p:val>
                                        </p:tav>
                                      </p:tavLst>
                                    </p:anim>
                                    <p:anim calcmode="lin" valueType="num">
                                      <p:cBhvr>
                                        <p:cTn id="12" dur="1000" fill="hold"/>
                                        <p:tgtEl>
                                          <p:spTgt spid="43018">
                                            <p:txEl>
                                              <p:charRg st="0" end="9"/>
                                            </p:txEl>
                                          </p:spTgt>
                                        </p:tgtEl>
                                        <p:attrNameLst>
                                          <p:attrName>ppt_y</p:attrName>
                                        </p:attrNameLst>
                                      </p:cBhvr>
                                      <p:tavLst>
                                        <p:tav tm="0">
                                          <p:val>
                                            <p:strVal val="#ppt_y"/>
                                          </p:val>
                                        </p:tav>
                                        <p:tav tm="100000">
                                          <p:val>
                                            <p:strVal val="#ppt_y"/>
                                          </p:val>
                                        </p:tav>
                                      </p:tavLst>
                                    </p:anim>
                                    <p:animEffect transition="in" filter="wipe(right)" prLst="gradientSize: 0.1">
                                      <p:cBhvr>
                                        <p:cTn id="13" dur="1000"/>
                                        <p:tgtEl>
                                          <p:spTgt spid="43018">
                                            <p:txEl>
                                              <p:charRg st="0"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2"/>
          <p:cNvSpPr>
            <a:spLocks noGrp="1"/>
          </p:cNvSpPr>
          <p:nvPr>
            <p:ph type="title"/>
          </p:nvPr>
        </p:nvSpPr>
        <p:spPr>
          <a:xfrm>
            <a:off x="539750" y="333375"/>
            <a:ext cx="8750300" cy="1216025"/>
          </a:xfrm>
        </p:spPr>
        <p:txBody>
          <a:bodyPr vert="horz" wrap="square" lIns="91440" tIns="45720" rIns="91440" bIns="45720" anchor="b" anchorCtr="0"/>
          <a:p>
            <a:pPr eaLnBrk="1" hangingPunct="1"/>
            <a:r>
              <a:rPr lang="en-US" altLang="zh-CN" sz="2800" b="1" dirty="0">
                <a:latin typeface="Arial" panose="020B0604020202020204" pitchFamily="34" charset="0"/>
                <a:ea typeface="楷体_GB2312" pitchFamily="49" charset="-122"/>
              </a:rPr>
              <a:t>Methyl Cellulose/Hydroxypropyl </a:t>
            </a:r>
            <a:br>
              <a:rPr lang="en-US" altLang="zh-CN" sz="2800" b="1" dirty="0">
                <a:latin typeface="Arial" panose="020B0604020202020204" pitchFamily="34" charset="0"/>
                <a:ea typeface="楷体_GB2312" pitchFamily="49" charset="-122"/>
              </a:rPr>
            </a:br>
            <a:r>
              <a:rPr lang="en-US" altLang="zh-CN" sz="2800" b="1" dirty="0">
                <a:latin typeface="Arial" panose="020B0604020202020204" pitchFamily="34" charset="0"/>
                <a:ea typeface="楷体_GB2312" pitchFamily="49" charset="-122"/>
              </a:rPr>
              <a:t>Methyl Cellulose For Personal care</a:t>
            </a:r>
            <a:endParaRPr lang="en-US" altLang="zh-CN" sz="2800" b="1" dirty="0">
              <a:latin typeface="Arial" panose="020B0604020202020204" pitchFamily="34" charset="0"/>
              <a:ea typeface="楷体_GB2312" pitchFamily="49" charset="-122"/>
            </a:endParaRPr>
          </a:p>
        </p:txBody>
      </p:sp>
      <p:grpSp>
        <p:nvGrpSpPr>
          <p:cNvPr id="2" name="Group 3"/>
          <p:cNvGrpSpPr/>
          <p:nvPr/>
        </p:nvGrpSpPr>
        <p:grpSpPr>
          <a:xfrm>
            <a:off x="3043238" y="2924175"/>
            <a:ext cx="1600200" cy="1905000"/>
            <a:chOff x="1438" y="1007"/>
            <a:chExt cx="2280" cy="2928"/>
          </a:xfrm>
        </p:grpSpPr>
        <p:sp>
          <p:nvSpPr>
            <p:cNvPr id="20488" name="Freeform 4"/>
            <p:cNvSpPr/>
            <p:nvPr/>
          </p:nvSpPr>
          <p:spPr>
            <a:xfrm rot="5400000">
              <a:off x="1387" y="2239"/>
              <a:ext cx="1747" cy="1645"/>
            </a:xfrm>
            <a:custGeom>
              <a:avLst/>
              <a:gdLst>
                <a:gd name="txL" fmla="*/ 0 w 2750"/>
                <a:gd name="txT" fmla="*/ 0 h 1733"/>
                <a:gd name="txR" fmla="*/ 2750 w 2750"/>
                <a:gd name="txB" fmla="*/ 1733 h 1733"/>
              </a:gdLst>
              <a:ahLst/>
              <a:cxnLst>
                <a:cxn ang="0">
                  <a:pos x="923" y="56"/>
                </a:cxn>
                <a:cxn ang="0">
                  <a:pos x="992" y="169"/>
                </a:cxn>
                <a:cxn ang="0">
                  <a:pos x="1070" y="284"/>
                </a:cxn>
                <a:cxn ang="0">
                  <a:pos x="1158" y="401"/>
                </a:cxn>
                <a:cxn ang="0">
                  <a:pos x="1255" y="520"/>
                </a:cxn>
                <a:cxn ang="0">
                  <a:pos x="1359" y="638"/>
                </a:cxn>
                <a:cxn ang="0">
                  <a:pos x="1471" y="756"/>
                </a:cxn>
                <a:cxn ang="0">
                  <a:pos x="1588" y="873"/>
                </a:cxn>
                <a:cxn ang="0">
                  <a:pos x="1712" y="988"/>
                </a:cxn>
                <a:cxn ang="0">
                  <a:pos x="1841" y="1101"/>
                </a:cxn>
                <a:cxn ang="0">
                  <a:pos x="1974" y="1211"/>
                </a:cxn>
                <a:cxn ang="0">
                  <a:pos x="2110" y="1317"/>
                </a:cxn>
                <a:cxn ang="0">
                  <a:pos x="2250" y="1419"/>
                </a:cxn>
                <a:cxn ang="0">
                  <a:pos x="2391" y="1516"/>
                </a:cxn>
                <a:cxn ang="0">
                  <a:pos x="2534" y="1608"/>
                </a:cxn>
                <a:cxn ang="0">
                  <a:pos x="2678" y="1693"/>
                </a:cxn>
                <a:cxn ang="0">
                  <a:pos x="838" y="1733"/>
                </a:cxn>
                <a:cxn ang="0">
                  <a:pos x="771" y="1640"/>
                </a:cxn>
                <a:cxn ang="0">
                  <a:pos x="705" y="1542"/>
                </a:cxn>
                <a:cxn ang="0">
                  <a:pos x="640" y="1441"/>
                </a:cxn>
                <a:cxn ang="0">
                  <a:pos x="576" y="1336"/>
                </a:cxn>
                <a:cxn ang="0">
                  <a:pos x="514" y="1227"/>
                </a:cxn>
                <a:cxn ang="0">
                  <a:pos x="453" y="1117"/>
                </a:cxn>
                <a:cxn ang="0">
                  <a:pos x="421" y="1004"/>
                </a:cxn>
                <a:cxn ang="0">
                  <a:pos x="355" y="890"/>
                </a:cxn>
                <a:cxn ang="0">
                  <a:pos x="301" y="779"/>
                </a:cxn>
                <a:cxn ang="0">
                  <a:pos x="254" y="661"/>
                </a:cxn>
                <a:cxn ang="0">
                  <a:pos x="205" y="551"/>
                </a:cxn>
                <a:cxn ang="0">
                  <a:pos x="163" y="437"/>
                </a:cxn>
                <a:cxn ang="0">
                  <a:pos x="116" y="320"/>
                </a:cxn>
                <a:cxn ang="0">
                  <a:pos x="76" y="211"/>
                </a:cxn>
                <a:cxn ang="0">
                  <a:pos x="40" y="106"/>
                </a:cxn>
                <a:cxn ang="0">
                  <a:pos x="0" y="0"/>
                </a:cxn>
              </a:cxnLst>
              <a:rect l="txL" t="txT" r="txR" b="txB"/>
              <a:pathLst>
                <a:path w="2750" h="1733">
                  <a:moveTo>
                    <a:pt x="892" y="0"/>
                  </a:moveTo>
                  <a:lnTo>
                    <a:pt x="923" y="56"/>
                  </a:lnTo>
                  <a:lnTo>
                    <a:pt x="956" y="112"/>
                  </a:lnTo>
                  <a:lnTo>
                    <a:pt x="992" y="169"/>
                  </a:lnTo>
                  <a:lnTo>
                    <a:pt x="1030" y="226"/>
                  </a:lnTo>
                  <a:lnTo>
                    <a:pt x="1070" y="284"/>
                  </a:lnTo>
                  <a:lnTo>
                    <a:pt x="1113" y="343"/>
                  </a:lnTo>
                  <a:lnTo>
                    <a:pt x="1158" y="401"/>
                  </a:lnTo>
                  <a:lnTo>
                    <a:pt x="1206" y="461"/>
                  </a:lnTo>
                  <a:lnTo>
                    <a:pt x="1255" y="520"/>
                  </a:lnTo>
                  <a:lnTo>
                    <a:pt x="1306" y="579"/>
                  </a:lnTo>
                  <a:lnTo>
                    <a:pt x="1359" y="638"/>
                  </a:lnTo>
                  <a:lnTo>
                    <a:pt x="1414" y="697"/>
                  </a:lnTo>
                  <a:lnTo>
                    <a:pt x="1471" y="756"/>
                  </a:lnTo>
                  <a:lnTo>
                    <a:pt x="1529" y="815"/>
                  </a:lnTo>
                  <a:lnTo>
                    <a:pt x="1588" y="873"/>
                  </a:lnTo>
                  <a:lnTo>
                    <a:pt x="1650" y="931"/>
                  </a:lnTo>
                  <a:lnTo>
                    <a:pt x="1712" y="988"/>
                  </a:lnTo>
                  <a:lnTo>
                    <a:pt x="1776" y="1045"/>
                  </a:lnTo>
                  <a:lnTo>
                    <a:pt x="1841" y="1101"/>
                  </a:lnTo>
                  <a:lnTo>
                    <a:pt x="1907" y="1157"/>
                  </a:lnTo>
                  <a:lnTo>
                    <a:pt x="1974" y="1211"/>
                  </a:lnTo>
                  <a:lnTo>
                    <a:pt x="2041" y="1265"/>
                  </a:lnTo>
                  <a:lnTo>
                    <a:pt x="2110" y="1317"/>
                  </a:lnTo>
                  <a:lnTo>
                    <a:pt x="2180" y="1369"/>
                  </a:lnTo>
                  <a:lnTo>
                    <a:pt x="2250" y="1419"/>
                  </a:lnTo>
                  <a:lnTo>
                    <a:pt x="2320" y="1469"/>
                  </a:lnTo>
                  <a:lnTo>
                    <a:pt x="2391" y="1516"/>
                  </a:lnTo>
                  <a:lnTo>
                    <a:pt x="2462" y="1563"/>
                  </a:lnTo>
                  <a:lnTo>
                    <a:pt x="2534" y="1608"/>
                  </a:lnTo>
                  <a:lnTo>
                    <a:pt x="2606" y="1651"/>
                  </a:lnTo>
                  <a:lnTo>
                    <a:pt x="2678" y="1693"/>
                  </a:lnTo>
                  <a:lnTo>
                    <a:pt x="2750" y="1733"/>
                  </a:lnTo>
                  <a:lnTo>
                    <a:pt x="838" y="1733"/>
                  </a:lnTo>
                  <a:lnTo>
                    <a:pt x="805" y="1687"/>
                  </a:lnTo>
                  <a:lnTo>
                    <a:pt x="771" y="1640"/>
                  </a:lnTo>
                  <a:lnTo>
                    <a:pt x="738" y="1592"/>
                  </a:lnTo>
                  <a:lnTo>
                    <a:pt x="705" y="1542"/>
                  </a:lnTo>
                  <a:lnTo>
                    <a:pt x="672" y="1492"/>
                  </a:lnTo>
                  <a:lnTo>
                    <a:pt x="640" y="1441"/>
                  </a:lnTo>
                  <a:lnTo>
                    <a:pt x="608" y="1389"/>
                  </a:lnTo>
                  <a:lnTo>
                    <a:pt x="576" y="1336"/>
                  </a:lnTo>
                  <a:lnTo>
                    <a:pt x="545" y="1282"/>
                  </a:lnTo>
                  <a:lnTo>
                    <a:pt x="514" y="1227"/>
                  </a:lnTo>
                  <a:lnTo>
                    <a:pt x="483" y="1172"/>
                  </a:lnTo>
                  <a:lnTo>
                    <a:pt x="453" y="1117"/>
                  </a:lnTo>
                  <a:lnTo>
                    <a:pt x="427" y="1057"/>
                  </a:lnTo>
                  <a:lnTo>
                    <a:pt x="421" y="1004"/>
                  </a:lnTo>
                  <a:lnTo>
                    <a:pt x="386" y="947"/>
                  </a:lnTo>
                  <a:lnTo>
                    <a:pt x="355" y="890"/>
                  </a:lnTo>
                  <a:lnTo>
                    <a:pt x="329" y="832"/>
                  </a:lnTo>
                  <a:lnTo>
                    <a:pt x="301" y="779"/>
                  </a:lnTo>
                  <a:lnTo>
                    <a:pt x="277" y="719"/>
                  </a:lnTo>
                  <a:lnTo>
                    <a:pt x="254" y="661"/>
                  </a:lnTo>
                  <a:lnTo>
                    <a:pt x="227" y="607"/>
                  </a:lnTo>
                  <a:lnTo>
                    <a:pt x="205" y="551"/>
                  </a:lnTo>
                  <a:lnTo>
                    <a:pt x="182" y="491"/>
                  </a:lnTo>
                  <a:lnTo>
                    <a:pt x="163" y="437"/>
                  </a:lnTo>
                  <a:lnTo>
                    <a:pt x="140" y="380"/>
                  </a:lnTo>
                  <a:lnTo>
                    <a:pt x="116" y="320"/>
                  </a:lnTo>
                  <a:lnTo>
                    <a:pt x="94" y="268"/>
                  </a:lnTo>
                  <a:lnTo>
                    <a:pt x="76" y="211"/>
                  </a:lnTo>
                  <a:lnTo>
                    <a:pt x="55" y="158"/>
                  </a:lnTo>
                  <a:lnTo>
                    <a:pt x="40" y="106"/>
                  </a:lnTo>
                  <a:lnTo>
                    <a:pt x="25" y="50"/>
                  </a:lnTo>
                  <a:lnTo>
                    <a:pt x="0" y="0"/>
                  </a:lnTo>
                  <a:lnTo>
                    <a:pt x="892" y="0"/>
                  </a:lnTo>
                  <a:close/>
                </a:path>
              </a:pathLst>
            </a:custGeom>
            <a:gradFill rotWithShape="0">
              <a:gsLst>
                <a:gs pos="0">
                  <a:srgbClr val="26CA74"/>
                </a:gs>
                <a:gs pos="100000">
                  <a:srgbClr val="FFFFFF"/>
                </a:gs>
              </a:gsLst>
              <a:lin ang="5400000" scaled="1"/>
              <a:tileRect/>
            </a:gradFill>
            <a:ln w="9525">
              <a:noFill/>
            </a:ln>
          </p:spPr>
          <p:txBody>
            <a:bodyPr/>
            <a:p>
              <a:endParaRPr lang="zh-CN" altLang="en-US" dirty="0">
                <a:latin typeface="Verdana" panose="020B0604030504040204" pitchFamily="34" charset="0"/>
              </a:endParaRPr>
            </a:p>
          </p:txBody>
        </p:sp>
        <p:sp>
          <p:nvSpPr>
            <p:cNvPr id="20489" name="Freeform 5"/>
            <p:cNvSpPr/>
            <p:nvPr/>
          </p:nvSpPr>
          <p:spPr>
            <a:xfrm rot="5400000">
              <a:off x="2886" y="2153"/>
              <a:ext cx="1028" cy="635"/>
            </a:xfrm>
            <a:custGeom>
              <a:avLst/>
              <a:gdLst>
                <a:gd name="txL" fmla="*/ 0 w 6472"/>
                <a:gd name="txT" fmla="*/ 0 h 2485"/>
                <a:gd name="txR" fmla="*/ 6472 w 6472"/>
                <a:gd name="txB" fmla="*/ 2485 h 2485"/>
              </a:gdLst>
              <a:ahLst/>
              <a:cxnLst>
                <a:cxn ang="0">
                  <a:pos x="0" y="2485"/>
                </a:cxn>
                <a:cxn ang="0">
                  <a:pos x="6472" y="2485"/>
                </a:cxn>
                <a:cxn ang="0">
                  <a:pos x="3236" y="0"/>
                </a:cxn>
                <a:cxn ang="0">
                  <a:pos x="0" y="2485"/>
                </a:cxn>
              </a:cxnLst>
              <a:rect l="txL" t="txT" r="txR" b="txB"/>
              <a:pathLst>
                <a:path w="6472" h="2485">
                  <a:moveTo>
                    <a:pt x="0" y="2485"/>
                  </a:moveTo>
                  <a:lnTo>
                    <a:pt x="6472" y="2485"/>
                  </a:lnTo>
                  <a:lnTo>
                    <a:pt x="3236" y="0"/>
                  </a:lnTo>
                  <a:lnTo>
                    <a:pt x="0" y="2485"/>
                  </a:lnTo>
                  <a:close/>
                </a:path>
              </a:pathLst>
            </a:custGeom>
            <a:gradFill rotWithShape="0">
              <a:gsLst>
                <a:gs pos="0">
                  <a:srgbClr val="006666"/>
                </a:gs>
                <a:gs pos="100000">
                  <a:srgbClr val="A9CBCB"/>
                </a:gs>
              </a:gsLst>
              <a:lin ang="0" scaled="1"/>
              <a:tileRect/>
            </a:gradFill>
            <a:ln w="9525">
              <a:noFill/>
            </a:ln>
          </p:spPr>
          <p:txBody>
            <a:bodyPr/>
            <a:p>
              <a:endParaRPr lang="zh-CN" altLang="en-US" dirty="0">
                <a:latin typeface="Verdana" panose="020B0604030504040204" pitchFamily="34" charset="0"/>
              </a:endParaRPr>
            </a:p>
          </p:txBody>
        </p:sp>
        <p:sp>
          <p:nvSpPr>
            <p:cNvPr id="44038" name="Freeform 6"/>
            <p:cNvSpPr/>
            <p:nvPr/>
          </p:nvSpPr>
          <p:spPr bwMode="auto">
            <a:xfrm rot="5400000">
              <a:off x="1387" y="1058"/>
              <a:ext cx="1747" cy="1645"/>
            </a:xfrm>
            <a:custGeom>
              <a:avLst/>
              <a:gdLst/>
              <a:ahLst/>
              <a:cxnLst>
                <a:cxn ang="0">
                  <a:pos x="7309" y="222"/>
                </a:cxn>
                <a:cxn ang="0">
                  <a:pos x="7034" y="675"/>
                </a:cxn>
                <a:cxn ang="0">
                  <a:pos x="6720" y="1137"/>
                </a:cxn>
                <a:cxn ang="0">
                  <a:pos x="6367" y="1605"/>
                </a:cxn>
                <a:cxn ang="0">
                  <a:pos x="5981" y="2078"/>
                </a:cxn>
                <a:cxn ang="0">
                  <a:pos x="5564" y="2551"/>
                </a:cxn>
                <a:cxn ang="0">
                  <a:pos x="5118" y="3023"/>
                </a:cxn>
                <a:cxn ang="0">
                  <a:pos x="4647" y="3491"/>
                </a:cxn>
                <a:cxn ang="0">
                  <a:pos x="4152" y="3953"/>
                </a:cxn>
                <a:cxn ang="0">
                  <a:pos x="3638" y="4405"/>
                </a:cxn>
                <a:cxn ang="0">
                  <a:pos x="3106" y="4844"/>
                </a:cxn>
                <a:cxn ang="0">
                  <a:pos x="2560" y="5269"/>
                </a:cxn>
                <a:cxn ang="0">
                  <a:pos x="2002" y="5677"/>
                </a:cxn>
                <a:cxn ang="0">
                  <a:pos x="1437" y="6065"/>
                </a:cxn>
                <a:cxn ang="0">
                  <a:pos x="864" y="6431"/>
                </a:cxn>
                <a:cxn ang="0">
                  <a:pos x="288" y="6771"/>
                </a:cxn>
                <a:cxn ang="0">
                  <a:pos x="7647" y="6931"/>
                </a:cxn>
                <a:cxn ang="0">
                  <a:pos x="7915" y="6560"/>
                </a:cxn>
                <a:cxn ang="0">
                  <a:pos x="8180" y="6169"/>
                </a:cxn>
                <a:cxn ang="0">
                  <a:pos x="8442" y="5762"/>
                </a:cxn>
                <a:cxn ang="0">
                  <a:pos x="8696" y="5342"/>
                </a:cxn>
                <a:cxn ang="0">
                  <a:pos x="8946" y="4909"/>
                </a:cxn>
                <a:cxn ang="0">
                  <a:pos x="9188" y="4468"/>
                </a:cxn>
                <a:cxn ang="0">
                  <a:pos x="9422" y="4019"/>
                </a:cxn>
                <a:cxn ang="0">
                  <a:pos x="9647" y="3563"/>
                </a:cxn>
                <a:cxn ang="0">
                  <a:pos x="9862" y="3106"/>
                </a:cxn>
                <a:cxn ang="0">
                  <a:pos x="10066" y="2647"/>
                </a:cxn>
                <a:cxn ang="0">
                  <a:pos x="10257" y="2190"/>
                </a:cxn>
                <a:cxn ang="0">
                  <a:pos x="10436" y="1735"/>
                </a:cxn>
                <a:cxn ang="0">
                  <a:pos x="10601" y="1287"/>
                </a:cxn>
                <a:cxn ang="0">
                  <a:pos x="10750" y="847"/>
                </a:cxn>
                <a:cxn ang="0">
                  <a:pos x="10884" y="417"/>
                </a:cxn>
                <a:cxn ang="0">
                  <a:pos x="11000" y="0"/>
                </a:cxn>
              </a:cxnLst>
              <a:rect l="0" t="0" r="r" b="b"/>
              <a:pathLst>
                <a:path w="11000" h="6931">
                  <a:moveTo>
                    <a:pt x="7432" y="0"/>
                  </a:moveTo>
                  <a:lnTo>
                    <a:pt x="7309" y="222"/>
                  </a:lnTo>
                  <a:lnTo>
                    <a:pt x="7177" y="447"/>
                  </a:lnTo>
                  <a:lnTo>
                    <a:pt x="7034" y="675"/>
                  </a:lnTo>
                  <a:lnTo>
                    <a:pt x="6882" y="905"/>
                  </a:lnTo>
                  <a:lnTo>
                    <a:pt x="6720" y="1137"/>
                  </a:lnTo>
                  <a:lnTo>
                    <a:pt x="6548" y="1370"/>
                  </a:lnTo>
                  <a:lnTo>
                    <a:pt x="6367" y="1605"/>
                  </a:lnTo>
                  <a:lnTo>
                    <a:pt x="6178" y="1842"/>
                  </a:lnTo>
                  <a:lnTo>
                    <a:pt x="5981" y="2078"/>
                  </a:lnTo>
                  <a:lnTo>
                    <a:pt x="5776" y="2315"/>
                  </a:lnTo>
                  <a:lnTo>
                    <a:pt x="5564" y="2551"/>
                  </a:lnTo>
                  <a:lnTo>
                    <a:pt x="5344" y="2788"/>
                  </a:lnTo>
                  <a:lnTo>
                    <a:pt x="5118" y="3023"/>
                  </a:lnTo>
                  <a:lnTo>
                    <a:pt x="4886" y="3258"/>
                  </a:lnTo>
                  <a:lnTo>
                    <a:pt x="4647" y="3491"/>
                  </a:lnTo>
                  <a:lnTo>
                    <a:pt x="4402" y="3722"/>
                  </a:lnTo>
                  <a:lnTo>
                    <a:pt x="4152" y="3953"/>
                  </a:lnTo>
                  <a:lnTo>
                    <a:pt x="3897" y="4180"/>
                  </a:lnTo>
                  <a:lnTo>
                    <a:pt x="3638" y="4405"/>
                  </a:lnTo>
                  <a:lnTo>
                    <a:pt x="3374" y="4626"/>
                  </a:lnTo>
                  <a:lnTo>
                    <a:pt x="3106" y="4844"/>
                  </a:lnTo>
                  <a:lnTo>
                    <a:pt x="2835" y="5058"/>
                  </a:lnTo>
                  <a:lnTo>
                    <a:pt x="2560" y="5269"/>
                  </a:lnTo>
                  <a:lnTo>
                    <a:pt x="2282" y="5475"/>
                  </a:lnTo>
                  <a:lnTo>
                    <a:pt x="2002" y="5677"/>
                  </a:lnTo>
                  <a:lnTo>
                    <a:pt x="1720" y="5874"/>
                  </a:lnTo>
                  <a:lnTo>
                    <a:pt x="1437" y="6065"/>
                  </a:lnTo>
                  <a:lnTo>
                    <a:pt x="1151" y="6251"/>
                  </a:lnTo>
                  <a:lnTo>
                    <a:pt x="864" y="6431"/>
                  </a:lnTo>
                  <a:lnTo>
                    <a:pt x="576" y="6604"/>
                  </a:lnTo>
                  <a:lnTo>
                    <a:pt x="288" y="6771"/>
                  </a:lnTo>
                  <a:lnTo>
                    <a:pt x="0" y="6931"/>
                  </a:lnTo>
                  <a:lnTo>
                    <a:pt x="7647" y="6931"/>
                  </a:lnTo>
                  <a:lnTo>
                    <a:pt x="7782" y="6748"/>
                  </a:lnTo>
                  <a:lnTo>
                    <a:pt x="7915" y="6560"/>
                  </a:lnTo>
                  <a:lnTo>
                    <a:pt x="8049" y="6366"/>
                  </a:lnTo>
                  <a:lnTo>
                    <a:pt x="8180" y="6169"/>
                  </a:lnTo>
                  <a:lnTo>
                    <a:pt x="8312" y="5968"/>
                  </a:lnTo>
                  <a:lnTo>
                    <a:pt x="8442" y="5762"/>
                  </a:lnTo>
                  <a:lnTo>
                    <a:pt x="8570" y="5554"/>
                  </a:lnTo>
                  <a:lnTo>
                    <a:pt x="8696" y="5342"/>
                  </a:lnTo>
                  <a:lnTo>
                    <a:pt x="8822" y="5127"/>
                  </a:lnTo>
                  <a:lnTo>
                    <a:pt x="8946" y="4909"/>
                  </a:lnTo>
                  <a:lnTo>
                    <a:pt x="9069" y="4689"/>
                  </a:lnTo>
                  <a:lnTo>
                    <a:pt x="9188" y="4468"/>
                  </a:lnTo>
                  <a:lnTo>
                    <a:pt x="9307" y="4243"/>
                  </a:lnTo>
                  <a:lnTo>
                    <a:pt x="9422" y="4019"/>
                  </a:lnTo>
                  <a:lnTo>
                    <a:pt x="9536" y="3792"/>
                  </a:lnTo>
                  <a:lnTo>
                    <a:pt x="9647" y="3563"/>
                  </a:lnTo>
                  <a:lnTo>
                    <a:pt x="9756" y="3335"/>
                  </a:lnTo>
                  <a:lnTo>
                    <a:pt x="9862" y="3106"/>
                  </a:lnTo>
                  <a:lnTo>
                    <a:pt x="9966" y="2876"/>
                  </a:lnTo>
                  <a:lnTo>
                    <a:pt x="10066" y="2647"/>
                  </a:lnTo>
                  <a:lnTo>
                    <a:pt x="10163" y="2418"/>
                  </a:lnTo>
                  <a:lnTo>
                    <a:pt x="10257" y="2190"/>
                  </a:lnTo>
                  <a:lnTo>
                    <a:pt x="10348" y="1963"/>
                  </a:lnTo>
                  <a:lnTo>
                    <a:pt x="10436" y="1735"/>
                  </a:lnTo>
                  <a:lnTo>
                    <a:pt x="10520" y="1511"/>
                  </a:lnTo>
                  <a:lnTo>
                    <a:pt x="10601" y="1287"/>
                  </a:lnTo>
                  <a:lnTo>
                    <a:pt x="10677" y="1066"/>
                  </a:lnTo>
                  <a:lnTo>
                    <a:pt x="10750" y="847"/>
                  </a:lnTo>
                  <a:lnTo>
                    <a:pt x="10818" y="631"/>
                  </a:lnTo>
                  <a:lnTo>
                    <a:pt x="10884" y="417"/>
                  </a:lnTo>
                  <a:lnTo>
                    <a:pt x="10944" y="207"/>
                  </a:lnTo>
                  <a:lnTo>
                    <a:pt x="11000" y="0"/>
                  </a:lnTo>
                  <a:lnTo>
                    <a:pt x="7432" y="0"/>
                  </a:lnTo>
                  <a:close/>
                </a:path>
              </a:pathLst>
            </a:custGeom>
            <a:gradFill rotWithShape="0">
              <a:gsLst>
                <a:gs pos="0">
                  <a:schemeClr val="accent1">
                    <a:gamma/>
                    <a:tint val="0"/>
                    <a:invGamma/>
                  </a:schemeClr>
                </a:gs>
                <a:gs pos="100000">
                  <a:schemeClr val="accent1"/>
                </a:gs>
              </a:gsLst>
              <a:lin ang="5400000" scaled="1"/>
            </a:gradFill>
            <a:ln w="9525" cap="flat" cmpd="sng">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20491" name="Freeform 7"/>
            <p:cNvSpPr/>
            <p:nvPr/>
          </p:nvSpPr>
          <p:spPr>
            <a:xfrm rot="5400000">
              <a:off x="2277" y="1947"/>
              <a:ext cx="566" cy="1048"/>
            </a:xfrm>
            <a:custGeom>
              <a:avLst/>
              <a:gdLst>
                <a:gd name="txL" fmla="*/ 0 w 3568"/>
                <a:gd name="txT" fmla="*/ 0 h 4416"/>
                <a:gd name="txR" fmla="*/ 3568 w 3568"/>
                <a:gd name="txB" fmla="*/ 4416 h 4416"/>
              </a:gdLst>
              <a:ahLst/>
              <a:cxnLst>
                <a:cxn ang="0">
                  <a:pos x="34" y="128"/>
                </a:cxn>
                <a:cxn ang="0">
                  <a:pos x="107" y="386"/>
                </a:cxn>
                <a:cxn ang="0">
                  <a:pos x="187" y="650"/>
                </a:cxn>
                <a:cxn ang="0">
                  <a:pos x="273" y="918"/>
                </a:cxn>
                <a:cxn ang="0">
                  <a:pos x="365" y="1190"/>
                </a:cxn>
                <a:cxn ang="0">
                  <a:pos x="463" y="1465"/>
                </a:cxn>
                <a:cxn ang="0">
                  <a:pos x="566" y="1742"/>
                </a:cxn>
                <a:cxn ang="0">
                  <a:pos x="676" y="2022"/>
                </a:cxn>
                <a:cxn ang="0">
                  <a:pos x="790" y="2304"/>
                </a:cxn>
                <a:cxn ang="0">
                  <a:pos x="908" y="2586"/>
                </a:cxn>
                <a:cxn ang="0">
                  <a:pos x="1032" y="2870"/>
                </a:cxn>
                <a:cxn ang="0">
                  <a:pos x="1160" y="3153"/>
                </a:cxn>
                <a:cxn ang="0">
                  <a:pos x="1292" y="3437"/>
                </a:cxn>
                <a:cxn ang="0">
                  <a:pos x="1428" y="3718"/>
                </a:cxn>
                <a:cxn ang="0">
                  <a:pos x="1567" y="3999"/>
                </a:cxn>
                <a:cxn ang="0">
                  <a:pos x="1711" y="4277"/>
                </a:cxn>
                <a:cxn ang="0">
                  <a:pos x="1857" y="4277"/>
                </a:cxn>
                <a:cxn ang="0">
                  <a:pos x="2001" y="3999"/>
                </a:cxn>
                <a:cxn ang="0">
                  <a:pos x="2140" y="3718"/>
                </a:cxn>
                <a:cxn ang="0">
                  <a:pos x="2276" y="3437"/>
                </a:cxn>
                <a:cxn ang="0">
                  <a:pos x="2408" y="3153"/>
                </a:cxn>
                <a:cxn ang="0">
                  <a:pos x="2536" y="2870"/>
                </a:cxn>
                <a:cxn ang="0">
                  <a:pos x="2660" y="2586"/>
                </a:cxn>
                <a:cxn ang="0">
                  <a:pos x="2778" y="2304"/>
                </a:cxn>
                <a:cxn ang="0">
                  <a:pos x="2892" y="2022"/>
                </a:cxn>
                <a:cxn ang="0">
                  <a:pos x="3002" y="1742"/>
                </a:cxn>
                <a:cxn ang="0">
                  <a:pos x="3105" y="1465"/>
                </a:cxn>
                <a:cxn ang="0">
                  <a:pos x="3203" y="1190"/>
                </a:cxn>
                <a:cxn ang="0">
                  <a:pos x="3295" y="918"/>
                </a:cxn>
                <a:cxn ang="0">
                  <a:pos x="3381" y="650"/>
                </a:cxn>
                <a:cxn ang="0">
                  <a:pos x="3461" y="386"/>
                </a:cxn>
                <a:cxn ang="0">
                  <a:pos x="3534" y="128"/>
                </a:cxn>
                <a:cxn ang="0">
                  <a:pos x="0" y="0"/>
                </a:cxn>
              </a:cxnLst>
              <a:rect l="txL" t="txT" r="txR" b="txB"/>
              <a:pathLst>
                <a:path w="3568" h="4416">
                  <a:moveTo>
                    <a:pt x="0" y="0"/>
                  </a:moveTo>
                  <a:lnTo>
                    <a:pt x="34" y="128"/>
                  </a:lnTo>
                  <a:lnTo>
                    <a:pt x="70" y="256"/>
                  </a:lnTo>
                  <a:lnTo>
                    <a:pt x="107" y="386"/>
                  </a:lnTo>
                  <a:lnTo>
                    <a:pt x="146" y="517"/>
                  </a:lnTo>
                  <a:lnTo>
                    <a:pt x="187" y="650"/>
                  </a:lnTo>
                  <a:lnTo>
                    <a:pt x="229" y="784"/>
                  </a:lnTo>
                  <a:lnTo>
                    <a:pt x="273" y="918"/>
                  </a:lnTo>
                  <a:lnTo>
                    <a:pt x="319" y="1053"/>
                  </a:lnTo>
                  <a:lnTo>
                    <a:pt x="365" y="1190"/>
                  </a:lnTo>
                  <a:lnTo>
                    <a:pt x="413" y="1328"/>
                  </a:lnTo>
                  <a:lnTo>
                    <a:pt x="463" y="1465"/>
                  </a:lnTo>
                  <a:lnTo>
                    <a:pt x="514" y="1603"/>
                  </a:lnTo>
                  <a:lnTo>
                    <a:pt x="566" y="1742"/>
                  </a:lnTo>
                  <a:lnTo>
                    <a:pt x="620" y="1882"/>
                  </a:lnTo>
                  <a:lnTo>
                    <a:pt x="676" y="2022"/>
                  </a:lnTo>
                  <a:lnTo>
                    <a:pt x="732" y="2163"/>
                  </a:lnTo>
                  <a:lnTo>
                    <a:pt x="790" y="2304"/>
                  </a:lnTo>
                  <a:lnTo>
                    <a:pt x="849" y="2445"/>
                  </a:lnTo>
                  <a:lnTo>
                    <a:pt x="908" y="2586"/>
                  </a:lnTo>
                  <a:lnTo>
                    <a:pt x="970" y="2728"/>
                  </a:lnTo>
                  <a:lnTo>
                    <a:pt x="1032" y="2870"/>
                  </a:lnTo>
                  <a:lnTo>
                    <a:pt x="1095" y="3011"/>
                  </a:lnTo>
                  <a:lnTo>
                    <a:pt x="1160" y="3153"/>
                  </a:lnTo>
                  <a:lnTo>
                    <a:pt x="1225" y="3295"/>
                  </a:lnTo>
                  <a:lnTo>
                    <a:pt x="1292" y="3437"/>
                  </a:lnTo>
                  <a:lnTo>
                    <a:pt x="1359" y="3577"/>
                  </a:lnTo>
                  <a:lnTo>
                    <a:pt x="1428" y="3718"/>
                  </a:lnTo>
                  <a:lnTo>
                    <a:pt x="1497" y="3858"/>
                  </a:lnTo>
                  <a:lnTo>
                    <a:pt x="1567" y="3999"/>
                  </a:lnTo>
                  <a:lnTo>
                    <a:pt x="1639" y="4138"/>
                  </a:lnTo>
                  <a:lnTo>
                    <a:pt x="1711" y="4277"/>
                  </a:lnTo>
                  <a:lnTo>
                    <a:pt x="1784" y="4416"/>
                  </a:lnTo>
                  <a:lnTo>
                    <a:pt x="1857" y="4277"/>
                  </a:lnTo>
                  <a:lnTo>
                    <a:pt x="1929" y="4138"/>
                  </a:lnTo>
                  <a:lnTo>
                    <a:pt x="2001" y="3999"/>
                  </a:lnTo>
                  <a:lnTo>
                    <a:pt x="2071" y="3858"/>
                  </a:lnTo>
                  <a:lnTo>
                    <a:pt x="2140" y="3718"/>
                  </a:lnTo>
                  <a:lnTo>
                    <a:pt x="2208" y="3577"/>
                  </a:lnTo>
                  <a:lnTo>
                    <a:pt x="2276" y="3437"/>
                  </a:lnTo>
                  <a:lnTo>
                    <a:pt x="2343" y="3295"/>
                  </a:lnTo>
                  <a:lnTo>
                    <a:pt x="2408" y="3153"/>
                  </a:lnTo>
                  <a:lnTo>
                    <a:pt x="2473" y="3011"/>
                  </a:lnTo>
                  <a:lnTo>
                    <a:pt x="2536" y="2870"/>
                  </a:lnTo>
                  <a:lnTo>
                    <a:pt x="2598" y="2728"/>
                  </a:lnTo>
                  <a:lnTo>
                    <a:pt x="2660" y="2586"/>
                  </a:lnTo>
                  <a:lnTo>
                    <a:pt x="2719" y="2445"/>
                  </a:lnTo>
                  <a:lnTo>
                    <a:pt x="2778" y="2304"/>
                  </a:lnTo>
                  <a:lnTo>
                    <a:pt x="2836" y="2163"/>
                  </a:lnTo>
                  <a:lnTo>
                    <a:pt x="2892" y="2022"/>
                  </a:lnTo>
                  <a:lnTo>
                    <a:pt x="2948" y="1882"/>
                  </a:lnTo>
                  <a:lnTo>
                    <a:pt x="3002" y="1742"/>
                  </a:lnTo>
                  <a:lnTo>
                    <a:pt x="3054" y="1603"/>
                  </a:lnTo>
                  <a:lnTo>
                    <a:pt x="3105" y="1465"/>
                  </a:lnTo>
                  <a:lnTo>
                    <a:pt x="3155" y="1328"/>
                  </a:lnTo>
                  <a:lnTo>
                    <a:pt x="3203" y="1190"/>
                  </a:lnTo>
                  <a:lnTo>
                    <a:pt x="3249" y="1053"/>
                  </a:lnTo>
                  <a:lnTo>
                    <a:pt x="3295" y="918"/>
                  </a:lnTo>
                  <a:lnTo>
                    <a:pt x="3339" y="784"/>
                  </a:lnTo>
                  <a:lnTo>
                    <a:pt x="3381" y="650"/>
                  </a:lnTo>
                  <a:lnTo>
                    <a:pt x="3422" y="517"/>
                  </a:lnTo>
                  <a:lnTo>
                    <a:pt x="3461" y="386"/>
                  </a:lnTo>
                  <a:lnTo>
                    <a:pt x="3498" y="256"/>
                  </a:lnTo>
                  <a:lnTo>
                    <a:pt x="3534" y="128"/>
                  </a:lnTo>
                  <a:lnTo>
                    <a:pt x="3568" y="0"/>
                  </a:lnTo>
                  <a:lnTo>
                    <a:pt x="0" y="0"/>
                  </a:lnTo>
                  <a:close/>
                </a:path>
              </a:pathLst>
            </a:custGeom>
            <a:gradFill rotWithShape="0">
              <a:gsLst>
                <a:gs pos="0">
                  <a:srgbClr val="336699"/>
                </a:gs>
                <a:gs pos="100000">
                  <a:srgbClr val="339966"/>
                </a:gs>
              </a:gsLst>
              <a:lin ang="5400000" scaled="1"/>
              <a:tileRect/>
            </a:gradFill>
            <a:ln w="9525">
              <a:noFill/>
            </a:ln>
          </p:spPr>
          <p:txBody>
            <a:bodyPr/>
            <a:p>
              <a:endParaRPr lang="zh-CN" altLang="en-US" dirty="0">
                <a:latin typeface="Verdana" panose="020B0604030504040204" pitchFamily="34" charset="0"/>
              </a:endParaRPr>
            </a:p>
          </p:txBody>
        </p:sp>
      </p:grpSp>
      <p:sp>
        <p:nvSpPr>
          <p:cNvPr id="20484" name="Text Box 9"/>
          <p:cNvSpPr txBox="1"/>
          <p:nvPr/>
        </p:nvSpPr>
        <p:spPr>
          <a:xfrm>
            <a:off x="4643438" y="2133600"/>
            <a:ext cx="4500562" cy="4027488"/>
          </a:xfrm>
          <a:prstGeom prst="rect">
            <a:avLst/>
          </a:prstGeom>
          <a:noFill/>
          <a:ln w="9525">
            <a:noFill/>
          </a:ln>
        </p:spPr>
        <p:txBody>
          <a:bodyPr>
            <a:spAutoFit/>
          </a:bodyPr>
          <a:p>
            <a:pPr>
              <a:spcBef>
                <a:spcPct val="50000"/>
              </a:spcBef>
            </a:pPr>
            <a:r>
              <a:rPr lang="en-US" altLang="zh-CN" sz="1400" b="1" dirty="0">
                <a:latin typeface="Arial" panose="020B0604020202020204" pitchFamily="34" charset="0"/>
              </a:rPr>
              <a:t>MC and HPMC are compatible with most personal care surfactant systems. In particular, HPMC is chosen for its foam enhancing properties in surfactant systems. When used in a shampoo or body wash, the HPMC polymer helps with formation of bubble structure, leading to richer, longer lasting lather.</a:t>
            </a:r>
            <a:endParaRPr lang="en-US" altLang="zh-CN" sz="1400" b="1" dirty="0">
              <a:latin typeface="Arial" panose="020B0604020202020204" pitchFamily="34" charset="0"/>
            </a:endParaRPr>
          </a:p>
          <a:p>
            <a:pPr>
              <a:spcBef>
                <a:spcPct val="50000"/>
              </a:spcBef>
            </a:pPr>
            <a:r>
              <a:rPr lang="en-US" altLang="zh-CN" sz="1400" b="1" dirty="0">
                <a:latin typeface="Arial" panose="020B0604020202020204" pitchFamily="34" charset="0"/>
              </a:rPr>
              <a:t> 【Applications】</a:t>
            </a:r>
            <a:endParaRPr lang="en-US" altLang="zh-CN" sz="1400" b="1" dirty="0">
              <a:latin typeface="Arial" panose="020B0604020202020204" pitchFamily="34" charset="0"/>
            </a:endParaRPr>
          </a:p>
          <a:p>
            <a:pPr>
              <a:spcBef>
                <a:spcPct val="50000"/>
              </a:spcBef>
            </a:pPr>
            <a:r>
              <a:rPr lang="en-US" altLang="zh-CN" sz="1400" b="1" dirty="0">
                <a:latin typeface="Arial" panose="020B0604020202020204" pitchFamily="34" charset="0"/>
              </a:rPr>
              <a:t>MC and HPMC are used in a variety of applications in personal care and cosmetics.</a:t>
            </a:r>
            <a:endParaRPr lang="en-US" altLang="zh-CN" sz="1400" b="1" dirty="0">
              <a:latin typeface="Arial" panose="020B0604020202020204" pitchFamily="34" charset="0"/>
            </a:endParaRPr>
          </a:p>
          <a:p>
            <a:pPr>
              <a:spcBef>
                <a:spcPct val="50000"/>
              </a:spcBef>
              <a:buChar char="•"/>
            </a:pPr>
            <a:r>
              <a:rPr lang="en-US" altLang="zh-CN" sz="1400" b="1" dirty="0">
                <a:latin typeface="Arial" panose="020B0604020202020204" pitchFamily="34" charset="0"/>
              </a:rPr>
              <a:t>Shampoo</a:t>
            </a:r>
            <a:endParaRPr lang="en-US" altLang="zh-CN" sz="1400" b="1" dirty="0">
              <a:latin typeface="Arial" panose="020B0604020202020204" pitchFamily="34" charset="0"/>
            </a:endParaRPr>
          </a:p>
          <a:p>
            <a:pPr>
              <a:spcBef>
                <a:spcPct val="50000"/>
              </a:spcBef>
              <a:buChar char="•"/>
            </a:pPr>
            <a:r>
              <a:rPr lang="en-US" altLang="zh-CN" sz="1400" b="1" dirty="0">
                <a:latin typeface="Arial" panose="020B0604020202020204" pitchFamily="34" charset="0"/>
              </a:rPr>
              <a:t>Hair styling products</a:t>
            </a:r>
            <a:endParaRPr lang="en-US" altLang="zh-CN" sz="1400" b="1" dirty="0">
              <a:latin typeface="Arial" panose="020B0604020202020204" pitchFamily="34" charset="0"/>
            </a:endParaRPr>
          </a:p>
          <a:p>
            <a:pPr>
              <a:spcBef>
                <a:spcPct val="50000"/>
              </a:spcBef>
              <a:buChar char="•"/>
            </a:pPr>
            <a:r>
              <a:rPr lang="en-US" altLang="zh-CN" sz="1400" b="1" dirty="0">
                <a:latin typeface="Arial" panose="020B0604020202020204" pitchFamily="34" charset="0"/>
              </a:rPr>
              <a:t>Liquid bubble bath concentrate</a:t>
            </a:r>
            <a:endParaRPr lang="en-US" altLang="zh-CN" sz="1400" b="1" dirty="0">
              <a:latin typeface="Arial" panose="020B0604020202020204" pitchFamily="34" charset="0"/>
            </a:endParaRPr>
          </a:p>
          <a:p>
            <a:pPr>
              <a:spcBef>
                <a:spcPct val="50000"/>
              </a:spcBef>
              <a:buChar char="•"/>
            </a:pPr>
            <a:r>
              <a:rPr lang="en-US" altLang="zh-CN" sz="1400" b="1" dirty="0">
                <a:latin typeface="Arial" panose="020B0604020202020204" pitchFamily="34" charset="0"/>
              </a:rPr>
              <a:t>Lotions and creams</a:t>
            </a:r>
            <a:endParaRPr lang="en-US" altLang="zh-CN" sz="1400" b="1" dirty="0">
              <a:latin typeface="Arial" panose="020B0604020202020204" pitchFamily="34" charset="0"/>
            </a:endParaRPr>
          </a:p>
          <a:p>
            <a:pPr>
              <a:spcBef>
                <a:spcPct val="50000"/>
              </a:spcBef>
              <a:buChar char="•"/>
            </a:pPr>
            <a:r>
              <a:rPr lang="en-US" altLang="zh-CN" sz="1400" b="1" dirty="0">
                <a:latin typeface="Arial" panose="020B0604020202020204" pitchFamily="34" charset="0"/>
              </a:rPr>
              <a:t>Liquid soap and body wash</a:t>
            </a:r>
            <a:endParaRPr lang="en-US" altLang="zh-CN" sz="1400" b="1" dirty="0">
              <a:latin typeface="Arial" panose="020B0604020202020204" pitchFamily="34" charset="0"/>
            </a:endParaRPr>
          </a:p>
        </p:txBody>
      </p:sp>
      <p:sp>
        <p:nvSpPr>
          <p:cNvPr id="44042" name="Text Box 10"/>
          <p:cNvSpPr txBox="1"/>
          <p:nvPr/>
        </p:nvSpPr>
        <p:spPr>
          <a:xfrm>
            <a:off x="4716463" y="1773238"/>
            <a:ext cx="3276600" cy="396875"/>
          </a:xfrm>
          <a:prstGeom prst="rect">
            <a:avLst/>
          </a:prstGeom>
          <a:noFill/>
          <a:ln w="9525">
            <a:noFill/>
          </a:ln>
        </p:spPr>
        <p:txBody>
          <a:bodyPr>
            <a:spAutoFit/>
          </a:bodyPr>
          <a:p>
            <a:pPr>
              <a:spcBef>
                <a:spcPct val="50000"/>
              </a:spcBef>
            </a:pPr>
            <a:r>
              <a:rPr lang="en-US" altLang="zh-CN" sz="2000" b="1" dirty="0">
                <a:latin typeface="Arial" panose="020B0604020202020204" pitchFamily="34" charset="0"/>
                <a:ea typeface="楷体_GB2312" pitchFamily="49" charset="-122"/>
              </a:rPr>
              <a:t>In Personal care</a:t>
            </a:r>
            <a:r>
              <a:rPr lang="en-US" altLang="zh-CN" sz="2000" b="1" dirty="0">
                <a:solidFill>
                  <a:schemeClr val="tx2"/>
                </a:solidFill>
                <a:latin typeface="Arial" panose="020B0604020202020204" pitchFamily="34" charset="0"/>
              </a:rPr>
              <a:t>:</a:t>
            </a:r>
            <a:endParaRPr lang="en-US" altLang="zh-CN" sz="2000" b="1" dirty="0">
              <a:solidFill>
                <a:schemeClr val="tx2"/>
              </a:solidFill>
              <a:latin typeface="Arial" panose="020B0604020202020204" pitchFamily="34" charset="0"/>
            </a:endParaRPr>
          </a:p>
        </p:txBody>
      </p:sp>
      <p:pic>
        <p:nvPicPr>
          <p:cNvPr id="20486" name="Picture 14" descr="个人护理2"/>
          <p:cNvPicPr>
            <a:picLocks noChangeAspect="1"/>
          </p:cNvPicPr>
          <p:nvPr/>
        </p:nvPicPr>
        <p:blipFill>
          <a:blip r:embed="rId1"/>
          <a:stretch>
            <a:fillRect/>
          </a:stretch>
        </p:blipFill>
        <p:spPr>
          <a:xfrm>
            <a:off x="34925" y="2565400"/>
            <a:ext cx="2952750" cy="2663825"/>
          </a:xfrm>
          <a:prstGeom prst="rect">
            <a:avLst/>
          </a:prstGeom>
          <a:noFill/>
          <a:ln w="9525">
            <a:noFill/>
          </a:ln>
        </p:spPr>
      </p:pic>
    </p:spTree>
    <p:custDataLst>
      <p:tags r:id="rId2"/>
    </p:custDataLst>
  </p:cSld>
  <p:clrMapOvr>
    <a:masterClrMapping/>
  </p:clrMapOvr>
  <p:transition advTm="1734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9" presetClass="entr" presetSubtype="0" fill="hold" nodeType="clickEffect">
                                  <p:stCondLst>
                                    <p:cond delay="0"/>
                                  </p:stCondLst>
                                  <p:childTnLst>
                                    <p:set>
                                      <p:cBhvr>
                                        <p:cTn id="10" dur="1" fill="hold">
                                          <p:stCondLst>
                                            <p:cond delay="0"/>
                                          </p:stCondLst>
                                        </p:cTn>
                                        <p:tgtEl>
                                          <p:spTgt spid="44042">
                                            <p:txEl>
                                              <p:charRg st="0" end="18"/>
                                            </p:txEl>
                                          </p:spTgt>
                                        </p:tgtEl>
                                        <p:attrNameLst>
                                          <p:attrName>style.visibility</p:attrName>
                                        </p:attrNameLst>
                                      </p:cBhvr>
                                      <p:to>
                                        <p:strVal val="visible"/>
                                      </p:to>
                                    </p:set>
                                    <p:anim calcmode="lin" valueType="num">
                                      <p:cBhvr>
                                        <p:cTn id="11" dur="1000" fill="hold"/>
                                        <p:tgtEl>
                                          <p:spTgt spid="44042">
                                            <p:txEl>
                                              <p:charRg st="0" end="18"/>
                                            </p:txEl>
                                          </p:spTgt>
                                        </p:tgtEl>
                                        <p:attrNameLst>
                                          <p:attrName>ppt_x</p:attrName>
                                        </p:attrNameLst>
                                      </p:cBhvr>
                                      <p:tavLst>
                                        <p:tav tm="0">
                                          <p:val>
                                            <p:strVal val="#ppt_x-.2"/>
                                          </p:val>
                                        </p:tav>
                                        <p:tav tm="100000">
                                          <p:val>
                                            <p:strVal val="#ppt_x"/>
                                          </p:val>
                                        </p:tav>
                                      </p:tavLst>
                                    </p:anim>
                                    <p:anim calcmode="lin" valueType="num">
                                      <p:cBhvr>
                                        <p:cTn id="12" dur="1000" fill="hold"/>
                                        <p:tgtEl>
                                          <p:spTgt spid="44042">
                                            <p:txEl>
                                              <p:charRg st="0" end="18"/>
                                            </p:txEl>
                                          </p:spTgt>
                                        </p:tgtEl>
                                        <p:attrNameLst>
                                          <p:attrName>ppt_y</p:attrName>
                                        </p:attrNameLst>
                                      </p:cBhvr>
                                      <p:tavLst>
                                        <p:tav tm="0">
                                          <p:val>
                                            <p:strVal val="#ppt_y"/>
                                          </p:val>
                                        </p:tav>
                                        <p:tav tm="100000">
                                          <p:val>
                                            <p:strVal val="#ppt_y"/>
                                          </p:val>
                                        </p:tav>
                                      </p:tavLst>
                                    </p:anim>
                                    <p:animEffect transition="in" filter="wipe(right)" prLst="gradientSize: 0.1">
                                      <p:cBhvr>
                                        <p:cTn id="13" dur="1000"/>
                                        <p:tgtEl>
                                          <p:spTgt spid="44042">
                                            <p:txEl>
                                              <p:charRg st="0"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标题 1"/>
          <p:cNvSpPr>
            <a:spLocks noGrp="1"/>
          </p:cNvSpPr>
          <p:nvPr>
            <p:ph type="title"/>
          </p:nvPr>
        </p:nvSpPr>
        <p:spPr/>
        <p:txBody>
          <a:bodyPr vert="horz" wrap="square" lIns="91440" tIns="45720" rIns="91440" bIns="45720" anchor="b" anchorCtr="0"/>
          <a:p>
            <a:pPr eaLnBrk="1" hangingPunct="1"/>
            <a:br>
              <a:rPr lang="en-US" altLang="zh-CN" i="1" dirty="0"/>
            </a:br>
            <a:br>
              <a:rPr lang="en-US" altLang="zh-CN" i="1" dirty="0"/>
            </a:br>
            <a:r>
              <a:rPr lang="en-US" altLang="zh-CN" sz="2800" b="1" dirty="0">
                <a:latin typeface="Arial" panose="020B0604020202020204" pitchFamily="34" charset="0"/>
                <a:cs typeface="Arial" panose="020B0604020202020204" pitchFamily="34" charset="0"/>
              </a:rPr>
              <a:t>Cellulose Ether For paint stripper</a:t>
            </a:r>
            <a:br>
              <a:rPr lang="zh-CN" altLang="zh-CN" dirty="0"/>
            </a:br>
            <a:endParaRPr lang="zh-CN" altLang="en-US" dirty="0"/>
          </a:p>
        </p:txBody>
      </p:sp>
      <p:sp>
        <p:nvSpPr>
          <p:cNvPr id="4" name="Rectangle 3"/>
          <p:cNvSpPr txBox="1">
            <a:spLocks noChangeArrowheads="1"/>
          </p:cNvSpPr>
          <p:nvPr/>
        </p:nvSpPr>
        <p:spPr>
          <a:xfrm>
            <a:off x="611188" y="2133600"/>
            <a:ext cx="8001000" cy="1795463"/>
          </a:xfrm>
          <a:prstGeom prst="rect">
            <a:avLst/>
          </a:prstGeom>
        </p:spPr>
        <p:txBody>
          <a:bodyPr/>
          <a:lstStyle/>
          <a:p>
            <a:pPr marR="0" defTabSz="914400">
              <a:buClrTx/>
              <a:buSzTx/>
              <a:buFontTx/>
              <a:buNone/>
              <a:defRPr/>
            </a:pPr>
            <a:r>
              <a:rPr kumimoji="0" lang="en-US" sz="2000" kern="1200" cap="none" spc="0" normalizeH="0" baseline="0" noProof="0" dirty="0" smtClean="0">
                <a:latin typeface="Verdana" panose="020B0604030504040204" pitchFamily="34" charset="0"/>
                <a:ea typeface="宋体" panose="02010600030101010101" pitchFamily="2" charset="-122"/>
                <a:cs typeface="+mn-cs"/>
              </a:rPr>
              <a:t>MRP series been developed to paint stripper. MRP series are is not only soluble in cold water, but also some polar organic solvents(Methanol/some organic solvents, IPA, </a:t>
            </a:r>
            <a:r>
              <a:rPr kumimoji="0" lang="en-US" sz="2000" kern="1200" cap="none" spc="0" normalizeH="0" baseline="0" noProof="0" dirty="0" err="1" smtClean="0">
                <a:latin typeface="Verdana" panose="020B0604030504040204" pitchFamily="34" charset="0"/>
                <a:ea typeface="宋体" panose="02010600030101010101" pitchFamily="2" charset="-122"/>
                <a:cs typeface="+mn-cs"/>
              </a:rPr>
              <a:t>Methylene</a:t>
            </a:r>
            <a:r>
              <a:rPr kumimoji="0" lang="en-US" sz="2000" kern="1200" cap="none" spc="0" normalizeH="0" baseline="0" noProof="0" dirty="0" smtClean="0">
                <a:latin typeface="Verdana" panose="020B0604030504040204" pitchFamily="34" charset="0"/>
                <a:ea typeface="宋体" panose="02010600030101010101" pitchFamily="2" charset="-122"/>
                <a:cs typeface="+mn-cs"/>
              </a:rPr>
              <a:t> chloride, etc). It could build viscosity and offer ideal </a:t>
            </a:r>
            <a:r>
              <a:rPr kumimoji="0" lang="en-US" sz="2000" kern="1200" cap="none" spc="0" normalizeH="0" baseline="0" noProof="0" dirty="0" err="1" smtClean="0">
                <a:latin typeface="Verdana" panose="020B0604030504040204" pitchFamily="34" charset="0"/>
                <a:ea typeface="宋体" panose="02010600030101010101" pitchFamily="2" charset="-122"/>
                <a:cs typeface="+mn-cs"/>
              </a:rPr>
              <a:t>rheology</a:t>
            </a:r>
            <a:r>
              <a:rPr kumimoji="0" lang="en-US" sz="2000" kern="1200" cap="none" spc="0" normalizeH="0" baseline="0" noProof="0" dirty="0" smtClean="0">
                <a:latin typeface="Verdana" panose="020B0604030504040204" pitchFamily="34" charset="0"/>
                <a:ea typeface="宋体" panose="02010600030101010101" pitchFamily="2" charset="-122"/>
                <a:cs typeface="+mn-cs"/>
              </a:rPr>
              <a:t> properties in organic solvent. </a:t>
            </a:r>
            <a:endParaRPr kumimoji="0" lang="zh-CN" altLang="en-US" sz="2000" kern="1200" cap="none" spc="0" normalizeH="0" baseline="0" noProof="0" dirty="0" smtClean="0">
              <a:latin typeface="Verdana" panose="020B0604030504040204" pitchFamily="34" charset="0"/>
              <a:ea typeface="宋体" panose="02010600030101010101" pitchFamily="2" charset="-122"/>
              <a:cs typeface="+mn-cs"/>
            </a:endParaRPr>
          </a:p>
          <a:p>
            <a:pPr marL="469900" marR="0" indent="-469900" defTabSz="914400">
              <a:spcBef>
                <a:spcPct val="20000"/>
              </a:spcBef>
              <a:buClr>
                <a:schemeClr val="accent2"/>
              </a:buClr>
              <a:buSzTx/>
              <a:buFont typeface="Wingdings" panose="05000000000000000000" pitchFamily="2" charset="2"/>
              <a:buChar char="o"/>
              <a:defRPr/>
            </a:pPr>
            <a:endParaRPr kumimoji="0" lang="en-US" altLang="zh-CN" sz="2000" kern="0" cap="none" spc="0" normalizeH="0" baseline="0" noProof="0" dirty="0" smtClean="0">
              <a:latin typeface="Arial" panose="020B0604020202020204" pitchFamily="34" charset="0"/>
              <a:ea typeface="+mn-ea"/>
              <a:cs typeface="+mn-cs"/>
            </a:endParaRPr>
          </a:p>
          <a:p>
            <a:pPr marL="469900" marR="0" indent="-469900" defTabSz="914400">
              <a:spcBef>
                <a:spcPct val="20000"/>
              </a:spcBef>
              <a:buClr>
                <a:schemeClr val="accent2"/>
              </a:buClr>
              <a:buSzTx/>
              <a:buFont typeface="Wingdings" panose="05000000000000000000" pitchFamily="2" charset="2"/>
              <a:buChar char="o"/>
              <a:defRPr/>
            </a:pPr>
            <a:endParaRPr kumimoji="0" lang="en-US" altLang="zh-CN" sz="3000" kern="0" cap="none" spc="0" normalizeH="0" baseline="0" noProof="0" dirty="0" smtClean="0">
              <a:latin typeface="+mn-lt"/>
              <a:ea typeface="+mn-ea"/>
              <a:cs typeface="+mn-cs"/>
            </a:endParaRPr>
          </a:p>
        </p:txBody>
      </p:sp>
      <p:pic>
        <p:nvPicPr>
          <p:cNvPr id="21509" name="图片 4" descr="11 拷贝.jpg"/>
          <p:cNvPicPr>
            <a:picLocks noChangeAspect="1"/>
          </p:cNvPicPr>
          <p:nvPr/>
        </p:nvPicPr>
        <p:blipFill>
          <a:blip r:embed="rId1"/>
          <a:stretch>
            <a:fillRect/>
          </a:stretch>
        </p:blipFill>
        <p:spPr>
          <a:xfrm>
            <a:off x="6000750" y="3714750"/>
            <a:ext cx="2571750" cy="2325688"/>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Rectangle 2"/>
          <p:cNvSpPr>
            <a:spLocks noGrp="1"/>
          </p:cNvSpPr>
          <p:nvPr>
            <p:ph type="title"/>
          </p:nvPr>
        </p:nvSpPr>
        <p:spPr/>
        <p:txBody>
          <a:bodyPr vert="horz" wrap="square" lIns="91440" tIns="45720" rIns="91440" bIns="45720" anchor="b" anchorCtr="0"/>
          <a:p>
            <a:pPr eaLnBrk="1" hangingPunct="1"/>
            <a:r>
              <a:rPr lang="en-US" altLang="zh-CN" sz="2800" b="1" dirty="0">
                <a:latin typeface="Arial" panose="020B0604020202020204" pitchFamily="34" charset="0"/>
                <a:ea typeface="楷体_GB2312" pitchFamily="49" charset="-122"/>
              </a:rPr>
              <a:t>CMC </a:t>
            </a:r>
            <a:br>
              <a:rPr lang="en-US" altLang="zh-CN" sz="2800" b="1" dirty="0">
                <a:latin typeface="Arial" panose="020B0604020202020204" pitchFamily="34" charset="0"/>
                <a:ea typeface="楷体_GB2312" pitchFamily="49" charset="-122"/>
              </a:rPr>
            </a:br>
            <a:r>
              <a:rPr lang="en-US" altLang="zh-CN" sz="2800" b="1" dirty="0">
                <a:latin typeface="Arial" panose="020B0604020202020204" pitchFamily="34" charset="0"/>
                <a:ea typeface="楷体_GB2312" pitchFamily="49" charset="-122"/>
              </a:rPr>
              <a:t>Sodium Carboxymethyl Cellulose</a:t>
            </a:r>
            <a:endParaRPr lang="en-US" altLang="zh-CN" sz="2800" b="1" dirty="0">
              <a:latin typeface="Arial" panose="020B0604020202020204" pitchFamily="34" charset="0"/>
              <a:ea typeface="楷体_GB2312" pitchFamily="49" charset="-122"/>
            </a:endParaRPr>
          </a:p>
        </p:txBody>
      </p:sp>
      <p:sp>
        <p:nvSpPr>
          <p:cNvPr id="4099" name="Rectangle 3"/>
          <p:cNvSpPr>
            <a:spLocks noGrp="1"/>
          </p:cNvSpPr>
          <p:nvPr>
            <p:ph type="body" sz="half" idx="2"/>
          </p:nvPr>
        </p:nvSpPr>
        <p:spPr>
          <a:xfrm>
            <a:off x="3581400" y="1600200"/>
            <a:ext cx="4953000" cy="4495800"/>
          </a:xfrm>
        </p:spPr>
        <p:txBody>
          <a:bodyPr vert="horz" wrap="square" lIns="91440" tIns="45720" rIns="91440" bIns="45720" anchor="t" anchorCtr="0"/>
          <a:p>
            <a:pPr eaLnBrk="1" hangingPunct="1">
              <a:lnSpc>
                <a:spcPct val="80000"/>
              </a:lnSpc>
              <a:buClr>
                <a:schemeClr val="accent2"/>
              </a:buClr>
              <a:buSzTx/>
              <a:buFont typeface="Wingdings" panose="05000000000000000000" pitchFamily="2" charset="2"/>
            </a:pPr>
            <a:endParaRPr lang="en-US" altLang="zh-CN" sz="1400" b="1" dirty="0"/>
          </a:p>
          <a:p>
            <a:pPr eaLnBrk="1" hangingPunct="1">
              <a:lnSpc>
                <a:spcPct val="80000"/>
              </a:lnSpc>
              <a:buClr>
                <a:schemeClr val="accent2"/>
              </a:buClr>
              <a:buSzTx/>
              <a:buFont typeface="Wingdings" panose="05000000000000000000" pitchFamily="2" charset="2"/>
            </a:pPr>
            <a:endParaRPr lang="en-US" altLang="zh-CN" sz="1400" b="1" dirty="0"/>
          </a:p>
          <a:p>
            <a:pPr algn="just" eaLnBrk="1" hangingPunct="1">
              <a:lnSpc>
                <a:spcPct val="80000"/>
              </a:lnSpc>
              <a:buClr>
                <a:schemeClr val="accent2"/>
              </a:buClr>
              <a:buSzTx/>
              <a:buFont typeface="Wingdings" panose="05000000000000000000" pitchFamily="2" charset="2"/>
              <a:buNone/>
            </a:pPr>
            <a:r>
              <a:rPr lang="en-US" altLang="zh-CN" sz="2000" b="1" dirty="0"/>
              <a:t> </a:t>
            </a:r>
            <a:r>
              <a:rPr lang="en-US" altLang="zh-CN" sz="2000" b="1" dirty="0">
                <a:latin typeface="Arial" panose="020B0604020202020204" pitchFamily="34" charset="0"/>
              </a:rPr>
              <a:t>CMC</a:t>
            </a:r>
            <a:endParaRPr lang="en-US" altLang="zh-CN" sz="2000" b="1" dirty="0">
              <a:latin typeface="Arial" panose="020B0604020202020204" pitchFamily="34" charset="0"/>
            </a:endParaRPr>
          </a:p>
          <a:p>
            <a:pPr eaLnBrk="1" hangingPunct="1">
              <a:lnSpc>
                <a:spcPct val="80000"/>
              </a:lnSpc>
              <a:buClr>
                <a:schemeClr val="accent2"/>
              </a:buClr>
              <a:buSzTx/>
              <a:buFont typeface="Wingdings" panose="05000000000000000000" pitchFamily="2" charset="2"/>
            </a:pPr>
            <a:r>
              <a:rPr lang="en-US" altLang="zh-CN" sz="1800" b="1" dirty="0">
                <a:latin typeface="Arial" panose="020B0604020202020204" pitchFamily="34" charset="0"/>
              </a:rPr>
              <a:t>Sodium Carboxymethylcellulose (CMC) has good water solubility. It has functions of thickening, binding, water-maintaining, emulsifying, and suspending, etc. in its water solution, so it can be widely used as thickener, water-maintainer, dispersing agent, emulsifier, stabilizer, and adhesive.</a:t>
            </a:r>
            <a:endParaRPr lang="en-US" altLang="zh-CN" sz="1800" b="1" dirty="0">
              <a:latin typeface="Arial" panose="020B0604020202020204" pitchFamily="34" charset="0"/>
            </a:endParaRPr>
          </a:p>
          <a:p>
            <a:pPr eaLnBrk="1" hangingPunct="1">
              <a:lnSpc>
                <a:spcPct val="80000"/>
              </a:lnSpc>
              <a:buClr>
                <a:schemeClr val="accent2"/>
              </a:buClr>
              <a:buSzTx/>
              <a:buFont typeface="Wingdings" panose="05000000000000000000" pitchFamily="2" charset="2"/>
            </a:pPr>
            <a:endParaRPr lang="en-US" altLang="zh-CN" sz="1800" dirty="0">
              <a:latin typeface="Arial" panose="020B0604020202020204" pitchFamily="34" charset="0"/>
            </a:endParaRPr>
          </a:p>
          <a:p>
            <a:pPr eaLnBrk="1" hangingPunct="1">
              <a:lnSpc>
                <a:spcPct val="80000"/>
              </a:lnSpc>
              <a:buClr>
                <a:schemeClr val="accent2"/>
              </a:buClr>
              <a:buSzTx/>
              <a:buFont typeface="Wingdings" panose="05000000000000000000" pitchFamily="2" charset="2"/>
            </a:pPr>
            <a:r>
              <a:rPr lang="en-US" altLang="zh-CN" sz="1800" b="1" dirty="0">
                <a:latin typeface="Arial" panose="020B0604020202020204" pitchFamily="34" charset="0"/>
              </a:rPr>
              <a:t>The main application fields of CMC are in industries of food, toothpaste, petroleum, medicine, ceramics, welding rod, coating, paper making, construction, etc. </a:t>
            </a:r>
            <a:endParaRPr lang="en-US" altLang="zh-CN" sz="1800" b="1" dirty="0">
              <a:latin typeface="Arial" panose="020B0604020202020204" pitchFamily="34" charset="0"/>
            </a:endParaRPr>
          </a:p>
          <a:p>
            <a:pPr eaLnBrk="1" hangingPunct="1">
              <a:lnSpc>
                <a:spcPct val="80000"/>
              </a:lnSpc>
              <a:buClr>
                <a:schemeClr val="accent2"/>
              </a:buClr>
              <a:buSzTx/>
              <a:buFont typeface="Wingdings" panose="05000000000000000000" pitchFamily="2" charset="2"/>
            </a:pPr>
            <a:endParaRPr lang="en-US" altLang="zh-CN" sz="1800" b="1" dirty="0">
              <a:latin typeface="Arial" panose="020B0604020202020204" pitchFamily="34" charset="0"/>
            </a:endParaRPr>
          </a:p>
          <a:p>
            <a:pPr eaLnBrk="1" hangingPunct="1">
              <a:lnSpc>
                <a:spcPct val="80000"/>
              </a:lnSpc>
              <a:buClr>
                <a:schemeClr val="accent2"/>
              </a:buClr>
              <a:buSzTx/>
              <a:buFont typeface="Wingdings" panose="05000000000000000000" pitchFamily="2" charset="2"/>
              <a:buNone/>
            </a:pPr>
            <a:endParaRPr lang="en-US" altLang="zh-CN" sz="1000" b="1" dirty="0">
              <a:latin typeface="Arial" panose="020B0604020202020204" pitchFamily="34" charset="0"/>
            </a:endParaRPr>
          </a:p>
        </p:txBody>
      </p:sp>
      <p:pic>
        <p:nvPicPr>
          <p:cNvPr id="10249" name="Picture 9" descr="u=370437612,4053062901&amp;fm=3&amp;gp=0"/>
          <p:cNvPicPr>
            <a:picLocks noChangeAspect="1"/>
          </p:cNvPicPr>
          <p:nvPr>
            <p:ph sz="half" idx="1"/>
          </p:nvPr>
        </p:nvPicPr>
        <p:blipFill>
          <a:blip r:embed="rId1"/>
          <a:srcRect/>
          <a:stretch>
            <a:fillRect/>
          </a:stretch>
        </p:blipFill>
        <p:spPr>
          <a:xfrm>
            <a:off x="1979613" y="2636838"/>
            <a:ext cx="1511300" cy="1079500"/>
          </a:xfrm>
          <a:ln w="25400">
            <a:solidFill>
              <a:schemeClr val="folHlink">
                <a:alpha val="100000"/>
              </a:schemeClr>
            </a:solidFill>
            <a:miter/>
          </a:ln>
        </p:spPr>
      </p:pic>
      <p:pic>
        <p:nvPicPr>
          <p:cNvPr id="10250" name="Picture 10" descr="W020090702613708496995"/>
          <p:cNvPicPr>
            <a:picLocks noChangeAspect="1"/>
          </p:cNvPicPr>
          <p:nvPr/>
        </p:nvPicPr>
        <p:blipFill>
          <a:blip r:embed="rId2"/>
          <a:stretch>
            <a:fillRect/>
          </a:stretch>
        </p:blipFill>
        <p:spPr>
          <a:xfrm>
            <a:off x="250825" y="4508500"/>
            <a:ext cx="1511300" cy="1009650"/>
          </a:xfrm>
          <a:prstGeom prst="rect">
            <a:avLst/>
          </a:prstGeom>
          <a:noFill/>
          <a:ln w="25400" cap="flat" cmpd="sng">
            <a:solidFill>
              <a:srgbClr val="000080"/>
            </a:solidFill>
            <a:prstDash val="solid"/>
            <a:miter/>
            <a:headEnd type="none" w="med" len="med"/>
            <a:tailEnd type="none" w="med" len="med"/>
          </a:ln>
        </p:spPr>
      </p:pic>
      <p:pic>
        <p:nvPicPr>
          <p:cNvPr id="10251" name="Picture 11" descr="OOOPIC_vipvip_200809070832450d8217a7c125724841"/>
          <p:cNvPicPr>
            <a:picLocks noChangeAspect="1"/>
          </p:cNvPicPr>
          <p:nvPr/>
        </p:nvPicPr>
        <p:blipFill>
          <a:blip r:embed="rId3"/>
          <a:stretch>
            <a:fillRect/>
          </a:stretch>
        </p:blipFill>
        <p:spPr>
          <a:xfrm>
            <a:off x="250825" y="2636838"/>
            <a:ext cx="1524000" cy="1096962"/>
          </a:xfrm>
          <a:prstGeom prst="rect">
            <a:avLst/>
          </a:prstGeom>
          <a:solidFill>
            <a:schemeClr val="accent1"/>
          </a:solidFill>
          <a:ln w="25400" cap="flat" cmpd="sng">
            <a:solidFill>
              <a:schemeClr val="folHlink"/>
            </a:solidFill>
            <a:prstDash val="solid"/>
            <a:miter/>
            <a:headEnd type="none" w="med" len="med"/>
            <a:tailEnd type="none" w="med" len="med"/>
          </a:ln>
        </p:spPr>
      </p:pic>
      <p:pic>
        <p:nvPicPr>
          <p:cNvPr id="10252" name="Picture 12" descr="10321631_829121"/>
          <p:cNvPicPr>
            <a:picLocks noChangeAspect="1"/>
          </p:cNvPicPr>
          <p:nvPr/>
        </p:nvPicPr>
        <p:blipFill>
          <a:blip r:embed="rId4"/>
          <a:stretch>
            <a:fillRect/>
          </a:stretch>
        </p:blipFill>
        <p:spPr>
          <a:xfrm>
            <a:off x="1979613" y="4508500"/>
            <a:ext cx="1524000" cy="1009650"/>
          </a:xfrm>
          <a:prstGeom prst="rect">
            <a:avLst/>
          </a:prstGeom>
          <a:noFill/>
          <a:ln w="25400" cap="flat" cmpd="sng">
            <a:solidFill>
              <a:schemeClr val="folHlink"/>
            </a:solidFill>
            <a:prstDash val="solid"/>
            <a:miter/>
            <a:headEnd type="none" w="med" len="med"/>
            <a:tailEnd type="none" w="med" len="med"/>
          </a:ln>
        </p:spPr>
      </p:pic>
    </p:spTree>
  </p:cSld>
  <p:clrMapOvr>
    <a:masterClrMapping/>
  </p:clrMapOvr>
  <p:transition advTm="1557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249"/>
                                        </p:tgtEl>
                                        <p:attrNameLst>
                                          <p:attrName>style.visibility</p:attrName>
                                        </p:attrNameLst>
                                      </p:cBhvr>
                                      <p:to>
                                        <p:strVal val="visible"/>
                                      </p:to>
                                    </p:set>
                                    <p:anim calcmode="lin" valueType="num">
                                      <p:cBhvr additive="base">
                                        <p:cTn id="7" dur="500" fill="hold"/>
                                        <p:tgtEl>
                                          <p:spTgt spid="10249"/>
                                        </p:tgtEl>
                                        <p:attrNameLst>
                                          <p:attrName>ppt_x</p:attrName>
                                        </p:attrNameLst>
                                      </p:cBhvr>
                                      <p:tavLst>
                                        <p:tav tm="0">
                                          <p:val>
                                            <p:strVal val="#ppt_x"/>
                                          </p:val>
                                        </p:tav>
                                        <p:tav tm="100000">
                                          <p:val>
                                            <p:strVal val="#ppt_x"/>
                                          </p:val>
                                        </p:tav>
                                      </p:tavLst>
                                    </p:anim>
                                    <p:anim calcmode="lin" valueType="num">
                                      <p:cBhvr additive="base">
                                        <p:cTn id="8" dur="500" fill="hold"/>
                                        <p:tgtEl>
                                          <p:spTgt spid="102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3" presetClass="path" presetSubtype="0" accel="50000" decel="50000" fill="hold" nodeType="clickEffect">
                                  <p:stCondLst>
                                    <p:cond delay="0"/>
                                  </p:stCondLst>
                                  <p:childTnLst>
                                    <p:animMotion origin="layout" path="M 0 0  L 0.25 0  E" pathEditMode="relative" ptsTypes="">
                                      <p:cBhvr>
                                        <p:cTn id="12" dur="2000" fill="hold"/>
                                        <p:tgtEl>
                                          <p:spTgt spid="10250"/>
                                        </p:tgtEl>
                                        <p:attrNameLst>
                                          <p:attrName>ppt_x</p:attrName>
                                          <p:attrName>ppt_y</p:attrName>
                                        </p:attrNameLst>
                                      </p:cBhvr>
                                    </p:animMotion>
                                  </p:childTnLst>
                                </p:cTn>
                              </p:par>
                              <p:par>
                                <p:cTn id="13" presetID="2" presetClass="entr" presetSubtype="4" fill="hold" nodeType="withEffect">
                                  <p:stCondLst>
                                    <p:cond delay="0"/>
                                  </p:stCondLst>
                                  <p:childTnLst>
                                    <p:set>
                                      <p:cBhvr>
                                        <p:cTn id="14" dur="1" fill="hold">
                                          <p:stCondLst>
                                            <p:cond delay="0"/>
                                          </p:stCondLst>
                                        </p:cTn>
                                        <p:tgtEl>
                                          <p:spTgt spid="10251"/>
                                        </p:tgtEl>
                                        <p:attrNameLst>
                                          <p:attrName>style.visibility</p:attrName>
                                        </p:attrNameLst>
                                      </p:cBhvr>
                                      <p:to>
                                        <p:strVal val="visible"/>
                                      </p:to>
                                    </p:set>
                                    <p:anim calcmode="lin" valueType="num">
                                      <p:cBhvr additive="base">
                                        <p:cTn id="15" dur="500" fill="hold"/>
                                        <p:tgtEl>
                                          <p:spTgt spid="10251"/>
                                        </p:tgtEl>
                                        <p:attrNameLst>
                                          <p:attrName>ppt_x</p:attrName>
                                        </p:attrNameLst>
                                      </p:cBhvr>
                                      <p:tavLst>
                                        <p:tav tm="0">
                                          <p:val>
                                            <p:strVal val="#ppt_x"/>
                                          </p:val>
                                        </p:tav>
                                        <p:tav tm="100000">
                                          <p:val>
                                            <p:strVal val="#ppt_x"/>
                                          </p:val>
                                        </p:tav>
                                      </p:tavLst>
                                    </p:anim>
                                    <p:anim calcmode="lin" valueType="num">
                                      <p:cBhvr additive="base">
                                        <p:cTn id="16" dur="500" fill="hold"/>
                                        <p:tgtEl>
                                          <p:spTgt spid="1025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252"/>
                                        </p:tgtEl>
                                        <p:attrNameLst>
                                          <p:attrName>style.visibility</p:attrName>
                                        </p:attrNameLst>
                                      </p:cBhvr>
                                      <p:to>
                                        <p:strVal val="visible"/>
                                      </p:to>
                                    </p:set>
                                    <p:anim calcmode="lin" valueType="num">
                                      <p:cBhvr additive="base">
                                        <p:cTn id="21" dur="500" fill="hold"/>
                                        <p:tgtEl>
                                          <p:spTgt spid="10252"/>
                                        </p:tgtEl>
                                        <p:attrNameLst>
                                          <p:attrName>ppt_x</p:attrName>
                                        </p:attrNameLst>
                                      </p:cBhvr>
                                      <p:tavLst>
                                        <p:tav tm="0">
                                          <p:val>
                                            <p:strVal val="#ppt_x"/>
                                          </p:val>
                                        </p:tav>
                                        <p:tav tm="100000">
                                          <p:val>
                                            <p:strVal val="#ppt_x"/>
                                          </p:val>
                                        </p:tav>
                                      </p:tavLst>
                                    </p:anim>
                                    <p:anim calcmode="lin" valueType="num">
                                      <p:cBhvr additive="base">
                                        <p:cTn id="22" dur="500" fill="hold"/>
                                        <p:tgtEl>
                                          <p:spTgt spid="102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标题 1"/>
          <p:cNvSpPr>
            <a:spLocks noGrp="1"/>
          </p:cNvSpPr>
          <p:nvPr>
            <p:ph type="title"/>
          </p:nvPr>
        </p:nvSpPr>
        <p:spPr/>
        <p:txBody>
          <a:bodyPr vert="horz" wrap="square" lIns="91440" tIns="45720" rIns="91440" bIns="45720" anchor="b" anchorCtr="0"/>
          <a:p>
            <a:pPr eaLnBrk="1" hangingPunct="1"/>
            <a:r>
              <a:rPr lang="en-US" altLang="zh-CN" sz="2800" b="1" dirty="0">
                <a:latin typeface="Arial" panose="020B0604020202020204" pitchFamily="34" charset="0"/>
                <a:cs typeface="Arial" panose="020B0604020202020204" pitchFamily="34" charset="0"/>
              </a:rPr>
              <a:t>Polyurethane Resin</a:t>
            </a:r>
            <a:endParaRPr lang="zh-CN" altLang="en-US" sz="2800" b="1" dirty="0">
              <a:latin typeface="Arial" panose="020B0604020202020204" pitchFamily="34" charset="0"/>
              <a:ea typeface="Arial" panose="020B0604020202020204" pitchFamily="34" charset="0"/>
            </a:endParaRPr>
          </a:p>
        </p:txBody>
      </p:sp>
      <p:sp>
        <p:nvSpPr>
          <p:cNvPr id="4" name="Rectangle 3"/>
          <p:cNvSpPr txBox="1">
            <a:spLocks noChangeArrowheads="1"/>
          </p:cNvSpPr>
          <p:nvPr/>
        </p:nvSpPr>
        <p:spPr>
          <a:xfrm>
            <a:off x="611188" y="2133600"/>
            <a:ext cx="8001000" cy="1795463"/>
          </a:xfrm>
          <a:prstGeom prst="rect">
            <a:avLst/>
          </a:prstGeom>
        </p:spPr>
        <p:txBody>
          <a:bodyPr/>
          <a:lstStyle/>
          <a:p>
            <a:pPr marR="0" defTabSz="914400">
              <a:buClrTx/>
              <a:buSzTx/>
              <a:buFontTx/>
              <a:buNone/>
              <a:defRPr/>
            </a:pPr>
            <a:r>
              <a:rPr kumimoji="0" lang="en-US" sz="2000" kern="1200" cap="none" spc="0" normalizeH="0" baseline="0" noProof="0" dirty="0" smtClean="0">
                <a:latin typeface="Verdana" panose="020B0604030504040204" pitchFamily="34" charset="0"/>
                <a:ea typeface="宋体" panose="02010600030101010101" pitchFamily="2" charset="-122"/>
                <a:cs typeface="+mn-cs"/>
              </a:rPr>
              <a:t>Strong adhesion to BOPP, PET, NYLO and PE, excellent coating adaptability, perfect transferring to shallow plate, resistance to anti-adhesion of ink, excellent </a:t>
            </a:r>
            <a:r>
              <a:rPr kumimoji="0" lang="en-US" sz="2000" kern="1200" cap="none" spc="0" normalizeH="0" baseline="0" noProof="0" dirty="0" err="1" smtClean="0">
                <a:latin typeface="Verdana" panose="020B0604030504040204" pitchFamily="34" charset="0"/>
                <a:ea typeface="宋体" panose="02010600030101010101" pitchFamily="2" charset="-122"/>
                <a:cs typeface="+mn-cs"/>
              </a:rPr>
              <a:t>wettability</a:t>
            </a:r>
            <a:r>
              <a:rPr kumimoji="0" lang="en-US" sz="2000" kern="1200" cap="none" spc="0" normalizeH="0" baseline="0" noProof="0" dirty="0" smtClean="0">
                <a:latin typeface="Verdana" panose="020B0604030504040204" pitchFamily="34" charset="0"/>
                <a:ea typeface="宋体" panose="02010600030101010101" pitchFamily="2" charset="-122"/>
                <a:cs typeface="+mn-cs"/>
              </a:rPr>
              <a:t> and dispersion of pigments, and excellent dry lamination.</a:t>
            </a:r>
            <a:endParaRPr kumimoji="0" lang="zh-CN" altLang="en-US" sz="2000" kern="1200" cap="none" spc="0" normalizeH="0" baseline="0" noProof="0" dirty="0" smtClean="0">
              <a:latin typeface="Verdana" panose="020B0604030504040204" pitchFamily="34" charset="0"/>
              <a:ea typeface="宋体" panose="02010600030101010101" pitchFamily="2" charset="-122"/>
              <a:cs typeface="+mn-cs"/>
            </a:endParaRPr>
          </a:p>
          <a:p>
            <a:pPr marL="469900" marR="0" indent="-469900" defTabSz="914400">
              <a:spcBef>
                <a:spcPct val="20000"/>
              </a:spcBef>
              <a:buClr>
                <a:schemeClr val="accent2"/>
              </a:buClr>
              <a:buSzTx/>
              <a:buFont typeface="Wingdings" panose="05000000000000000000" pitchFamily="2" charset="2"/>
              <a:buChar char="o"/>
              <a:defRPr/>
            </a:pPr>
            <a:endParaRPr kumimoji="0" lang="en-US" altLang="zh-CN" sz="2000" kern="0" cap="none" spc="0" normalizeH="0" baseline="0" noProof="0" dirty="0" smtClean="0">
              <a:latin typeface="Arial" panose="020B0604020202020204" pitchFamily="34" charset="0"/>
              <a:ea typeface="+mn-ea"/>
              <a:cs typeface="+mn-cs"/>
            </a:endParaRPr>
          </a:p>
          <a:p>
            <a:pPr marL="469900" marR="0" indent="-469900" defTabSz="914400">
              <a:spcBef>
                <a:spcPct val="20000"/>
              </a:spcBef>
              <a:buClr>
                <a:schemeClr val="accent2"/>
              </a:buClr>
              <a:buSzTx/>
              <a:buFont typeface="Wingdings" panose="05000000000000000000" pitchFamily="2" charset="2"/>
              <a:buChar char="o"/>
              <a:defRPr/>
            </a:pPr>
            <a:endParaRPr kumimoji="0" lang="en-US" altLang="zh-CN" sz="3000" kern="0" cap="none" spc="0" normalizeH="0" baseline="0" noProof="0" dirty="0" smtClean="0">
              <a:latin typeface="+mn-lt"/>
              <a:ea typeface="+mn-ea"/>
              <a:cs typeface="+mn-cs"/>
            </a:endParaRPr>
          </a:p>
        </p:txBody>
      </p:sp>
      <p:pic>
        <p:nvPicPr>
          <p:cNvPr id="22533" name="Picture 1" descr="C:\Users\MJ\AppData\Roaming\Tencent\Users\18831185\QQ\WinTemp\RichOle\388(J8@I`F)O(IGUX0$``0V.png"/>
          <p:cNvPicPr>
            <a:picLocks noChangeAspect="1"/>
          </p:cNvPicPr>
          <p:nvPr/>
        </p:nvPicPr>
        <p:blipFill>
          <a:blip r:embed="rId1"/>
          <a:stretch>
            <a:fillRect/>
          </a:stretch>
        </p:blipFill>
        <p:spPr>
          <a:xfrm>
            <a:off x="857250" y="3500438"/>
            <a:ext cx="3233738" cy="2571750"/>
          </a:xfrm>
          <a:prstGeom prst="rect">
            <a:avLst/>
          </a:prstGeom>
          <a:noFill/>
          <a:ln w="9525">
            <a:noFill/>
          </a:ln>
        </p:spPr>
      </p:pic>
      <p:pic>
        <p:nvPicPr>
          <p:cNvPr id="22534" name="Picture 2" descr="C:\Users\MJ\AppData\Roaming\Tencent\Users\18831185\QQ\WinTemp\RichOle\{M3KIWKLW5L93_]ZKH[1R55.png"/>
          <p:cNvPicPr>
            <a:picLocks noChangeAspect="1"/>
          </p:cNvPicPr>
          <p:nvPr/>
        </p:nvPicPr>
        <p:blipFill>
          <a:blip r:embed="rId2"/>
          <a:stretch>
            <a:fillRect/>
          </a:stretch>
        </p:blipFill>
        <p:spPr>
          <a:xfrm>
            <a:off x="4714875" y="3500438"/>
            <a:ext cx="3143250" cy="2500312"/>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标题 1"/>
          <p:cNvSpPr>
            <a:spLocks noGrp="1"/>
          </p:cNvSpPr>
          <p:nvPr>
            <p:ph type="title"/>
          </p:nvPr>
        </p:nvSpPr>
        <p:spPr/>
        <p:txBody>
          <a:bodyPr vert="horz" wrap="square" lIns="91440" tIns="45720" rIns="91440" bIns="45720" anchor="b" anchorCtr="0"/>
          <a:p>
            <a:pPr eaLnBrk="1" hangingPunct="1"/>
            <a:br>
              <a:rPr lang="zh-CN" altLang="en-US" dirty="0"/>
            </a:br>
            <a:r>
              <a:rPr lang="en-US" altLang="zh-CN" sz="2800" b="1" dirty="0">
                <a:latin typeface="Arial" panose="020B0604020202020204" pitchFamily="34" charset="0"/>
                <a:cs typeface="Arial" panose="020B0604020202020204" pitchFamily="34" charset="0"/>
              </a:rPr>
              <a:t>Chlorinated PP</a:t>
            </a:r>
            <a:endParaRPr lang="zh-CN" altLang="en-US" sz="2800" dirty="0">
              <a:latin typeface="Arial" panose="020B0604020202020204" pitchFamily="34" charset="0"/>
              <a:ea typeface="Arial" panose="020B0604020202020204" pitchFamily="34" charset="0"/>
            </a:endParaRPr>
          </a:p>
        </p:txBody>
      </p:sp>
      <p:sp>
        <p:nvSpPr>
          <p:cNvPr id="5" name="Rectangle 3"/>
          <p:cNvSpPr txBox="1">
            <a:spLocks noChangeArrowheads="1"/>
          </p:cNvSpPr>
          <p:nvPr/>
        </p:nvSpPr>
        <p:spPr>
          <a:xfrm>
            <a:off x="611188" y="2133600"/>
            <a:ext cx="8001000" cy="1081088"/>
          </a:xfrm>
          <a:prstGeom prst="rect">
            <a:avLst/>
          </a:prstGeom>
        </p:spPr>
        <p:txBody>
          <a:bodyPr/>
          <a:lstStyle/>
          <a:p>
            <a:pPr marR="0" defTabSz="914400">
              <a:buClrTx/>
              <a:buSzTx/>
              <a:buFontTx/>
              <a:buNone/>
              <a:defRPr/>
            </a:pPr>
            <a:r>
              <a:rPr kumimoji="0" lang="en-US" sz="2000" kern="1200" cap="none" spc="0" normalizeH="0" baseline="0" noProof="0" dirty="0" smtClean="0">
                <a:latin typeface="Verdana" panose="020B0604030504040204" pitchFamily="34" charset="0"/>
                <a:ea typeface="宋体" panose="02010600030101010101" pitchFamily="2" charset="-122"/>
                <a:cs typeface="+mn-cs"/>
              </a:rPr>
              <a:t>CPP belongs to thermoplastic resin. It has good adhesive force for kinds of base material, such as PP / </a:t>
            </a:r>
            <a:r>
              <a:rPr kumimoji="0" lang="en-US" sz="2000" kern="1200" cap="none" spc="0" normalizeH="0" baseline="0" noProof="0" dirty="0" err="1" smtClean="0">
                <a:latin typeface="Verdana" panose="020B0604030504040204" pitchFamily="34" charset="0"/>
                <a:ea typeface="宋体" panose="02010600030101010101" pitchFamily="2" charset="-122"/>
                <a:cs typeface="+mn-cs"/>
              </a:rPr>
              <a:t>BOPP.also</a:t>
            </a:r>
            <a:r>
              <a:rPr kumimoji="0" lang="en-US" sz="2000" kern="1200" cap="none" spc="0" normalizeH="0" baseline="0" noProof="0" dirty="0" smtClean="0">
                <a:latin typeface="Verdana" panose="020B0604030504040204" pitchFamily="34" charset="0"/>
                <a:ea typeface="宋体" panose="02010600030101010101" pitchFamily="2" charset="-122"/>
                <a:cs typeface="+mn-cs"/>
              </a:rPr>
              <a:t> has good compatibility with polyurethane.</a:t>
            </a:r>
            <a:endParaRPr kumimoji="0" lang="zh-CN" altLang="en-US" sz="2000" kern="1200" cap="none" spc="0" normalizeH="0" baseline="0" noProof="0" dirty="0" smtClean="0">
              <a:latin typeface="Verdana" panose="020B0604030504040204" pitchFamily="34" charset="0"/>
              <a:ea typeface="宋体" panose="02010600030101010101" pitchFamily="2" charset="-122"/>
              <a:cs typeface="+mn-cs"/>
            </a:endParaRPr>
          </a:p>
          <a:p>
            <a:pPr marL="469900" marR="0" indent="-469900" defTabSz="914400">
              <a:spcBef>
                <a:spcPct val="20000"/>
              </a:spcBef>
              <a:buClr>
                <a:schemeClr val="accent2"/>
              </a:buClr>
              <a:buSzTx/>
              <a:buFont typeface="Wingdings" panose="05000000000000000000" pitchFamily="2" charset="2"/>
              <a:buChar char="o"/>
              <a:defRPr/>
            </a:pPr>
            <a:endParaRPr kumimoji="0" lang="en-US" altLang="zh-CN" sz="2000" kern="0" cap="none" spc="0" normalizeH="0" baseline="0" noProof="0" dirty="0" smtClean="0">
              <a:latin typeface="Arial" panose="020B0604020202020204" pitchFamily="34" charset="0"/>
              <a:ea typeface="+mn-ea"/>
              <a:cs typeface="+mn-cs"/>
            </a:endParaRPr>
          </a:p>
          <a:p>
            <a:pPr marL="469900" marR="0" indent="-469900" defTabSz="914400">
              <a:spcBef>
                <a:spcPct val="20000"/>
              </a:spcBef>
              <a:buClr>
                <a:schemeClr val="accent2"/>
              </a:buClr>
              <a:buSzTx/>
              <a:buFont typeface="Wingdings" panose="05000000000000000000" pitchFamily="2" charset="2"/>
              <a:buChar char="o"/>
              <a:defRPr/>
            </a:pPr>
            <a:endParaRPr kumimoji="0" lang="en-US" altLang="zh-CN" sz="3000" kern="0" cap="none" spc="0" normalizeH="0" baseline="0" noProof="0" dirty="0" smtClean="0">
              <a:latin typeface="+mn-lt"/>
              <a:ea typeface="+mn-ea"/>
              <a:cs typeface="+mn-cs"/>
            </a:endParaRPr>
          </a:p>
        </p:txBody>
      </p:sp>
      <p:pic>
        <p:nvPicPr>
          <p:cNvPr id="23557" name="Picture 3" descr="C:\Users\MJ\AppData\Roaming\Tencent\Users\18831185\QQ\WinTemp\RichOle\)RJ$7]`N(~LU4ZPJY6Q0`H7.png"/>
          <p:cNvPicPr>
            <a:picLocks noChangeAspect="1"/>
          </p:cNvPicPr>
          <p:nvPr/>
        </p:nvPicPr>
        <p:blipFill>
          <a:blip r:embed="rId1"/>
          <a:stretch>
            <a:fillRect/>
          </a:stretch>
        </p:blipFill>
        <p:spPr>
          <a:xfrm>
            <a:off x="5500688" y="3500438"/>
            <a:ext cx="2857500" cy="2071687"/>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标题 1"/>
          <p:cNvSpPr>
            <a:spLocks noGrp="1"/>
          </p:cNvSpPr>
          <p:nvPr>
            <p:ph type="title"/>
          </p:nvPr>
        </p:nvSpPr>
        <p:spPr/>
        <p:txBody>
          <a:bodyPr vert="horz" wrap="square" lIns="91440" tIns="45720" rIns="91440" bIns="45720" anchor="b" anchorCtr="0"/>
          <a:p>
            <a:pPr eaLnBrk="1" hangingPunct="1"/>
            <a:r>
              <a:rPr lang="en-US" altLang="zh-CN" sz="2800" b="1" dirty="0">
                <a:latin typeface="Arial" panose="020B0604020202020204" pitchFamily="34" charset="0"/>
                <a:cs typeface="Arial" panose="020B0604020202020204" pitchFamily="34" charset="0"/>
              </a:rPr>
              <a:t>Chlorinated EVA</a:t>
            </a:r>
            <a:endParaRPr lang="zh-CN" altLang="en-US" sz="2800" dirty="0"/>
          </a:p>
        </p:txBody>
      </p:sp>
      <p:sp>
        <p:nvSpPr>
          <p:cNvPr id="4" name="Rectangle 3"/>
          <p:cNvSpPr txBox="1">
            <a:spLocks noChangeArrowheads="1"/>
          </p:cNvSpPr>
          <p:nvPr/>
        </p:nvSpPr>
        <p:spPr>
          <a:xfrm>
            <a:off x="611188" y="2133600"/>
            <a:ext cx="8001000" cy="1795463"/>
          </a:xfrm>
          <a:prstGeom prst="rect">
            <a:avLst/>
          </a:prstGeom>
        </p:spPr>
        <p:txBody>
          <a:bodyPr/>
          <a:lstStyle/>
          <a:p>
            <a:pPr marR="0" defTabSz="914400">
              <a:buClrTx/>
              <a:buSzTx/>
              <a:buFontTx/>
              <a:buNone/>
              <a:defRPr/>
            </a:pPr>
            <a:r>
              <a:rPr kumimoji="0" lang="en-US" sz="2000" kern="1200" cap="none" spc="0" normalizeH="0" baseline="0" noProof="0" dirty="0" smtClean="0">
                <a:latin typeface="Verdana" panose="020B0604030504040204" pitchFamily="34" charset="0"/>
                <a:ea typeface="宋体" panose="02010600030101010101" pitchFamily="2" charset="-122"/>
                <a:cs typeface="+mn-cs"/>
              </a:rPr>
              <a:t>CEVA is a good binder for plastic products. It is applicable to high grade ink, additives for treatment of fibers, paint for biaxial tension polypropylene film and laminating agent for polyethylene / polypropylene films. It has been widely used in composite ink for high grade plastics in order for improving the ink’s adhesive strength, ink property, glossiness and the pigment’s </a:t>
            </a:r>
            <a:r>
              <a:rPr kumimoji="0" lang="en-US" sz="2000" kern="1200" cap="none" spc="0" normalizeH="0" baseline="0" noProof="0" dirty="0" err="1" smtClean="0">
                <a:latin typeface="Verdana" panose="020B0604030504040204" pitchFamily="34" charset="0"/>
                <a:ea typeface="宋体" panose="02010600030101010101" pitchFamily="2" charset="-122"/>
                <a:cs typeface="+mn-cs"/>
              </a:rPr>
              <a:t>dispersilbility</a:t>
            </a:r>
            <a:r>
              <a:rPr kumimoji="0" lang="en-US" sz="2000" kern="1200" cap="none" spc="0" normalizeH="0" baseline="0" noProof="0" dirty="0" smtClean="0">
                <a:latin typeface="Verdana" panose="020B0604030504040204" pitchFamily="34" charset="0"/>
                <a:ea typeface="宋体" panose="02010600030101010101" pitchFamily="2" charset="-122"/>
                <a:cs typeface="+mn-cs"/>
              </a:rPr>
              <a:t>, </a:t>
            </a:r>
            <a:r>
              <a:rPr kumimoji="0" lang="en-US" sz="2000" kern="1200" cap="none" spc="0" normalizeH="0" baseline="0" noProof="0" dirty="0" err="1" smtClean="0">
                <a:latin typeface="Verdana" panose="020B0604030504040204" pitchFamily="34" charset="0"/>
                <a:ea typeface="宋体" panose="02010600030101010101" pitchFamily="2" charset="-122"/>
                <a:cs typeface="+mn-cs"/>
              </a:rPr>
              <a:t>wettability</a:t>
            </a:r>
            <a:r>
              <a:rPr kumimoji="0" lang="en-US" sz="2000" kern="1200" cap="none" spc="0" normalizeH="0" baseline="0" noProof="0" dirty="0" smtClean="0">
                <a:latin typeface="Verdana" panose="020B0604030504040204" pitchFamily="34" charset="0"/>
                <a:ea typeface="宋体" panose="02010600030101010101" pitchFamily="2" charset="-122"/>
                <a:cs typeface="+mn-cs"/>
              </a:rPr>
              <a:t> and cold resistance, etc.  </a:t>
            </a:r>
            <a:endParaRPr kumimoji="0" lang="zh-CN" altLang="en-US" sz="2000" kern="1200" cap="none" spc="0" normalizeH="0" baseline="0" noProof="0" dirty="0" smtClean="0">
              <a:latin typeface="Verdana" panose="020B0604030504040204" pitchFamily="34" charset="0"/>
              <a:ea typeface="宋体" panose="02010600030101010101" pitchFamily="2" charset="-122"/>
              <a:cs typeface="+mn-cs"/>
            </a:endParaRPr>
          </a:p>
          <a:p>
            <a:pPr marL="469900" marR="0" indent="-469900" defTabSz="914400">
              <a:spcBef>
                <a:spcPct val="20000"/>
              </a:spcBef>
              <a:buClr>
                <a:schemeClr val="accent2"/>
              </a:buClr>
              <a:buSzTx/>
              <a:buFont typeface="Wingdings" panose="05000000000000000000" pitchFamily="2" charset="2"/>
              <a:buChar char="o"/>
              <a:defRPr/>
            </a:pPr>
            <a:endParaRPr kumimoji="0" lang="zh-CN" altLang="en-US" sz="2000" kern="1200" cap="none" spc="0" normalizeH="0" baseline="0" noProof="0" dirty="0" smtClean="0">
              <a:latin typeface="Verdana" panose="020B0604030504040204" pitchFamily="34" charset="0"/>
              <a:ea typeface="宋体" panose="02010600030101010101" pitchFamily="2" charset="-122"/>
              <a:cs typeface="+mn-cs"/>
            </a:endParaRPr>
          </a:p>
          <a:p>
            <a:pPr marL="469900" marR="0" indent="-469900" defTabSz="914400">
              <a:spcBef>
                <a:spcPct val="20000"/>
              </a:spcBef>
              <a:buClr>
                <a:schemeClr val="accent2"/>
              </a:buClr>
              <a:buSzTx/>
              <a:buFont typeface="Wingdings" panose="05000000000000000000" pitchFamily="2" charset="2"/>
              <a:buChar char="o"/>
              <a:defRPr/>
            </a:pPr>
            <a:endParaRPr kumimoji="0" lang="en-US" altLang="zh-CN" sz="2000" kern="0" cap="none" spc="0" normalizeH="0" baseline="0" noProof="0" dirty="0" smtClean="0">
              <a:latin typeface="Arial" panose="020B0604020202020204" pitchFamily="34" charset="0"/>
              <a:ea typeface="+mn-ea"/>
              <a:cs typeface="+mn-cs"/>
            </a:endParaRPr>
          </a:p>
          <a:p>
            <a:pPr marL="469900" marR="0" indent="-469900" defTabSz="914400">
              <a:spcBef>
                <a:spcPct val="20000"/>
              </a:spcBef>
              <a:buClr>
                <a:schemeClr val="accent2"/>
              </a:buClr>
              <a:buSzTx/>
              <a:buFont typeface="Wingdings" panose="05000000000000000000" pitchFamily="2" charset="2"/>
              <a:buChar char="o"/>
              <a:defRPr/>
            </a:pPr>
            <a:endParaRPr kumimoji="0" lang="zh-CN" altLang="en-US" sz="3200" kern="1200" cap="none" spc="0" normalizeH="0" baseline="0" noProof="0" dirty="0" smtClean="0">
              <a:latin typeface="Verdana" panose="020B0604030504040204" pitchFamily="34" charset="0"/>
              <a:ea typeface="宋体" panose="02010600030101010101" pitchFamily="2" charset="-122"/>
              <a:cs typeface="+mn-cs"/>
            </a:endParaRPr>
          </a:p>
          <a:p>
            <a:pPr marL="469900" marR="0" indent="-469900" defTabSz="914400">
              <a:spcBef>
                <a:spcPct val="20000"/>
              </a:spcBef>
              <a:buClr>
                <a:schemeClr val="accent2"/>
              </a:buClr>
              <a:buSzTx/>
              <a:buFont typeface="Wingdings" panose="05000000000000000000" pitchFamily="2" charset="2"/>
              <a:buChar char="o"/>
              <a:defRPr/>
            </a:pPr>
            <a:endParaRPr kumimoji="0" lang="zh-CN" altLang="en-US" sz="3200" kern="1200" cap="none" spc="0" normalizeH="0" baseline="0" noProof="0" dirty="0" smtClean="0">
              <a:latin typeface="Verdana" panose="020B0604030504040204" pitchFamily="34" charset="0"/>
              <a:ea typeface="宋体" panose="02010600030101010101" pitchFamily="2" charset="-122"/>
              <a:cs typeface="+mn-cs"/>
            </a:endParaRPr>
          </a:p>
          <a:p>
            <a:pPr marL="469900" marR="0" indent="-469900" defTabSz="914400">
              <a:spcBef>
                <a:spcPct val="20000"/>
              </a:spcBef>
              <a:buClr>
                <a:schemeClr val="accent2"/>
              </a:buClr>
              <a:buSzTx/>
              <a:buFont typeface="Wingdings" panose="05000000000000000000" pitchFamily="2" charset="2"/>
              <a:buChar char="o"/>
              <a:defRPr/>
            </a:pPr>
            <a:endParaRPr kumimoji="0" lang="en-US" altLang="zh-CN" sz="3000" kern="0" cap="none" spc="0" normalizeH="0" baseline="0" noProof="0" dirty="0" smtClean="0">
              <a:latin typeface="+mn-lt"/>
              <a:ea typeface="+mn-ea"/>
              <a:cs typeface="+mn-cs"/>
            </a:endParaRPr>
          </a:p>
        </p:txBody>
      </p:sp>
      <p:pic>
        <p:nvPicPr>
          <p:cNvPr id="24581" name="Picture 2" descr="C:\Users\MJ\AppData\Roaming\Tencent\Users\18831185\QQ\WinTemp\RichOle\)HY}{R[D@9NEJDN7U{VGTLA.png"/>
          <p:cNvPicPr>
            <a:picLocks noChangeAspect="1"/>
          </p:cNvPicPr>
          <p:nvPr/>
        </p:nvPicPr>
        <p:blipFill>
          <a:blip r:embed="rId1"/>
          <a:stretch>
            <a:fillRect/>
          </a:stretch>
        </p:blipFill>
        <p:spPr>
          <a:xfrm>
            <a:off x="5715000" y="4429125"/>
            <a:ext cx="2786063" cy="1714500"/>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Rectangle 19"/>
          <p:cNvSpPr/>
          <p:nvPr/>
        </p:nvSpPr>
        <p:spPr>
          <a:xfrm>
            <a:off x="533400" y="990600"/>
            <a:ext cx="8077200" cy="911225"/>
          </a:xfrm>
          <a:prstGeom prst="rect">
            <a:avLst/>
          </a:prstGeom>
          <a:noFill/>
          <a:ln w="9525">
            <a:noFill/>
          </a:ln>
        </p:spPr>
        <p:txBody>
          <a:bodyPr anchor="b" anchorCtr="0"/>
          <a:p>
            <a:r>
              <a:rPr lang="en-US" altLang="zh-CN" sz="2800" b="1" dirty="0">
                <a:solidFill>
                  <a:schemeClr val="tx2"/>
                </a:solidFill>
                <a:latin typeface="Arial" panose="020B0604020202020204" pitchFamily="34" charset="0"/>
                <a:ea typeface="楷体_GB2312" pitchFamily="49" charset="-122"/>
              </a:rPr>
              <a:t>CMC</a:t>
            </a:r>
            <a:r>
              <a:rPr lang="en-US" altLang="zh-CN" sz="2800" b="1" dirty="0">
                <a:solidFill>
                  <a:schemeClr val="tx2"/>
                </a:solidFill>
                <a:latin typeface="Arial" panose="020B0604020202020204" pitchFamily="34" charset="0"/>
              </a:rPr>
              <a:t> For Food Industries</a:t>
            </a:r>
            <a:r>
              <a:rPr lang="en-US" altLang="zh-CN" sz="2400" b="1" dirty="0">
                <a:solidFill>
                  <a:schemeClr val="tx2"/>
                </a:solidFill>
                <a:latin typeface="Arial" panose="020B0604020202020204" pitchFamily="34" charset="0"/>
              </a:rPr>
              <a:t> </a:t>
            </a:r>
            <a:r>
              <a:rPr lang="en-US" altLang="zh-CN" sz="2400" b="1" dirty="0">
                <a:solidFill>
                  <a:schemeClr val="tx2"/>
                </a:solidFill>
                <a:latin typeface="Arial" panose="020B0604020202020204" pitchFamily="34" charset="0"/>
                <a:ea typeface="楷体_GB2312" pitchFamily="49" charset="-122"/>
              </a:rPr>
              <a:t> </a:t>
            </a:r>
            <a:br>
              <a:rPr lang="en-US" altLang="zh-CN" sz="2400" b="1" dirty="0">
                <a:solidFill>
                  <a:schemeClr val="tx2"/>
                </a:solidFill>
                <a:latin typeface="Arial" panose="020B0604020202020204" pitchFamily="34" charset="0"/>
                <a:ea typeface="楷体_GB2312" pitchFamily="49" charset="-122"/>
              </a:rPr>
            </a:br>
            <a:r>
              <a:rPr lang="en-US" altLang="zh-CN" sz="2400" b="1" dirty="0">
                <a:solidFill>
                  <a:schemeClr val="tx2"/>
                </a:solidFill>
                <a:latin typeface="楷体_GB2312" pitchFamily="49" charset="-122"/>
                <a:ea typeface="楷体_GB2312" pitchFamily="49" charset="-122"/>
              </a:rPr>
              <a:t>     </a:t>
            </a:r>
            <a:endParaRPr lang="en-US" altLang="zh-CN" sz="2400" b="1" dirty="0">
              <a:solidFill>
                <a:schemeClr val="tx2"/>
              </a:solidFill>
              <a:latin typeface="楷体_GB2312" pitchFamily="49" charset="-122"/>
              <a:ea typeface="楷体_GB2312" pitchFamily="49" charset="-122"/>
            </a:endParaRPr>
          </a:p>
        </p:txBody>
      </p:sp>
      <p:sp>
        <p:nvSpPr>
          <p:cNvPr id="5123" name="Text Box 54"/>
          <p:cNvSpPr txBox="1"/>
          <p:nvPr/>
        </p:nvSpPr>
        <p:spPr>
          <a:xfrm>
            <a:off x="539750" y="1844675"/>
            <a:ext cx="6553200" cy="3665538"/>
          </a:xfrm>
          <a:prstGeom prst="rect">
            <a:avLst/>
          </a:prstGeom>
          <a:noFill/>
          <a:ln w="9525">
            <a:noFill/>
          </a:ln>
        </p:spPr>
        <p:txBody>
          <a:bodyPr>
            <a:spAutoFit/>
          </a:bodyPr>
          <a:p>
            <a:pPr marL="342900" indent="-342900">
              <a:spcBef>
                <a:spcPct val="50000"/>
              </a:spcBef>
            </a:pPr>
            <a:r>
              <a:rPr lang="en-US" altLang="zh-CN" b="1" dirty="0">
                <a:latin typeface="Arial" panose="020B0604020202020204" pitchFamily="34" charset="0"/>
              </a:rPr>
              <a:t>     can be widely used in liquid drinks, lactic acid drinks, dairy products, flouring products, seasoning, etc. with the functions of thickening, emulsifying, stabilizing, water maintaining, mouthfeel improving, toughness reinforcing, and so on. </a:t>
            </a:r>
            <a:endParaRPr lang="en-US" altLang="zh-CN" b="1" dirty="0">
              <a:latin typeface="Arial" panose="020B0604020202020204" pitchFamily="34" charset="0"/>
            </a:endParaRPr>
          </a:p>
          <a:p>
            <a:pPr marL="342900" indent="-342900">
              <a:spcBef>
                <a:spcPct val="50000"/>
              </a:spcBef>
            </a:pPr>
            <a:endParaRPr lang="en-US" altLang="zh-CN" sz="1600" b="1" dirty="0">
              <a:latin typeface="Arial" panose="020B0604020202020204" pitchFamily="34" charset="0"/>
            </a:endParaRPr>
          </a:p>
          <a:p>
            <a:pPr marL="342900" indent="-342900">
              <a:spcBef>
                <a:spcPct val="50000"/>
              </a:spcBef>
              <a:buChar char="•"/>
            </a:pPr>
            <a:r>
              <a:rPr lang="en-US" altLang="zh-CN" sz="1600" b="1" dirty="0">
                <a:latin typeface="Arial" panose="020B0604020202020204" pitchFamily="34" charset="0"/>
              </a:rPr>
              <a:t>Liquid drinks and Lactic acid drinks</a:t>
            </a:r>
            <a:endParaRPr lang="en-US" altLang="zh-CN" sz="1600" b="1" dirty="0">
              <a:latin typeface="Arial" panose="020B0604020202020204" pitchFamily="34" charset="0"/>
            </a:endParaRPr>
          </a:p>
          <a:p>
            <a:pPr marL="342900" indent="-342900">
              <a:spcBef>
                <a:spcPct val="50000"/>
              </a:spcBef>
              <a:buChar char="•"/>
            </a:pPr>
            <a:r>
              <a:rPr lang="en-US" altLang="zh-CN" sz="1600" b="1" dirty="0">
                <a:latin typeface="Arial" panose="020B0604020202020204" pitchFamily="34" charset="0"/>
              </a:rPr>
              <a:t>Dairy products</a:t>
            </a:r>
            <a:r>
              <a:rPr lang="en-US" altLang="zh-CN" sz="1600" dirty="0">
                <a:latin typeface="Arial" panose="020B0604020202020204" pitchFamily="34" charset="0"/>
              </a:rPr>
              <a:t> </a:t>
            </a:r>
            <a:endParaRPr lang="en-US" altLang="zh-CN" sz="1600" dirty="0">
              <a:latin typeface="Arial" panose="020B0604020202020204" pitchFamily="34" charset="0"/>
            </a:endParaRPr>
          </a:p>
          <a:p>
            <a:pPr marL="342900" indent="-342900">
              <a:spcBef>
                <a:spcPct val="50000"/>
              </a:spcBef>
              <a:buChar char="•"/>
            </a:pPr>
            <a:r>
              <a:rPr lang="en-US" altLang="zh-CN" sz="1600" b="1" dirty="0">
                <a:latin typeface="Arial" panose="020B0604020202020204" pitchFamily="34" charset="0"/>
              </a:rPr>
              <a:t>Flour products</a:t>
            </a:r>
            <a:r>
              <a:rPr lang="en-US" altLang="zh-CN" sz="1600" dirty="0">
                <a:latin typeface="Arial" panose="020B0604020202020204" pitchFamily="34" charset="0"/>
              </a:rPr>
              <a:t>       </a:t>
            </a:r>
            <a:endParaRPr lang="en-US" altLang="zh-CN" sz="1600" dirty="0">
              <a:latin typeface="Arial" panose="020B0604020202020204" pitchFamily="34" charset="0"/>
            </a:endParaRPr>
          </a:p>
          <a:p>
            <a:pPr marL="342900" indent="-342900">
              <a:spcBef>
                <a:spcPct val="50000"/>
              </a:spcBef>
              <a:buChar char="•"/>
            </a:pPr>
            <a:r>
              <a:rPr lang="en-US" altLang="zh-CN" sz="1600" b="1" dirty="0">
                <a:latin typeface="Arial" panose="020B0604020202020204" pitchFamily="34" charset="0"/>
              </a:rPr>
              <a:t>Biscuits, thin pancakes</a:t>
            </a:r>
            <a:endParaRPr lang="en-US" altLang="zh-CN" sz="1600" b="1" dirty="0">
              <a:latin typeface="Arial" panose="020B0604020202020204" pitchFamily="34" charset="0"/>
            </a:endParaRPr>
          </a:p>
          <a:p>
            <a:pPr marL="342900" indent="-342900">
              <a:spcBef>
                <a:spcPct val="50000"/>
              </a:spcBef>
              <a:buChar char="•"/>
            </a:pPr>
            <a:r>
              <a:rPr lang="en-US" altLang="zh-CN" sz="1600" b="1" dirty="0">
                <a:latin typeface="Arial" panose="020B0604020202020204" pitchFamily="34" charset="0"/>
              </a:rPr>
              <a:t>Instant pastes</a:t>
            </a:r>
            <a:r>
              <a:rPr lang="en-US" altLang="zh-CN" sz="1600" dirty="0">
                <a:latin typeface="Arial" panose="020B0604020202020204" pitchFamily="34" charset="0"/>
              </a:rPr>
              <a:t> </a:t>
            </a:r>
            <a:endParaRPr lang="en-US" altLang="zh-CN" sz="1600" dirty="0">
              <a:latin typeface="Arial" panose="020B0604020202020204" pitchFamily="34" charset="0"/>
            </a:endParaRPr>
          </a:p>
        </p:txBody>
      </p:sp>
      <p:pic>
        <p:nvPicPr>
          <p:cNvPr id="12343" name="Picture 55" descr="W020090702613708496995"/>
          <p:cNvPicPr>
            <a:picLocks noChangeAspect="1"/>
          </p:cNvPicPr>
          <p:nvPr/>
        </p:nvPicPr>
        <p:blipFill>
          <a:blip r:embed="rId1"/>
          <a:stretch>
            <a:fillRect/>
          </a:stretch>
        </p:blipFill>
        <p:spPr>
          <a:xfrm>
            <a:off x="4932363" y="3716338"/>
            <a:ext cx="2160587" cy="1512887"/>
          </a:xfrm>
          <a:prstGeom prst="rect">
            <a:avLst/>
          </a:prstGeom>
          <a:noFill/>
          <a:ln w="25400" cap="flat" cmpd="sng">
            <a:solidFill>
              <a:srgbClr val="000080"/>
            </a:solidFill>
            <a:prstDash val="solid"/>
            <a:miter/>
            <a:headEnd type="none" w="med" len="med"/>
            <a:tailEnd type="none" w="med" len="med"/>
          </a:ln>
        </p:spPr>
      </p:pic>
      <p:pic>
        <p:nvPicPr>
          <p:cNvPr id="5125" name="Picture 56" descr="xinsrc_05205050613183281926460"/>
          <p:cNvPicPr>
            <a:picLocks noChangeAspect="1"/>
          </p:cNvPicPr>
          <p:nvPr/>
        </p:nvPicPr>
        <p:blipFill>
          <a:blip r:embed="rId2"/>
          <a:stretch>
            <a:fillRect/>
          </a:stretch>
        </p:blipFill>
        <p:spPr>
          <a:xfrm>
            <a:off x="6588125" y="4508500"/>
            <a:ext cx="2160588" cy="1558925"/>
          </a:xfrm>
          <a:prstGeom prst="rect">
            <a:avLst/>
          </a:prstGeom>
          <a:noFill/>
          <a:ln w="25400" cap="flat" cmpd="sng">
            <a:solidFill>
              <a:srgbClr val="003366"/>
            </a:solidFill>
            <a:prstDash val="solid"/>
            <a:miter/>
            <a:headEnd type="none" w="med" len="med"/>
            <a:tailEnd type="none" w="med" len="med"/>
          </a:ln>
        </p:spPr>
      </p:pic>
    </p:spTree>
    <p:custDataLst>
      <p:tags r:id="rId3"/>
    </p:custDataLst>
  </p:cSld>
  <p:clrMapOvr>
    <a:masterClrMapping/>
  </p:clrMapOvr>
  <p:transition advTm="1539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0  L 0.25 0  E" pathEditMode="relative" ptsTypes="">
                                      <p:cBhvr>
                                        <p:cTn id="6" dur="2000" fill="hold"/>
                                        <p:tgtEl>
                                          <p:spTgt spid="1234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2"/>
          <p:cNvSpPr>
            <a:spLocks noGrp="1"/>
          </p:cNvSpPr>
          <p:nvPr>
            <p:ph type="title"/>
          </p:nvPr>
        </p:nvSpPr>
        <p:spPr/>
        <p:txBody>
          <a:bodyPr vert="horz" wrap="square" lIns="91440" tIns="45720" rIns="91440" bIns="45720" anchor="b" anchorCtr="0"/>
          <a:p>
            <a:pPr eaLnBrk="1" hangingPunct="1"/>
            <a:r>
              <a:rPr lang="en-US" altLang="zh-CN" sz="2800" b="1" dirty="0">
                <a:latin typeface="Arial" panose="020B0604020202020204" pitchFamily="34" charset="0"/>
              </a:rPr>
              <a:t>CMC For Pharmaceutical Industry</a:t>
            </a:r>
            <a:endParaRPr lang="en-US" altLang="zh-CN" sz="2800" b="1" dirty="0">
              <a:latin typeface="Arial" panose="020B0604020202020204" pitchFamily="34" charset="0"/>
            </a:endParaRPr>
          </a:p>
        </p:txBody>
      </p:sp>
      <p:sp>
        <p:nvSpPr>
          <p:cNvPr id="6147" name="Rectangle 3"/>
          <p:cNvSpPr>
            <a:spLocks noGrp="1"/>
          </p:cNvSpPr>
          <p:nvPr>
            <p:ph idx="1"/>
          </p:nvPr>
        </p:nvSpPr>
        <p:spPr>
          <a:xfrm>
            <a:off x="468313" y="1844675"/>
            <a:ext cx="5949950" cy="4267200"/>
          </a:xfrm>
        </p:spPr>
        <p:txBody>
          <a:bodyPr vert="horz" wrap="square" lIns="91440" tIns="45720" rIns="91440" bIns="45720" anchor="t" anchorCtr="0"/>
          <a:p>
            <a:pPr eaLnBrk="1" hangingPunct="1">
              <a:lnSpc>
                <a:spcPct val="90000"/>
              </a:lnSpc>
            </a:pPr>
            <a:r>
              <a:rPr lang="en-US" altLang="zh-CN" sz="2100" dirty="0">
                <a:latin typeface="Arial" panose="020B0604020202020204" pitchFamily="34" charset="0"/>
              </a:rPr>
              <a:t>When added into medicine tablet or grain as adhesive and disintegrant, the medicine will be easily processed into some shape and it is helpful to the medicines’ dissolution, digestion and absorption.</a:t>
            </a:r>
            <a:endParaRPr lang="en-US" altLang="zh-CN" sz="2100" dirty="0">
              <a:latin typeface="Arial" panose="020B0604020202020204" pitchFamily="34" charset="0"/>
            </a:endParaRPr>
          </a:p>
          <a:p>
            <a:pPr eaLnBrk="1" hangingPunct="1">
              <a:lnSpc>
                <a:spcPct val="90000"/>
              </a:lnSpc>
            </a:pPr>
            <a:endParaRPr lang="en-US" altLang="zh-CN" sz="2100" dirty="0">
              <a:latin typeface="Arial" panose="020B0604020202020204" pitchFamily="34" charset="0"/>
            </a:endParaRPr>
          </a:p>
          <a:p>
            <a:pPr eaLnBrk="1" hangingPunct="1">
              <a:lnSpc>
                <a:spcPct val="90000"/>
              </a:lnSpc>
            </a:pPr>
            <a:endParaRPr lang="en-US" altLang="zh-CN" sz="2100" dirty="0">
              <a:latin typeface="Arial" panose="020B0604020202020204" pitchFamily="34" charset="0"/>
            </a:endParaRPr>
          </a:p>
          <a:p>
            <a:pPr eaLnBrk="1" hangingPunct="1">
              <a:lnSpc>
                <a:spcPct val="90000"/>
              </a:lnSpc>
            </a:pPr>
            <a:r>
              <a:rPr lang="en-US" altLang="zh-CN" sz="2100" dirty="0">
                <a:latin typeface="Arial" panose="020B0604020202020204" pitchFamily="34" charset="0"/>
              </a:rPr>
              <a:t>CMC can also be used in ointment as dispersant and humectant, and in some liquid medicine, syrup, etc. as suspending agent, emulsifier, stabilizer and so on. </a:t>
            </a:r>
            <a:endParaRPr lang="en-US" altLang="zh-CN" sz="2100" dirty="0">
              <a:latin typeface="Arial" panose="020B0604020202020204" pitchFamily="34" charset="0"/>
            </a:endParaRPr>
          </a:p>
        </p:txBody>
      </p:sp>
      <p:pic>
        <p:nvPicPr>
          <p:cNvPr id="6148" name="Picture 5" descr="200905071123236066"/>
          <p:cNvPicPr>
            <a:picLocks noChangeAspect="1"/>
          </p:cNvPicPr>
          <p:nvPr/>
        </p:nvPicPr>
        <p:blipFill>
          <a:blip r:embed="rId1"/>
          <a:stretch>
            <a:fillRect/>
          </a:stretch>
        </p:blipFill>
        <p:spPr>
          <a:xfrm>
            <a:off x="6659563" y="3789363"/>
            <a:ext cx="1981200" cy="1857375"/>
          </a:xfrm>
          <a:prstGeom prst="rect">
            <a:avLst/>
          </a:prstGeom>
          <a:noFill/>
          <a:ln w="25400" cap="flat" cmpd="sng">
            <a:solidFill>
              <a:srgbClr val="003366"/>
            </a:solidFill>
            <a:prstDash val="solid"/>
            <a:miter/>
            <a:headEnd type="none" w="med" len="med"/>
            <a:tailEnd type="none" w="med" len="med"/>
          </a:ln>
        </p:spPr>
      </p:pic>
      <p:pic>
        <p:nvPicPr>
          <p:cNvPr id="33798" name="Picture 6" descr="OOOPIC_vipvip_200809070832450d8217a7c125724841"/>
          <p:cNvPicPr>
            <a:picLocks noChangeAspect="1"/>
          </p:cNvPicPr>
          <p:nvPr/>
        </p:nvPicPr>
        <p:blipFill>
          <a:blip r:embed="rId2"/>
          <a:stretch>
            <a:fillRect/>
          </a:stretch>
        </p:blipFill>
        <p:spPr>
          <a:xfrm>
            <a:off x="6659563" y="1916113"/>
            <a:ext cx="2016125" cy="1450975"/>
          </a:xfrm>
          <a:prstGeom prst="rect">
            <a:avLst/>
          </a:prstGeom>
          <a:solidFill>
            <a:schemeClr val="accent1"/>
          </a:solidFill>
          <a:ln w="25400" cap="flat" cmpd="sng">
            <a:solidFill>
              <a:schemeClr val="folHlink"/>
            </a:solidFill>
            <a:prstDash val="solid"/>
            <a:miter/>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3798"/>
                                        </p:tgtEl>
                                        <p:attrNameLst>
                                          <p:attrName>style.visibility</p:attrName>
                                        </p:attrNameLst>
                                      </p:cBhvr>
                                      <p:to>
                                        <p:strVal val="visible"/>
                                      </p:to>
                                    </p:set>
                                    <p:anim calcmode="lin" valueType="num">
                                      <p:cBhvr additive="base">
                                        <p:cTn id="7" dur="500" fill="hold"/>
                                        <p:tgtEl>
                                          <p:spTgt spid="33798"/>
                                        </p:tgtEl>
                                        <p:attrNameLst>
                                          <p:attrName>ppt_x</p:attrName>
                                        </p:attrNameLst>
                                      </p:cBhvr>
                                      <p:tavLst>
                                        <p:tav tm="0">
                                          <p:val>
                                            <p:strVal val="#ppt_x"/>
                                          </p:val>
                                        </p:tav>
                                        <p:tav tm="100000">
                                          <p:val>
                                            <p:strVal val="#ppt_x"/>
                                          </p:val>
                                        </p:tav>
                                      </p:tavLst>
                                    </p:anim>
                                    <p:anim calcmode="lin" valueType="num">
                                      <p:cBhvr additive="base">
                                        <p:cTn id="8" dur="500" fill="hold"/>
                                        <p:tgtEl>
                                          <p:spTgt spid="337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Rectangle 2"/>
          <p:cNvSpPr>
            <a:spLocks noGrp="1"/>
          </p:cNvSpPr>
          <p:nvPr>
            <p:ph type="title"/>
          </p:nvPr>
        </p:nvSpPr>
        <p:spPr/>
        <p:txBody>
          <a:bodyPr vert="horz" wrap="square" lIns="91440" tIns="45720" rIns="91440" bIns="45720" anchor="b" anchorCtr="0"/>
          <a:p>
            <a:pPr eaLnBrk="1" hangingPunct="1"/>
            <a:r>
              <a:rPr lang="en-US" altLang="zh-CN" sz="2800" b="1" dirty="0">
                <a:latin typeface="Arial" panose="020B0604020202020204" pitchFamily="34" charset="0"/>
              </a:rPr>
              <a:t>CMC For Coating and Painting</a:t>
            </a:r>
            <a:endParaRPr lang="en-US" altLang="zh-CN" sz="2800" b="1" dirty="0">
              <a:latin typeface="Arial" panose="020B0604020202020204" pitchFamily="34" charset="0"/>
            </a:endParaRPr>
          </a:p>
        </p:txBody>
      </p:sp>
      <p:sp>
        <p:nvSpPr>
          <p:cNvPr id="7171" name="Rectangle 3"/>
          <p:cNvSpPr>
            <a:spLocks noGrp="1"/>
          </p:cNvSpPr>
          <p:nvPr>
            <p:ph idx="1"/>
          </p:nvPr>
        </p:nvSpPr>
        <p:spPr>
          <a:xfrm>
            <a:off x="3203575" y="1773238"/>
            <a:ext cx="5681663" cy="4267200"/>
          </a:xfrm>
        </p:spPr>
        <p:txBody>
          <a:bodyPr vert="horz" wrap="square" lIns="91440" tIns="45720" rIns="91440" bIns="45720" anchor="t" anchorCtr="0"/>
          <a:p>
            <a:pPr lvl="1" eaLnBrk="1" hangingPunct="1">
              <a:lnSpc>
                <a:spcPct val="80000"/>
              </a:lnSpc>
              <a:buNone/>
            </a:pPr>
            <a:endParaRPr lang="en-US" altLang="zh-CN" sz="2000" dirty="0">
              <a:latin typeface="Arial" panose="020B0604020202020204" pitchFamily="34" charset="0"/>
            </a:endParaRPr>
          </a:p>
          <a:p>
            <a:pPr lvl="1" eaLnBrk="1" hangingPunct="1">
              <a:lnSpc>
                <a:spcPct val="80000"/>
              </a:lnSpc>
            </a:pPr>
            <a:r>
              <a:rPr lang="en-US" altLang="zh-CN" sz="2000" dirty="0">
                <a:latin typeface="Arial" panose="020B0604020202020204" pitchFamily="34" charset="0"/>
              </a:rPr>
              <a:t>As a protective colloid, CMC can raise stability of the emulsion-polymer system in a wide PH range. </a:t>
            </a:r>
            <a:endParaRPr lang="en-US" altLang="zh-CN" sz="2000" dirty="0">
              <a:latin typeface="Arial" panose="020B0604020202020204" pitchFamily="34" charset="0"/>
            </a:endParaRPr>
          </a:p>
          <a:p>
            <a:pPr lvl="1" eaLnBrk="1" hangingPunct="1">
              <a:lnSpc>
                <a:spcPct val="80000"/>
              </a:lnSpc>
            </a:pPr>
            <a:r>
              <a:rPr lang="en-US" altLang="zh-CN" sz="2000" dirty="0">
                <a:latin typeface="Arial" panose="020B0604020202020204" pitchFamily="34" charset="0"/>
              </a:rPr>
              <a:t>It can cause additives like pigments fillings, etc dispersed into coatings.</a:t>
            </a:r>
            <a:endParaRPr lang="en-US" altLang="zh-CN" sz="2000" dirty="0">
              <a:latin typeface="Arial" panose="020B0604020202020204" pitchFamily="34" charset="0"/>
            </a:endParaRPr>
          </a:p>
          <a:p>
            <a:pPr lvl="1" eaLnBrk="1" hangingPunct="1">
              <a:lnSpc>
                <a:spcPct val="80000"/>
              </a:lnSpc>
            </a:pPr>
            <a:r>
              <a:rPr lang="en-US" altLang="zh-CN" sz="2000" dirty="0">
                <a:latin typeface="Arial" panose="020B0604020202020204" pitchFamily="34" charset="0"/>
              </a:rPr>
              <a:t>It can impart coatings excellent effects of adhesion by coloring matter. </a:t>
            </a:r>
            <a:endParaRPr lang="en-US" altLang="zh-CN" sz="2000" dirty="0">
              <a:latin typeface="Arial" panose="020B0604020202020204" pitchFamily="34" charset="0"/>
            </a:endParaRPr>
          </a:p>
          <a:p>
            <a:pPr lvl="1" eaLnBrk="1" hangingPunct="1">
              <a:lnSpc>
                <a:spcPct val="80000"/>
              </a:lnSpc>
            </a:pPr>
            <a:r>
              <a:rPr lang="en-US" altLang="zh-CN" sz="2000" dirty="0">
                <a:latin typeface="Arial" panose="020B0604020202020204" pitchFamily="34" charset="0"/>
              </a:rPr>
              <a:t>It can increase the emulsion coatings’ viscosity evidently. </a:t>
            </a:r>
            <a:endParaRPr lang="en-US" altLang="zh-CN" sz="2000" dirty="0">
              <a:latin typeface="Arial" panose="020B0604020202020204" pitchFamily="34" charset="0"/>
            </a:endParaRPr>
          </a:p>
          <a:p>
            <a:pPr lvl="1" eaLnBrk="1" hangingPunct="1">
              <a:lnSpc>
                <a:spcPct val="80000"/>
              </a:lnSpc>
            </a:pPr>
            <a:r>
              <a:rPr lang="en-US" altLang="zh-CN" sz="2000" dirty="0">
                <a:latin typeface="Arial" panose="020B0604020202020204" pitchFamily="34" charset="0"/>
              </a:rPr>
              <a:t>It can raise the coatings’ leveling property. </a:t>
            </a:r>
            <a:endParaRPr lang="en-US" altLang="zh-CN" sz="2000" dirty="0">
              <a:latin typeface="Arial" panose="020B0604020202020204" pitchFamily="34" charset="0"/>
            </a:endParaRPr>
          </a:p>
          <a:p>
            <a:pPr lvl="1" eaLnBrk="1" hangingPunct="1">
              <a:lnSpc>
                <a:spcPct val="80000"/>
              </a:lnSpc>
            </a:pPr>
            <a:r>
              <a:rPr lang="en-US" altLang="zh-CN" sz="2000" dirty="0">
                <a:latin typeface="Arial" panose="020B0604020202020204" pitchFamily="34" charset="0"/>
              </a:rPr>
              <a:t>It can improve coatings’ construction properties of spattering resistance and hanging resistance. </a:t>
            </a:r>
            <a:endParaRPr lang="en-US" altLang="zh-CN" sz="2000" dirty="0">
              <a:latin typeface="Arial" panose="020B0604020202020204" pitchFamily="34" charset="0"/>
            </a:endParaRPr>
          </a:p>
        </p:txBody>
      </p:sp>
      <p:sp>
        <p:nvSpPr>
          <p:cNvPr id="7172" name="Text Box 7"/>
          <p:cNvSpPr txBox="1"/>
          <p:nvPr/>
        </p:nvSpPr>
        <p:spPr>
          <a:xfrm>
            <a:off x="323850" y="2636838"/>
            <a:ext cx="1873250" cy="822325"/>
          </a:xfrm>
          <a:prstGeom prst="rect">
            <a:avLst/>
          </a:prstGeom>
          <a:noFill/>
          <a:ln w="9525">
            <a:noFill/>
          </a:ln>
        </p:spPr>
        <p:txBody>
          <a:bodyPr>
            <a:spAutoFit/>
          </a:bodyPr>
          <a:p>
            <a:pPr>
              <a:spcBef>
                <a:spcPct val="50000"/>
              </a:spcBef>
            </a:pPr>
            <a:r>
              <a:rPr lang="en-US" altLang="zh-CN" sz="2400" b="1" dirty="0">
                <a:latin typeface="Arial" panose="020B0604020202020204" pitchFamily="34" charset="0"/>
              </a:rPr>
              <a:t>Application properties</a:t>
            </a:r>
            <a:endParaRPr lang="en-US" altLang="zh-CN" sz="2400" b="1" dirty="0">
              <a:latin typeface="Arial" panose="020B0604020202020204" pitchFamily="34" charset="0"/>
            </a:endParaRPr>
          </a:p>
        </p:txBody>
      </p:sp>
      <p:pic>
        <p:nvPicPr>
          <p:cNvPr id="7173" name="Picture 9" descr="gypsum%20machine%20plaster(1)"/>
          <p:cNvPicPr>
            <a:picLocks noChangeAspect="1"/>
          </p:cNvPicPr>
          <p:nvPr/>
        </p:nvPicPr>
        <p:blipFill>
          <a:blip r:embed="rId1"/>
          <a:stretch>
            <a:fillRect/>
          </a:stretch>
        </p:blipFill>
        <p:spPr>
          <a:xfrm>
            <a:off x="395288" y="3789363"/>
            <a:ext cx="1584325" cy="1584325"/>
          </a:xfrm>
          <a:prstGeom prst="rect">
            <a:avLst/>
          </a:prstGeom>
          <a:noFill/>
          <a:ln w="25400" cap="flat" cmpd="sng">
            <a:solidFill>
              <a:srgbClr val="003366"/>
            </a:solidFill>
            <a:prstDash val="solid"/>
            <a:miter/>
            <a:headEnd type="none" w="med" len="med"/>
            <a:tailEnd type="none" w="med" len="med"/>
          </a:ln>
        </p:spPr>
      </p:pic>
      <p:grpSp>
        <p:nvGrpSpPr>
          <p:cNvPr id="2" name="Group 10"/>
          <p:cNvGrpSpPr/>
          <p:nvPr/>
        </p:nvGrpSpPr>
        <p:grpSpPr>
          <a:xfrm>
            <a:off x="2268538" y="3213100"/>
            <a:ext cx="1368425" cy="1473200"/>
            <a:chOff x="1438" y="1007"/>
            <a:chExt cx="2280" cy="2928"/>
          </a:xfrm>
        </p:grpSpPr>
        <p:sp>
          <p:nvSpPr>
            <p:cNvPr id="7176" name="Freeform 11"/>
            <p:cNvSpPr/>
            <p:nvPr/>
          </p:nvSpPr>
          <p:spPr>
            <a:xfrm rot="5400000">
              <a:off x="1387" y="2239"/>
              <a:ext cx="1747" cy="1645"/>
            </a:xfrm>
            <a:custGeom>
              <a:avLst/>
              <a:gdLst>
                <a:gd name="txL" fmla="*/ 0 w 2750"/>
                <a:gd name="txT" fmla="*/ 0 h 1733"/>
                <a:gd name="txR" fmla="*/ 2750 w 2750"/>
                <a:gd name="txB" fmla="*/ 1733 h 1733"/>
              </a:gdLst>
              <a:ahLst/>
              <a:cxnLst>
                <a:cxn ang="0">
                  <a:pos x="923" y="56"/>
                </a:cxn>
                <a:cxn ang="0">
                  <a:pos x="992" y="169"/>
                </a:cxn>
                <a:cxn ang="0">
                  <a:pos x="1070" y="284"/>
                </a:cxn>
                <a:cxn ang="0">
                  <a:pos x="1158" y="401"/>
                </a:cxn>
                <a:cxn ang="0">
                  <a:pos x="1255" y="520"/>
                </a:cxn>
                <a:cxn ang="0">
                  <a:pos x="1359" y="638"/>
                </a:cxn>
                <a:cxn ang="0">
                  <a:pos x="1471" y="756"/>
                </a:cxn>
                <a:cxn ang="0">
                  <a:pos x="1588" y="873"/>
                </a:cxn>
                <a:cxn ang="0">
                  <a:pos x="1712" y="988"/>
                </a:cxn>
                <a:cxn ang="0">
                  <a:pos x="1841" y="1101"/>
                </a:cxn>
                <a:cxn ang="0">
                  <a:pos x="1974" y="1211"/>
                </a:cxn>
                <a:cxn ang="0">
                  <a:pos x="2110" y="1317"/>
                </a:cxn>
                <a:cxn ang="0">
                  <a:pos x="2250" y="1419"/>
                </a:cxn>
                <a:cxn ang="0">
                  <a:pos x="2391" y="1516"/>
                </a:cxn>
                <a:cxn ang="0">
                  <a:pos x="2534" y="1608"/>
                </a:cxn>
                <a:cxn ang="0">
                  <a:pos x="2678" y="1693"/>
                </a:cxn>
                <a:cxn ang="0">
                  <a:pos x="838" y="1733"/>
                </a:cxn>
                <a:cxn ang="0">
                  <a:pos x="771" y="1640"/>
                </a:cxn>
                <a:cxn ang="0">
                  <a:pos x="705" y="1542"/>
                </a:cxn>
                <a:cxn ang="0">
                  <a:pos x="640" y="1441"/>
                </a:cxn>
                <a:cxn ang="0">
                  <a:pos x="576" y="1336"/>
                </a:cxn>
                <a:cxn ang="0">
                  <a:pos x="514" y="1227"/>
                </a:cxn>
                <a:cxn ang="0">
                  <a:pos x="453" y="1117"/>
                </a:cxn>
                <a:cxn ang="0">
                  <a:pos x="421" y="1004"/>
                </a:cxn>
                <a:cxn ang="0">
                  <a:pos x="355" y="890"/>
                </a:cxn>
                <a:cxn ang="0">
                  <a:pos x="301" y="779"/>
                </a:cxn>
                <a:cxn ang="0">
                  <a:pos x="254" y="661"/>
                </a:cxn>
                <a:cxn ang="0">
                  <a:pos x="205" y="551"/>
                </a:cxn>
                <a:cxn ang="0">
                  <a:pos x="163" y="437"/>
                </a:cxn>
                <a:cxn ang="0">
                  <a:pos x="116" y="320"/>
                </a:cxn>
                <a:cxn ang="0">
                  <a:pos x="76" y="211"/>
                </a:cxn>
                <a:cxn ang="0">
                  <a:pos x="40" y="106"/>
                </a:cxn>
                <a:cxn ang="0">
                  <a:pos x="0" y="0"/>
                </a:cxn>
              </a:cxnLst>
              <a:rect l="txL" t="txT" r="txR" b="txB"/>
              <a:pathLst>
                <a:path w="2750" h="1733">
                  <a:moveTo>
                    <a:pt x="892" y="0"/>
                  </a:moveTo>
                  <a:lnTo>
                    <a:pt x="923" y="56"/>
                  </a:lnTo>
                  <a:lnTo>
                    <a:pt x="956" y="112"/>
                  </a:lnTo>
                  <a:lnTo>
                    <a:pt x="992" y="169"/>
                  </a:lnTo>
                  <a:lnTo>
                    <a:pt x="1030" y="226"/>
                  </a:lnTo>
                  <a:lnTo>
                    <a:pt x="1070" y="284"/>
                  </a:lnTo>
                  <a:lnTo>
                    <a:pt x="1113" y="343"/>
                  </a:lnTo>
                  <a:lnTo>
                    <a:pt x="1158" y="401"/>
                  </a:lnTo>
                  <a:lnTo>
                    <a:pt x="1206" y="461"/>
                  </a:lnTo>
                  <a:lnTo>
                    <a:pt x="1255" y="520"/>
                  </a:lnTo>
                  <a:lnTo>
                    <a:pt x="1306" y="579"/>
                  </a:lnTo>
                  <a:lnTo>
                    <a:pt x="1359" y="638"/>
                  </a:lnTo>
                  <a:lnTo>
                    <a:pt x="1414" y="697"/>
                  </a:lnTo>
                  <a:lnTo>
                    <a:pt x="1471" y="756"/>
                  </a:lnTo>
                  <a:lnTo>
                    <a:pt x="1529" y="815"/>
                  </a:lnTo>
                  <a:lnTo>
                    <a:pt x="1588" y="873"/>
                  </a:lnTo>
                  <a:lnTo>
                    <a:pt x="1650" y="931"/>
                  </a:lnTo>
                  <a:lnTo>
                    <a:pt x="1712" y="988"/>
                  </a:lnTo>
                  <a:lnTo>
                    <a:pt x="1776" y="1045"/>
                  </a:lnTo>
                  <a:lnTo>
                    <a:pt x="1841" y="1101"/>
                  </a:lnTo>
                  <a:lnTo>
                    <a:pt x="1907" y="1157"/>
                  </a:lnTo>
                  <a:lnTo>
                    <a:pt x="1974" y="1211"/>
                  </a:lnTo>
                  <a:lnTo>
                    <a:pt x="2041" y="1265"/>
                  </a:lnTo>
                  <a:lnTo>
                    <a:pt x="2110" y="1317"/>
                  </a:lnTo>
                  <a:lnTo>
                    <a:pt x="2180" y="1369"/>
                  </a:lnTo>
                  <a:lnTo>
                    <a:pt x="2250" y="1419"/>
                  </a:lnTo>
                  <a:lnTo>
                    <a:pt x="2320" y="1469"/>
                  </a:lnTo>
                  <a:lnTo>
                    <a:pt x="2391" y="1516"/>
                  </a:lnTo>
                  <a:lnTo>
                    <a:pt x="2462" y="1563"/>
                  </a:lnTo>
                  <a:lnTo>
                    <a:pt x="2534" y="1608"/>
                  </a:lnTo>
                  <a:lnTo>
                    <a:pt x="2606" y="1651"/>
                  </a:lnTo>
                  <a:lnTo>
                    <a:pt x="2678" y="1693"/>
                  </a:lnTo>
                  <a:lnTo>
                    <a:pt x="2750" y="1733"/>
                  </a:lnTo>
                  <a:lnTo>
                    <a:pt x="838" y="1733"/>
                  </a:lnTo>
                  <a:lnTo>
                    <a:pt x="805" y="1687"/>
                  </a:lnTo>
                  <a:lnTo>
                    <a:pt x="771" y="1640"/>
                  </a:lnTo>
                  <a:lnTo>
                    <a:pt x="738" y="1592"/>
                  </a:lnTo>
                  <a:lnTo>
                    <a:pt x="705" y="1542"/>
                  </a:lnTo>
                  <a:lnTo>
                    <a:pt x="672" y="1492"/>
                  </a:lnTo>
                  <a:lnTo>
                    <a:pt x="640" y="1441"/>
                  </a:lnTo>
                  <a:lnTo>
                    <a:pt x="608" y="1389"/>
                  </a:lnTo>
                  <a:lnTo>
                    <a:pt x="576" y="1336"/>
                  </a:lnTo>
                  <a:lnTo>
                    <a:pt x="545" y="1282"/>
                  </a:lnTo>
                  <a:lnTo>
                    <a:pt x="514" y="1227"/>
                  </a:lnTo>
                  <a:lnTo>
                    <a:pt x="483" y="1172"/>
                  </a:lnTo>
                  <a:lnTo>
                    <a:pt x="453" y="1117"/>
                  </a:lnTo>
                  <a:lnTo>
                    <a:pt x="427" y="1057"/>
                  </a:lnTo>
                  <a:lnTo>
                    <a:pt x="421" y="1004"/>
                  </a:lnTo>
                  <a:lnTo>
                    <a:pt x="386" y="947"/>
                  </a:lnTo>
                  <a:lnTo>
                    <a:pt x="355" y="890"/>
                  </a:lnTo>
                  <a:lnTo>
                    <a:pt x="329" y="832"/>
                  </a:lnTo>
                  <a:lnTo>
                    <a:pt x="301" y="779"/>
                  </a:lnTo>
                  <a:lnTo>
                    <a:pt x="277" y="719"/>
                  </a:lnTo>
                  <a:lnTo>
                    <a:pt x="254" y="661"/>
                  </a:lnTo>
                  <a:lnTo>
                    <a:pt x="227" y="607"/>
                  </a:lnTo>
                  <a:lnTo>
                    <a:pt x="205" y="551"/>
                  </a:lnTo>
                  <a:lnTo>
                    <a:pt x="182" y="491"/>
                  </a:lnTo>
                  <a:lnTo>
                    <a:pt x="163" y="437"/>
                  </a:lnTo>
                  <a:lnTo>
                    <a:pt x="140" y="380"/>
                  </a:lnTo>
                  <a:lnTo>
                    <a:pt x="116" y="320"/>
                  </a:lnTo>
                  <a:lnTo>
                    <a:pt x="94" y="268"/>
                  </a:lnTo>
                  <a:lnTo>
                    <a:pt x="76" y="211"/>
                  </a:lnTo>
                  <a:lnTo>
                    <a:pt x="55" y="158"/>
                  </a:lnTo>
                  <a:lnTo>
                    <a:pt x="40" y="106"/>
                  </a:lnTo>
                  <a:lnTo>
                    <a:pt x="25" y="50"/>
                  </a:lnTo>
                  <a:lnTo>
                    <a:pt x="0" y="0"/>
                  </a:lnTo>
                  <a:lnTo>
                    <a:pt x="892" y="0"/>
                  </a:lnTo>
                  <a:close/>
                </a:path>
              </a:pathLst>
            </a:custGeom>
            <a:gradFill rotWithShape="0">
              <a:gsLst>
                <a:gs pos="0">
                  <a:srgbClr val="26CA74"/>
                </a:gs>
                <a:gs pos="100000">
                  <a:srgbClr val="FFFFFF"/>
                </a:gs>
              </a:gsLst>
              <a:lin ang="5400000" scaled="1"/>
              <a:tileRect/>
            </a:gradFill>
            <a:ln w="9525">
              <a:noFill/>
            </a:ln>
          </p:spPr>
          <p:txBody>
            <a:bodyPr/>
            <a:p>
              <a:endParaRPr lang="zh-CN" altLang="en-US" dirty="0">
                <a:latin typeface="Verdana" panose="020B0604030504040204" pitchFamily="34" charset="0"/>
              </a:endParaRPr>
            </a:p>
          </p:txBody>
        </p:sp>
        <p:sp>
          <p:nvSpPr>
            <p:cNvPr id="7177" name="Freeform 12"/>
            <p:cNvSpPr/>
            <p:nvPr/>
          </p:nvSpPr>
          <p:spPr>
            <a:xfrm rot="5400000">
              <a:off x="2886" y="2153"/>
              <a:ext cx="1028" cy="635"/>
            </a:xfrm>
            <a:custGeom>
              <a:avLst/>
              <a:gdLst>
                <a:gd name="txL" fmla="*/ 0 w 6472"/>
                <a:gd name="txT" fmla="*/ 0 h 2485"/>
                <a:gd name="txR" fmla="*/ 6472 w 6472"/>
                <a:gd name="txB" fmla="*/ 2485 h 2485"/>
              </a:gdLst>
              <a:ahLst/>
              <a:cxnLst>
                <a:cxn ang="0">
                  <a:pos x="0" y="2485"/>
                </a:cxn>
                <a:cxn ang="0">
                  <a:pos x="6472" y="2485"/>
                </a:cxn>
                <a:cxn ang="0">
                  <a:pos x="3236" y="0"/>
                </a:cxn>
                <a:cxn ang="0">
                  <a:pos x="0" y="2485"/>
                </a:cxn>
              </a:cxnLst>
              <a:rect l="txL" t="txT" r="txR" b="txB"/>
              <a:pathLst>
                <a:path w="6472" h="2485">
                  <a:moveTo>
                    <a:pt x="0" y="2485"/>
                  </a:moveTo>
                  <a:lnTo>
                    <a:pt x="6472" y="2485"/>
                  </a:lnTo>
                  <a:lnTo>
                    <a:pt x="3236" y="0"/>
                  </a:lnTo>
                  <a:lnTo>
                    <a:pt x="0" y="2485"/>
                  </a:lnTo>
                  <a:close/>
                </a:path>
              </a:pathLst>
            </a:custGeom>
            <a:gradFill rotWithShape="0">
              <a:gsLst>
                <a:gs pos="0">
                  <a:srgbClr val="006666"/>
                </a:gs>
                <a:gs pos="100000">
                  <a:srgbClr val="A9CBCB"/>
                </a:gs>
              </a:gsLst>
              <a:lin ang="0" scaled="1"/>
              <a:tileRect/>
            </a:gradFill>
            <a:ln w="9525">
              <a:noFill/>
            </a:ln>
          </p:spPr>
          <p:txBody>
            <a:bodyPr/>
            <a:p>
              <a:endParaRPr lang="zh-CN" altLang="en-US" dirty="0">
                <a:latin typeface="Verdana" panose="020B0604030504040204" pitchFamily="34" charset="0"/>
              </a:endParaRPr>
            </a:p>
          </p:txBody>
        </p:sp>
        <p:sp>
          <p:nvSpPr>
            <p:cNvPr id="34829" name="Freeform 13"/>
            <p:cNvSpPr/>
            <p:nvPr/>
          </p:nvSpPr>
          <p:spPr bwMode="auto">
            <a:xfrm rot="5400000">
              <a:off x="1387" y="1058"/>
              <a:ext cx="1747" cy="1645"/>
            </a:xfrm>
            <a:custGeom>
              <a:avLst/>
              <a:gdLst/>
              <a:ahLst/>
              <a:cxnLst>
                <a:cxn ang="0">
                  <a:pos x="7309" y="222"/>
                </a:cxn>
                <a:cxn ang="0">
                  <a:pos x="7034" y="675"/>
                </a:cxn>
                <a:cxn ang="0">
                  <a:pos x="6720" y="1137"/>
                </a:cxn>
                <a:cxn ang="0">
                  <a:pos x="6367" y="1605"/>
                </a:cxn>
                <a:cxn ang="0">
                  <a:pos x="5981" y="2078"/>
                </a:cxn>
                <a:cxn ang="0">
                  <a:pos x="5564" y="2551"/>
                </a:cxn>
                <a:cxn ang="0">
                  <a:pos x="5118" y="3023"/>
                </a:cxn>
                <a:cxn ang="0">
                  <a:pos x="4647" y="3491"/>
                </a:cxn>
                <a:cxn ang="0">
                  <a:pos x="4152" y="3953"/>
                </a:cxn>
                <a:cxn ang="0">
                  <a:pos x="3638" y="4405"/>
                </a:cxn>
                <a:cxn ang="0">
                  <a:pos x="3106" y="4844"/>
                </a:cxn>
                <a:cxn ang="0">
                  <a:pos x="2560" y="5269"/>
                </a:cxn>
                <a:cxn ang="0">
                  <a:pos x="2002" y="5677"/>
                </a:cxn>
                <a:cxn ang="0">
                  <a:pos x="1437" y="6065"/>
                </a:cxn>
                <a:cxn ang="0">
                  <a:pos x="864" y="6431"/>
                </a:cxn>
                <a:cxn ang="0">
                  <a:pos x="288" y="6771"/>
                </a:cxn>
                <a:cxn ang="0">
                  <a:pos x="7647" y="6931"/>
                </a:cxn>
                <a:cxn ang="0">
                  <a:pos x="7915" y="6560"/>
                </a:cxn>
                <a:cxn ang="0">
                  <a:pos x="8180" y="6169"/>
                </a:cxn>
                <a:cxn ang="0">
                  <a:pos x="8442" y="5762"/>
                </a:cxn>
                <a:cxn ang="0">
                  <a:pos x="8696" y="5342"/>
                </a:cxn>
                <a:cxn ang="0">
                  <a:pos x="8946" y="4909"/>
                </a:cxn>
                <a:cxn ang="0">
                  <a:pos x="9188" y="4468"/>
                </a:cxn>
                <a:cxn ang="0">
                  <a:pos x="9422" y="4019"/>
                </a:cxn>
                <a:cxn ang="0">
                  <a:pos x="9647" y="3563"/>
                </a:cxn>
                <a:cxn ang="0">
                  <a:pos x="9862" y="3106"/>
                </a:cxn>
                <a:cxn ang="0">
                  <a:pos x="10066" y="2647"/>
                </a:cxn>
                <a:cxn ang="0">
                  <a:pos x="10257" y="2190"/>
                </a:cxn>
                <a:cxn ang="0">
                  <a:pos x="10436" y="1735"/>
                </a:cxn>
                <a:cxn ang="0">
                  <a:pos x="10601" y="1287"/>
                </a:cxn>
                <a:cxn ang="0">
                  <a:pos x="10750" y="847"/>
                </a:cxn>
                <a:cxn ang="0">
                  <a:pos x="10884" y="417"/>
                </a:cxn>
                <a:cxn ang="0">
                  <a:pos x="11000" y="0"/>
                </a:cxn>
              </a:cxnLst>
              <a:rect l="0" t="0" r="r" b="b"/>
              <a:pathLst>
                <a:path w="11000" h="6931">
                  <a:moveTo>
                    <a:pt x="7432" y="0"/>
                  </a:moveTo>
                  <a:lnTo>
                    <a:pt x="7309" y="222"/>
                  </a:lnTo>
                  <a:lnTo>
                    <a:pt x="7177" y="447"/>
                  </a:lnTo>
                  <a:lnTo>
                    <a:pt x="7034" y="675"/>
                  </a:lnTo>
                  <a:lnTo>
                    <a:pt x="6882" y="905"/>
                  </a:lnTo>
                  <a:lnTo>
                    <a:pt x="6720" y="1137"/>
                  </a:lnTo>
                  <a:lnTo>
                    <a:pt x="6548" y="1370"/>
                  </a:lnTo>
                  <a:lnTo>
                    <a:pt x="6367" y="1605"/>
                  </a:lnTo>
                  <a:lnTo>
                    <a:pt x="6178" y="1842"/>
                  </a:lnTo>
                  <a:lnTo>
                    <a:pt x="5981" y="2078"/>
                  </a:lnTo>
                  <a:lnTo>
                    <a:pt x="5776" y="2315"/>
                  </a:lnTo>
                  <a:lnTo>
                    <a:pt x="5564" y="2551"/>
                  </a:lnTo>
                  <a:lnTo>
                    <a:pt x="5344" y="2788"/>
                  </a:lnTo>
                  <a:lnTo>
                    <a:pt x="5118" y="3023"/>
                  </a:lnTo>
                  <a:lnTo>
                    <a:pt x="4886" y="3258"/>
                  </a:lnTo>
                  <a:lnTo>
                    <a:pt x="4647" y="3491"/>
                  </a:lnTo>
                  <a:lnTo>
                    <a:pt x="4402" y="3722"/>
                  </a:lnTo>
                  <a:lnTo>
                    <a:pt x="4152" y="3953"/>
                  </a:lnTo>
                  <a:lnTo>
                    <a:pt x="3897" y="4180"/>
                  </a:lnTo>
                  <a:lnTo>
                    <a:pt x="3638" y="4405"/>
                  </a:lnTo>
                  <a:lnTo>
                    <a:pt x="3374" y="4626"/>
                  </a:lnTo>
                  <a:lnTo>
                    <a:pt x="3106" y="4844"/>
                  </a:lnTo>
                  <a:lnTo>
                    <a:pt x="2835" y="5058"/>
                  </a:lnTo>
                  <a:lnTo>
                    <a:pt x="2560" y="5269"/>
                  </a:lnTo>
                  <a:lnTo>
                    <a:pt x="2282" y="5475"/>
                  </a:lnTo>
                  <a:lnTo>
                    <a:pt x="2002" y="5677"/>
                  </a:lnTo>
                  <a:lnTo>
                    <a:pt x="1720" y="5874"/>
                  </a:lnTo>
                  <a:lnTo>
                    <a:pt x="1437" y="6065"/>
                  </a:lnTo>
                  <a:lnTo>
                    <a:pt x="1151" y="6251"/>
                  </a:lnTo>
                  <a:lnTo>
                    <a:pt x="864" y="6431"/>
                  </a:lnTo>
                  <a:lnTo>
                    <a:pt x="576" y="6604"/>
                  </a:lnTo>
                  <a:lnTo>
                    <a:pt x="288" y="6771"/>
                  </a:lnTo>
                  <a:lnTo>
                    <a:pt x="0" y="6931"/>
                  </a:lnTo>
                  <a:lnTo>
                    <a:pt x="7647" y="6931"/>
                  </a:lnTo>
                  <a:lnTo>
                    <a:pt x="7782" y="6748"/>
                  </a:lnTo>
                  <a:lnTo>
                    <a:pt x="7915" y="6560"/>
                  </a:lnTo>
                  <a:lnTo>
                    <a:pt x="8049" y="6366"/>
                  </a:lnTo>
                  <a:lnTo>
                    <a:pt x="8180" y="6169"/>
                  </a:lnTo>
                  <a:lnTo>
                    <a:pt x="8312" y="5968"/>
                  </a:lnTo>
                  <a:lnTo>
                    <a:pt x="8442" y="5762"/>
                  </a:lnTo>
                  <a:lnTo>
                    <a:pt x="8570" y="5554"/>
                  </a:lnTo>
                  <a:lnTo>
                    <a:pt x="8696" y="5342"/>
                  </a:lnTo>
                  <a:lnTo>
                    <a:pt x="8822" y="5127"/>
                  </a:lnTo>
                  <a:lnTo>
                    <a:pt x="8946" y="4909"/>
                  </a:lnTo>
                  <a:lnTo>
                    <a:pt x="9069" y="4689"/>
                  </a:lnTo>
                  <a:lnTo>
                    <a:pt x="9188" y="4468"/>
                  </a:lnTo>
                  <a:lnTo>
                    <a:pt x="9307" y="4243"/>
                  </a:lnTo>
                  <a:lnTo>
                    <a:pt x="9422" y="4019"/>
                  </a:lnTo>
                  <a:lnTo>
                    <a:pt x="9536" y="3792"/>
                  </a:lnTo>
                  <a:lnTo>
                    <a:pt x="9647" y="3563"/>
                  </a:lnTo>
                  <a:lnTo>
                    <a:pt x="9756" y="3335"/>
                  </a:lnTo>
                  <a:lnTo>
                    <a:pt x="9862" y="3106"/>
                  </a:lnTo>
                  <a:lnTo>
                    <a:pt x="9966" y="2876"/>
                  </a:lnTo>
                  <a:lnTo>
                    <a:pt x="10066" y="2647"/>
                  </a:lnTo>
                  <a:lnTo>
                    <a:pt x="10163" y="2418"/>
                  </a:lnTo>
                  <a:lnTo>
                    <a:pt x="10257" y="2190"/>
                  </a:lnTo>
                  <a:lnTo>
                    <a:pt x="10348" y="1963"/>
                  </a:lnTo>
                  <a:lnTo>
                    <a:pt x="10436" y="1735"/>
                  </a:lnTo>
                  <a:lnTo>
                    <a:pt x="10520" y="1511"/>
                  </a:lnTo>
                  <a:lnTo>
                    <a:pt x="10601" y="1287"/>
                  </a:lnTo>
                  <a:lnTo>
                    <a:pt x="10677" y="1066"/>
                  </a:lnTo>
                  <a:lnTo>
                    <a:pt x="10750" y="847"/>
                  </a:lnTo>
                  <a:lnTo>
                    <a:pt x="10818" y="631"/>
                  </a:lnTo>
                  <a:lnTo>
                    <a:pt x="10884" y="417"/>
                  </a:lnTo>
                  <a:lnTo>
                    <a:pt x="10944" y="207"/>
                  </a:lnTo>
                  <a:lnTo>
                    <a:pt x="11000" y="0"/>
                  </a:lnTo>
                  <a:lnTo>
                    <a:pt x="7432" y="0"/>
                  </a:lnTo>
                  <a:close/>
                </a:path>
              </a:pathLst>
            </a:custGeom>
            <a:gradFill rotWithShape="0">
              <a:gsLst>
                <a:gs pos="0">
                  <a:schemeClr val="accent1">
                    <a:gamma/>
                    <a:tint val="0"/>
                    <a:invGamma/>
                  </a:schemeClr>
                </a:gs>
                <a:gs pos="100000">
                  <a:schemeClr val="accent1"/>
                </a:gs>
              </a:gsLst>
              <a:lin ang="5400000" scaled="1"/>
            </a:gradFill>
            <a:ln w="9525" cap="flat" cmpd="sng">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7179" name="Freeform 14"/>
            <p:cNvSpPr/>
            <p:nvPr/>
          </p:nvSpPr>
          <p:spPr>
            <a:xfrm rot="5400000">
              <a:off x="2277" y="1947"/>
              <a:ext cx="566" cy="1048"/>
            </a:xfrm>
            <a:custGeom>
              <a:avLst/>
              <a:gdLst>
                <a:gd name="txL" fmla="*/ 0 w 3568"/>
                <a:gd name="txT" fmla="*/ 0 h 4416"/>
                <a:gd name="txR" fmla="*/ 3568 w 3568"/>
                <a:gd name="txB" fmla="*/ 4416 h 4416"/>
              </a:gdLst>
              <a:ahLst/>
              <a:cxnLst>
                <a:cxn ang="0">
                  <a:pos x="34" y="128"/>
                </a:cxn>
                <a:cxn ang="0">
                  <a:pos x="107" y="386"/>
                </a:cxn>
                <a:cxn ang="0">
                  <a:pos x="187" y="650"/>
                </a:cxn>
                <a:cxn ang="0">
                  <a:pos x="273" y="918"/>
                </a:cxn>
                <a:cxn ang="0">
                  <a:pos x="365" y="1190"/>
                </a:cxn>
                <a:cxn ang="0">
                  <a:pos x="463" y="1465"/>
                </a:cxn>
                <a:cxn ang="0">
                  <a:pos x="566" y="1742"/>
                </a:cxn>
                <a:cxn ang="0">
                  <a:pos x="676" y="2022"/>
                </a:cxn>
                <a:cxn ang="0">
                  <a:pos x="790" y="2304"/>
                </a:cxn>
                <a:cxn ang="0">
                  <a:pos x="908" y="2586"/>
                </a:cxn>
                <a:cxn ang="0">
                  <a:pos x="1032" y="2870"/>
                </a:cxn>
                <a:cxn ang="0">
                  <a:pos x="1160" y="3153"/>
                </a:cxn>
                <a:cxn ang="0">
                  <a:pos x="1292" y="3437"/>
                </a:cxn>
                <a:cxn ang="0">
                  <a:pos x="1428" y="3718"/>
                </a:cxn>
                <a:cxn ang="0">
                  <a:pos x="1567" y="3999"/>
                </a:cxn>
                <a:cxn ang="0">
                  <a:pos x="1711" y="4277"/>
                </a:cxn>
                <a:cxn ang="0">
                  <a:pos x="1857" y="4277"/>
                </a:cxn>
                <a:cxn ang="0">
                  <a:pos x="2001" y="3999"/>
                </a:cxn>
                <a:cxn ang="0">
                  <a:pos x="2140" y="3718"/>
                </a:cxn>
                <a:cxn ang="0">
                  <a:pos x="2276" y="3437"/>
                </a:cxn>
                <a:cxn ang="0">
                  <a:pos x="2408" y="3153"/>
                </a:cxn>
                <a:cxn ang="0">
                  <a:pos x="2536" y="2870"/>
                </a:cxn>
                <a:cxn ang="0">
                  <a:pos x="2660" y="2586"/>
                </a:cxn>
                <a:cxn ang="0">
                  <a:pos x="2778" y="2304"/>
                </a:cxn>
                <a:cxn ang="0">
                  <a:pos x="2892" y="2022"/>
                </a:cxn>
                <a:cxn ang="0">
                  <a:pos x="3002" y="1742"/>
                </a:cxn>
                <a:cxn ang="0">
                  <a:pos x="3105" y="1465"/>
                </a:cxn>
                <a:cxn ang="0">
                  <a:pos x="3203" y="1190"/>
                </a:cxn>
                <a:cxn ang="0">
                  <a:pos x="3295" y="918"/>
                </a:cxn>
                <a:cxn ang="0">
                  <a:pos x="3381" y="650"/>
                </a:cxn>
                <a:cxn ang="0">
                  <a:pos x="3461" y="386"/>
                </a:cxn>
                <a:cxn ang="0">
                  <a:pos x="3534" y="128"/>
                </a:cxn>
                <a:cxn ang="0">
                  <a:pos x="0" y="0"/>
                </a:cxn>
              </a:cxnLst>
              <a:rect l="txL" t="txT" r="txR" b="txB"/>
              <a:pathLst>
                <a:path w="3568" h="4416">
                  <a:moveTo>
                    <a:pt x="0" y="0"/>
                  </a:moveTo>
                  <a:lnTo>
                    <a:pt x="34" y="128"/>
                  </a:lnTo>
                  <a:lnTo>
                    <a:pt x="70" y="256"/>
                  </a:lnTo>
                  <a:lnTo>
                    <a:pt x="107" y="386"/>
                  </a:lnTo>
                  <a:lnTo>
                    <a:pt x="146" y="517"/>
                  </a:lnTo>
                  <a:lnTo>
                    <a:pt x="187" y="650"/>
                  </a:lnTo>
                  <a:lnTo>
                    <a:pt x="229" y="784"/>
                  </a:lnTo>
                  <a:lnTo>
                    <a:pt x="273" y="918"/>
                  </a:lnTo>
                  <a:lnTo>
                    <a:pt x="319" y="1053"/>
                  </a:lnTo>
                  <a:lnTo>
                    <a:pt x="365" y="1190"/>
                  </a:lnTo>
                  <a:lnTo>
                    <a:pt x="413" y="1328"/>
                  </a:lnTo>
                  <a:lnTo>
                    <a:pt x="463" y="1465"/>
                  </a:lnTo>
                  <a:lnTo>
                    <a:pt x="514" y="1603"/>
                  </a:lnTo>
                  <a:lnTo>
                    <a:pt x="566" y="1742"/>
                  </a:lnTo>
                  <a:lnTo>
                    <a:pt x="620" y="1882"/>
                  </a:lnTo>
                  <a:lnTo>
                    <a:pt x="676" y="2022"/>
                  </a:lnTo>
                  <a:lnTo>
                    <a:pt x="732" y="2163"/>
                  </a:lnTo>
                  <a:lnTo>
                    <a:pt x="790" y="2304"/>
                  </a:lnTo>
                  <a:lnTo>
                    <a:pt x="849" y="2445"/>
                  </a:lnTo>
                  <a:lnTo>
                    <a:pt x="908" y="2586"/>
                  </a:lnTo>
                  <a:lnTo>
                    <a:pt x="970" y="2728"/>
                  </a:lnTo>
                  <a:lnTo>
                    <a:pt x="1032" y="2870"/>
                  </a:lnTo>
                  <a:lnTo>
                    <a:pt x="1095" y="3011"/>
                  </a:lnTo>
                  <a:lnTo>
                    <a:pt x="1160" y="3153"/>
                  </a:lnTo>
                  <a:lnTo>
                    <a:pt x="1225" y="3295"/>
                  </a:lnTo>
                  <a:lnTo>
                    <a:pt x="1292" y="3437"/>
                  </a:lnTo>
                  <a:lnTo>
                    <a:pt x="1359" y="3577"/>
                  </a:lnTo>
                  <a:lnTo>
                    <a:pt x="1428" y="3718"/>
                  </a:lnTo>
                  <a:lnTo>
                    <a:pt x="1497" y="3858"/>
                  </a:lnTo>
                  <a:lnTo>
                    <a:pt x="1567" y="3999"/>
                  </a:lnTo>
                  <a:lnTo>
                    <a:pt x="1639" y="4138"/>
                  </a:lnTo>
                  <a:lnTo>
                    <a:pt x="1711" y="4277"/>
                  </a:lnTo>
                  <a:lnTo>
                    <a:pt x="1784" y="4416"/>
                  </a:lnTo>
                  <a:lnTo>
                    <a:pt x="1857" y="4277"/>
                  </a:lnTo>
                  <a:lnTo>
                    <a:pt x="1929" y="4138"/>
                  </a:lnTo>
                  <a:lnTo>
                    <a:pt x="2001" y="3999"/>
                  </a:lnTo>
                  <a:lnTo>
                    <a:pt x="2071" y="3858"/>
                  </a:lnTo>
                  <a:lnTo>
                    <a:pt x="2140" y="3718"/>
                  </a:lnTo>
                  <a:lnTo>
                    <a:pt x="2208" y="3577"/>
                  </a:lnTo>
                  <a:lnTo>
                    <a:pt x="2276" y="3437"/>
                  </a:lnTo>
                  <a:lnTo>
                    <a:pt x="2343" y="3295"/>
                  </a:lnTo>
                  <a:lnTo>
                    <a:pt x="2408" y="3153"/>
                  </a:lnTo>
                  <a:lnTo>
                    <a:pt x="2473" y="3011"/>
                  </a:lnTo>
                  <a:lnTo>
                    <a:pt x="2536" y="2870"/>
                  </a:lnTo>
                  <a:lnTo>
                    <a:pt x="2598" y="2728"/>
                  </a:lnTo>
                  <a:lnTo>
                    <a:pt x="2660" y="2586"/>
                  </a:lnTo>
                  <a:lnTo>
                    <a:pt x="2719" y="2445"/>
                  </a:lnTo>
                  <a:lnTo>
                    <a:pt x="2778" y="2304"/>
                  </a:lnTo>
                  <a:lnTo>
                    <a:pt x="2836" y="2163"/>
                  </a:lnTo>
                  <a:lnTo>
                    <a:pt x="2892" y="2022"/>
                  </a:lnTo>
                  <a:lnTo>
                    <a:pt x="2948" y="1882"/>
                  </a:lnTo>
                  <a:lnTo>
                    <a:pt x="3002" y="1742"/>
                  </a:lnTo>
                  <a:lnTo>
                    <a:pt x="3054" y="1603"/>
                  </a:lnTo>
                  <a:lnTo>
                    <a:pt x="3105" y="1465"/>
                  </a:lnTo>
                  <a:lnTo>
                    <a:pt x="3155" y="1328"/>
                  </a:lnTo>
                  <a:lnTo>
                    <a:pt x="3203" y="1190"/>
                  </a:lnTo>
                  <a:lnTo>
                    <a:pt x="3249" y="1053"/>
                  </a:lnTo>
                  <a:lnTo>
                    <a:pt x="3295" y="918"/>
                  </a:lnTo>
                  <a:lnTo>
                    <a:pt x="3339" y="784"/>
                  </a:lnTo>
                  <a:lnTo>
                    <a:pt x="3381" y="650"/>
                  </a:lnTo>
                  <a:lnTo>
                    <a:pt x="3422" y="517"/>
                  </a:lnTo>
                  <a:lnTo>
                    <a:pt x="3461" y="386"/>
                  </a:lnTo>
                  <a:lnTo>
                    <a:pt x="3498" y="256"/>
                  </a:lnTo>
                  <a:lnTo>
                    <a:pt x="3534" y="128"/>
                  </a:lnTo>
                  <a:lnTo>
                    <a:pt x="3568" y="0"/>
                  </a:lnTo>
                  <a:lnTo>
                    <a:pt x="0" y="0"/>
                  </a:lnTo>
                  <a:close/>
                </a:path>
              </a:pathLst>
            </a:custGeom>
            <a:gradFill rotWithShape="0">
              <a:gsLst>
                <a:gs pos="0">
                  <a:srgbClr val="336699"/>
                </a:gs>
                <a:gs pos="100000">
                  <a:srgbClr val="339966"/>
                </a:gs>
              </a:gsLst>
              <a:lin ang="5400000" scaled="1"/>
              <a:tileRect/>
            </a:gradFill>
            <a:ln w="9525">
              <a:noFill/>
            </a:ln>
          </p:spPr>
          <p:txBody>
            <a:bodyPr/>
            <a:p>
              <a:endParaRPr lang="zh-CN" altLang="en-US" dirty="0">
                <a:latin typeface="Verdana" panose="020B0604030504040204" pitchFamily="34" charset="0"/>
              </a:endParaRPr>
            </a:p>
          </p:txBody>
        </p:sp>
      </p:grpSp>
    </p:spTree>
  </p:cSld>
  <p:clrMapOvr>
    <a:masterClrMapping/>
  </p:clrMapOvr>
  <p:transition advTm="1326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Rectangle 2"/>
          <p:cNvSpPr>
            <a:spLocks noGrp="1"/>
          </p:cNvSpPr>
          <p:nvPr>
            <p:ph type="title"/>
          </p:nvPr>
        </p:nvSpPr>
        <p:spPr/>
        <p:txBody>
          <a:bodyPr vert="horz" wrap="square" lIns="91440" tIns="45720" rIns="91440" bIns="45720" anchor="b" anchorCtr="0"/>
          <a:p>
            <a:pPr eaLnBrk="1" hangingPunct="1"/>
            <a:r>
              <a:rPr lang="en-US" altLang="zh-CN" sz="2800" b="1" dirty="0">
                <a:latin typeface="Arial" panose="020B0604020202020204" pitchFamily="34" charset="0"/>
              </a:rPr>
              <a:t>CMC For Cosmetics and </a:t>
            </a:r>
            <a:br>
              <a:rPr lang="en-US" altLang="zh-CN" sz="2800" b="1" dirty="0">
                <a:latin typeface="Arial" panose="020B0604020202020204" pitchFamily="34" charset="0"/>
              </a:rPr>
            </a:br>
            <a:r>
              <a:rPr lang="en-US" altLang="zh-CN" sz="2800" b="1" dirty="0">
                <a:latin typeface="Arial" panose="020B0604020202020204" pitchFamily="34" charset="0"/>
              </a:rPr>
              <a:t>Personal Care</a:t>
            </a:r>
            <a:endParaRPr lang="en-US" altLang="zh-CN" sz="2800" b="1" dirty="0">
              <a:latin typeface="Arial" panose="020B0604020202020204" pitchFamily="34" charset="0"/>
            </a:endParaRPr>
          </a:p>
        </p:txBody>
      </p:sp>
      <p:sp>
        <p:nvSpPr>
          <p:cNvPr id="8195" name="Rectangle 3"/>
          <p:cNvSpPr>
            <a:spLocks noGrp="1"/>
          </p:cNvSpPr>
          <p:nvPr>
            <p:ph idx="1"/>
          </p:nvPr>
        </p:nvSpPr>
        <p:spPr>
          <a:xfrm>
            <a:off x="755650" y="1773238"/>
            <a:ext cx="7391400" cy="3527425"/>
          </a:xfrm>
        </p:spPr>
        <p:txBody>
          <a:bodyPr vert="horz" wrap="square" lIns="91440" tIns="45720" rIns="91440" bIns="45720" anchor="t" anchorCtr="0"/>
          <a:p>
            <a:pPr algn="r" eaLnBrk="1" hangingPunct="1">
              <a:lnSpc>
                <a:spcPct val="90000"/>
              </a:lnSpc>
              <a:spcBef>
                <a:spcPct val="50000"/>
              </a:spcBef>
              <a:buClrTx/>
              <a:buFontTx/>
              <a:buNone/>
            </a:pPr>
            <a:endParaRPr lang="en-US" altLang="zh-CN" sz="2400" b="1" dirty="0">
              <a:solidFill>
                <a:srgbClr val="3366FF"/>
              </a:solidFill>
              <a:latin typeface="Arial" panose="020B0604020202020204" pitchFamily="34" charset="0"/>
              <a:ea typeface="仿宋_GB2312" pitchFamily="49" charset="-122"/>
            </a:endParaRPr>
          </a:p>
          <a:p>
            <a:pPr eaLnBrk="1" hangingPunct="1">
              <a:lnSpc>
                <a:spcPct val="90000"/>
              </a:lnSpc>
              <a:spcBef>
                <a:spcPct val="50000"/>
              </a:spcBef>
              <a:buClrTx/>
              <a:buFontTx/>
              <a:buChar char="•"/>
            </a:pPr>
            <a:r>
              <a:rPr lang="en-US" altLang="zh-CN" sz="2000" dirty="0">
                <a:latin typeface="Arial" panose="020B0604020202020204" pitchFamily="34" charset="0"/>
                <a:ea typeface="仿宋_GB2312" pitchFamily="49" charset="-122"/>
              </a:rPr>
              <a:t>Tooth paste: as the most important matrix, CMC has the properties of paste fine, smooth and uniform, foam plentiful, and high stability. It can impart toothpaste good shape-maintaining and unusual comfortable mouthfeel. </a:t>
            </a:r>
            <a:endParaRPr lang="en-US" altLang="zh-CN" sz="2000" dirty="0">
              <a:latin typeface="Arial" panose="020B0604020202020204" pitchFamily="34" charset="0"/>
              <a:ea typeface="仿宋_GB2312" pitchFamily="49" charset="-122"/>
            </a:endParaRPr>
          </a:p>
          <a:p>
            <a:pPr eaLnBrk="1" hangingPunct="1">
              <a:lnSpc>
                <a:spcPct val="90000"/>
              </a:lnSpc>
              <a:spcBef>
                <a:spcPct val="50000"/>
              </a:spcBef>
              <a:buClrTx/>
              <a:buFontTx/>
              <a:buChar char="•"/>
            </a:pPr>
            <a:r>
              <a:rPr lang="en-US" altLang="zh-CN" sz="2000" dirty="0">
                <a:latin typeface="Arial" panose="020B0604020202020204" pitchFamily="34" charset="0"/>
                <a:ea typeface="仿宋_GB2312" pitchFamily="49" charset="-122"/>
              </a:rPr>
              <a:t>Detergent </a:t>
            </a:r>
            <a:endParaRPr lang="en-US" altLang="zh-CN" sz="2000" dirty="0">
              <a:latin typeface="Arial" panose="020B0604020202020204" pitchFamily="34" charset="0"/>
              <a:ea typeface="仿宋_GB2312" pitchFamily="49" charset="-122"/>
            </a:endParaRPr>
          </a:p>
          <a:p>
            <a:pPr eaLnBrk="1" hangingPunct="1">
              <a:lnSpc>
                <a:spcPct val="90000"/>
              </a:lnSpc>
              <a:spcBef>
                <a:spcPct val="50000"/>
              </a:spcBef>
              <a:buClrTx/>
              <a:buFontTx/>
              <a:buChar char="•"/>
            </a:pPr>
            <a:r>
              <a:rPr lang="en-US" altLang="zh-CN" sz="2000" dirty="0">
                <a:latin typeface="Arial" panose="020B0604020202020204" pitchFamily="34" charset="0"/>
                <a:ea typeface="仿宋_GB2312" pitchFamily="49" charset="-122"/>
              </a:rPr>
              <a:t>Cosmetics</a:t>
            </a:r>
            <a:endParaRPr lang="en-US" altLang="zh-CN" sz="2000" dirty="0">
              <a:latin typeface="Arial" panose="020B0604020202020204" pitchFamily="34" charset="0"/>
              <a:ea typeface="仿宋_GB2312" pitchFamily="49" charset="-122"/>
            </a:endParaRPr>
          </a:p>
          <a:p>
            <a:pPr eaLnBrk="1" hangingPunct="1">
              <a:lnSpc>
                <a:spcPct val="90000"/>
              </a:lnSpc>
              <a:spcBef>
                <a:spcPct val="50000"/>
              </a:spcBef>
              <a:buClrTx/>
              <a:buFontTx/>
              <a:buChar char="•"/>
            </a:pPr>
            <a:endParaRPr lang="en-US" altLang="zh-CN" sz="2000" dirty="0">
              <a:latin typeface="Arial" panose="020B0604020202020204" pitchFamily="34" charset="0"/>
              <a:ea typeface="仿宋_GB2312" pitchFamily="49" charset="-122"/>
            </a:endParaRPr>
          </a:p>
          <a:p>
            <a:pPr eaLnBrk="1" hangingPunct="1">
              <a:lnSpc>
                <a:spcPct val="90000"/>
              </a:lnSpc>
              <a:spcBef>
                <a:spcPct val="50000"/>
              </a:spcBef>
              <a:buClrTx/>
              <a:buFontTx/>
              <a:buNone/>
            </a:pPr>
            <a:r>
              <a:rPr lang="en-US" altLang="zh-CN" sz="2000" b="1" dirty="0">
                <a:solidFill>
                  <a:srgbClr val="3366FF"/>
                </a:solidFill>
                <a:ea typeface="楷体_GB2312" pitchFamily="49" charset="-122"/>
              </a:rPr>
              <a:t>   </a:t>
            </a:r>
            <a:endParaRPr lang="en-US" altLang="zh-CN" sz="2000" b="1" dirty="0">
              <a:solidFill>
                <a:srgbClr val="3366FF"/>
              </a:solidFill>
              <a:ea typeface="楷体_GB2312" pitchFamily="49" charset="-122"/>
            </a:endParaRPr>
          </a:p>
        </p:txBody>
      </p:sp>
      <p:pic>
        <p:nvPicPr>
          <p:cNvPr id="8196" name="Picture 14" descr="u=2727242136,1526714140&amp;fm=0&amp;gp=0"/>
          <p:cNvPicPr>
            <a:picLocks noChangeAspect="1"/>
          </p:cNvPicPr>
          <p:nvPr/>
        </p:nvPicPr>
        <p:blipFill>
          <a:blip r:embed="rId1"/>
          <a:stretch>
            <a:fillRect/>
          </a:stretch>
        </p:blipFill>
        <p:spPr>
          <a:xfrm>
            <a:off x="1042988" y="4724400"/>
            <a:ext cx="1655762" cy="1152525"/>
          </a:xfrm>
          <a:prstGeom prst="rect">
            <a:avLst/>
          </a:prstGeom>
          <a:noFill/>
          <a:ln w="25400" cap="flat" cmpd="sng">
            <a:solidFill>
              <a:srgbClr val="000080"/>
            </a:solidFill>
            <a:prstDash val="solid"/>
            <a:miter/>
            <a:headEnd type="none" w="med" len="med"/>
            <a:tailEnd type="none" w="med" len="med"/>
          </a:ln>
        </p:spPr>
      </p:pic>
      <p:pic>
        <p:nvPicPr>
          <p:cNvPr id="8197" name="Picture 15" descr="77514198378823"/>
          <p:cNvPicPr>
            <a:picLocks noChangeAspect="1"/>
          </p:cNvPicPr>
          <p:nvPr/>
        </p:nvPicPr>
        <p:blipFill>
          <a:blip r:embed="rId2"/>
          <a:stretch>
            <a:fillRect/>
          </a:stretch>
        </p:blipFill>
        <p:spPr>
          <a:xfrm>
            <a:off x="3059113" y="4724400"/>
            <a:ext cx="1657350" cy="1190625"/>
          </a:xfrm>
          <a:prstGeom prst="rect">
            <a:avLst/>
          </a:prstGeom>
          <a:noFill/>
          <a:ln w="25400" cap="flat" cmpd="sng">
            <a:solidFill>
              <a:srgbClr val="003366"/>
            </a:solidFill>
            <a:prstDash val="solid"/>
            <a:miter/>
            <a:headEnd type="none" w="med" len="med"/>
            <a:tailEnd type="none" w="med" len="med"/>
          </a:ln>
        </p:spPr>
      </p:pic>
      <p:pic>
        <p:nvPicPr>
          <p:cNvPr id="8198" name="Picture 16" descr="090424115418_17"/>
          <p:cNvPicPr>
            <a:picLocks noChangeAspect="1"/>
          </p:cNvPicPr>
          <p:nvPr/>
        </p:nvPicPr>
        <p:blipFill>
          <a:blip r:embed="rId3"/>
          <a:stretch>
            <a:fillRect/>
          </a:stretch>
        </p:blipFill>
        <p:spPr>
          <a:xfrm>
            <a:off x="5003800" y="4724400"/>
            <a:ext cx="1655763" cy="1239838"/>
          </a:xfrm>
          <a:prstGeom prst="rect">
            <a:avLst/>
          </a:prstGeom>
          <a:noFill/>
          <a:ln w="25400" cap="flat" cmpd="sng">
            <a:solidFill>
              <a:srgbClr val="003366"/>
            </a:solidFill>
            <a:prstDash val="solid"/>
            <a:miter/>
            <a:headEnd type="none" w="med" len="med"/>
            <a:tailEnd type="none" w="med" len="med"/>
          </a:ln>
        </p:spPr>
      </p:pic>
      <p:pic>
        <p:nvPicPr>
          <p:cNvPr id="8199" name="Picture 17" descr="200908192256338"/>
          <p:cNvPicPr>
            <a:picLocks noChangeAspect="1"/>
          </p:cNvPicPr>
          <p:nvPr/>
        </p:nvPicPr>
        <p:blipFill>
          <a:blip r:embed="rId4"/>
          <a:stretch>
            <a:fillRect/>
          </a:stretch>
        </p:blipFill>
        <p:spPr>
          <a:xfrm>
            <a:off x="6877050" y="3429000"/>
            <a:ext cx="1885950" cy="2520950"/>
          </a:xfrm>
          <a:prstGeom prst="rect">
            <a:avLst/>
          </a:prstGeom>
          <a:noFill/>
          <a:ln w="25400" cap="flat" cmpd="sng">
            <a:solidFill>
              <a:srgbClr val="003366"/>
            </a:solidFill>
            <a:prstDash val="solid"/>
            <a:miter/>
            <a:headEnd type="none" w="med" len="med"/>
            <a:tailEnd type="none" w="med" len="med"/>
          </a:ln>
        </p:spPr>
      </p:pic>
    </p:spTree>
    <p:custDataLst>
      <p:tags r:id="rId5"/>
    </p:custDataLst>
  </p:cSld>
  <p:clrMapOvr>
    <a:masterClrMapping/>
  </p:clrMapOvr>
  <p:transition advTm="14734"/>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标题 1"/>
          <p:cNvSpPr>
            <a:spLocks noGrp="1"/>
          </p:cNvSpPr>
          <p:nvPr>
            <p:ph type="title"/>
          </p:nvPr>
        </p:nvSpPr>
        <p:spPr>
          <a:xfrm>
            <a:off x="574675" y="304800"/>
            <a:ext cx="4926013" cy="1216025"/>
          </a:xfrm>
        </p:spPr>
        <p:txBody>
          <a:bodyPr vert="horz" wrap="square" lIns="91440" tIns="45720" rIns="91440" bIns="45720" anchor="b" anchorCtr="0"/>
          <a:p>
            <a:pPr eaLnBrk="1" hangingPunct="1"/>
            <a:r>
              <a:rPr lang="en-US" altLang="zh-CN" sz="2800" b="1" dirty="0">
                <a:latin typeface="Arial" panose="020B0604020202020204" pitchFamily="34" charset="0"/>
                <a:cs typeface="Arial" panose="020B0604020202020204" pitchFamily="34" charset="0"/>
              </a:rPr>
              <a:t>CMC / PAC For Oil Drilling</a:t>
            </a:r>
            <a:br>
              <a:rPr lang="en-US" altLang="zh-CN" sz="2800" b="1" dirty="0">
                <a:latin typeface="Arial" panose="020B0604020202020204" pitchFamily="34" charset="0"/>
                <a:cs typeface="Arial" panose="020B0604020202020204" pitchFamily="34" charset="0"/>
              </a:rPr>
            </a:br>
            <a:endParaRPr lang="zh-CN" altLang="en-US" sz="2800" b="1" dirty="0">
              <a:latin typeface="Arial" panose="020B0604020202020204" pitchFamily="34" charset="0"/>
              <a:ea typeface="Arial" panose="020B0604020202020204" pitchFamily="34" charset="0"/>
            </a:endParaRPr>
          </a:p>
        </p:txBody>
      </p:sp>
      <p:pic>
        <p:nvPicPr>
          <p:cNvPr id="9220" name="图片 5" descr="newsimage-1-newsimage-1-oil-drilling-rigs.jpg"/>
          <p:cNvPicPr>
            <a:picLocks noChangeAspect="1"/>
          </p:cNvPicPr>
          <p:nvPr/>
        </p:nvPicPr>
        <p:blipFill>
          <a:blip r:embed="rId1"/>
          <a:stretch>
            <a:fillRect/>
          </a:stretch>
        </p:blipFill>
        <p:spPr>
          <a:xfrm>
            <a:off x="642938" y="2286000"/>
            <a:ext cx="3479800" cy="1725613"/>
          </a:xfrm>
          <a:prstGeom prst="rect">
            <a:avLst/>
          </a:prstGeom>
          <a:noFill/>
          <a:ln w="9525">
            <a:noFill/>
          </a:ln>
        </p:spPr>
      </p:pic>
      <p:sp>
        <p:nvSpPr>
          <p:cNvPr id="9221" name="Rectangle 4"/>
          <p:cNvSpPr txBox="1"/>
          <p:nvPr/>
        </p:nvSpPr>
        <p:spPr>
          <a:xfrm>
            <a:off x="4214813" y="1785938"/>
            <a:ext cx="4648200" cy="4267200"/>
          </a:xfrm>
          <a:prstGeom prst="rect">
            <a:avLst/>
          </a:prstGeom>
          <a:noFill/>
          <a:ln w="9525">
            <a:noFill/>
          </a:ln>
        </p:spPr>
        <p:txBody>
          <a:bodyPr/>
          <a:p>
            <a:r>
              <a:rPr lang="en-US" altLang="zh-CN" sz="2000" dirty="0">
                <a:latin typeface="Arial" panose="020B0604020202020204" pitchFamily="34" charset="0"/>
                <a:cs typeface="Arial" panose="020B0604020202020204" pitchFamily="34" charset="0"/>
              </a:rPr>
              <a:t>CMC can be used in Oil drilling industry with the following characteristics</a:t>
            </a:r>
            <a:r>
              <a:rPr lang="zh-CN" altLang="en-US" sz="2000" dirty="0">
                <a:latin typeface="Arial" panose="020B0604020202020204" pitchFamily="34" charset="0"/>
                <a:cs typeface="Arial" panose="020B0604020202020204" pitchFamily="34" charset="0"/>
              </a:rPr>
              <a:t>：</a:t>
            </a:r>
            <a:endParaRPr lang="zh-CN" altLang="en-US" sz="2000" dirty="0">
              <a:latin typeface="Arial" panose="020B0604020202020204" pitchFamily="34" charset="0"/>
              <a:cs typeface="Arial" panose="020B0604020202020204" pitchFamily="34" charset="0"/>
            </a:endParaRPr>
          </a:p>
          <a:p>
            <a:r>
              <a:rPr lang="en-US" altLang="zh-CN" sz="2000" dirty="0">
                <a:latin typeface="Arial" panose="020B0604020202020204" pitchFamily="34" charset="0"/>
                <a:cs typeface="Arial" panose="020B0604020202020204" pitchFamily="34" charset="0"/>
              </a:rPr>
              <a:t>* It has high power for controlling water loss, and PAC is an especially high effective filtrate volume controller. </a:t>
            </a:r>
            <a:endParaRPr lang="zh-CN" altLang="en-US" sz="2000" dirty="0">
              <a:latin typeface="Arial" panose="020B0604020202020204" pitchFamily="34" charset="0"/>
              <a:cs typeface="Arial" panose="020B0604020202020204" pitchFamily="34" charset="0"/>
            </a:endParaRPr>
          </a:p>
          <a:p>
            <a:r>
              <a:rPr lang="en-US" altLang="zh-CN" sz="2000" dirty="0">
                <a:latin typeface="Arial" panose="020B0604020202020204" pitchFamily="34" charset="0"/>
                <a:cs typeface="Arial" panose="020B0604020202020204" pitchFamily="34" charset="0"/>
              </a:rPr>
              <a:t>* Good and tough mud cake will be formed. </a:t>
            </a:r>
            <a:endParaRPr lang="zh-CN" altLang="en-US" sz="2000" dirty="0">
              <a:latin typeface="Arial" panose="020B0604020202020204" pitchFamily="34" charset="0"/>
              <a:cs typeface="Arial" panose="020B0604020202020204" pitchFamily="34" charset="0"/>
            </a:endParaRPr>
          </a:p>
          <a:p>
            <a:r>
              <a:rPr lang="en-US" altLang="zh-CN" sz="2000" dirty="0">
                <a:latin typeface="Arial" panose="020B0604020202020204" pitchFamily="34" charset="0"/>
                <a:cs typeface="Arial" panose="020B0604020202020204" pitchFamily="34" charset="0"/>
              </a:rPr>
              <a:t>* Having strong salt- and temperature-resistant properties, especially with PAC. </a:t>
            </a:r>
            <a:endParaRPr lang="zh-CN" altLang="en-US" sz="2000" dirty="0">
              <a:latin typeface="Arial" panose="020B0604020202020204" pitchFamily="34" charset="0"/>
              <a:cs typeface="Arial" panose="020B0604020202020204" pitchFamily="34" charset="0"/>
            </a:endParaRPr>
          </a:p>
          <a:p>
            <a:r>
              <a:rPr lang="en-US" altLang="zh-CN" sz="2000" dirty="0">
                <a:latin typeface="Arial" panose="020B0604020202020204" pitchFamily="34" charset="0"/>
                <a:cs typeface="Arial" panose="020B0604020202020204" pitchFamily="34" charset="0"/>
              </a:rPr>
              <a:t>* As a good non-Newtonian fluid, it will effectively control the mud’s rheological property. </a:t>
            </a:r>
            <a:endParaRPr lang="zh-CN" altLang="en-US" sz="2000" dirty="0">
              <a:latin typeface="Arial" panose="020B0604020202020204" pitchFamily="34" charset="0"/>
              <a:ea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3"/>
          <p:cNvSpPr>
            <a:spLocks noGrp="1"/>
          </p:cNvSpPr>
          <p:nvPr>
            <p:ph type="title"/>
          </p:nvPr>
        </p:nvSpPr>
        <p:spPr/>
        <p:txBody>
          <a:bodyPr vert="horz" wrap="square" lIns="91440" tIns="45720" rIns="91440" bIns="45720" anchor="b" anchorCtr="0"/>
          <a:p>
            <a:pPr eaLnBrk="1" hangingPunct="1"/>
            <a:r>
              <a:rPr lang="en-US" altLang="zh-CN" sz="2800" b="1" dirty="0">
                <a:latin typeface="Arial" panose="020B0604020202020204" pitchFamily="34" charset="0"/>
                <a:ea typeface="楷体_GB2312" pitchFamily="49" charset="-122"/>
              </a:rPr>
              <a:t>HEC</a:t>
            </a:r>
            <a:br>
              <a:rPr lang="en-US" altLang="zh-CN" sz="2800" b="1" dirty="0">
                <a:latin typeface="Arial" panose="020B0604020202020204" pitchFamily="34" charset="0"/>
                <a:ea typeface="楷体_GB2312" pitchFamily="49" charset="-122"/>
              </a:rPr>
            </a:br>
            <a:r>
              <a:rPr lang="en-US" altLang="zh-CN" sz="2800" b="1" dirty="0">
                <a:latin typeface="Arial" panose="020B0604020202020204" pitchFamily="34" charset="0"/>
                <a:ea typeface="楷体_GB2312" pitchFamily="49" charset="-122"/>
              </a:rPr>
              <a:t>Hydroxyethyl cellulose</a:t>
            </a:r>
            <a:endParaRPr lang="en-US" altLang="zh-CN" sz="2800" b="1" dirty="0">
              <a:latin typeface="Arial" panose="020B0604020202020204" pitchFamily="34" charset="0"/>
              <a:ea typeface="楷体_GB2312" pitchFamily="49" charset="-122"/>
            </a:endParaRPr>
          </a:p>
        </p:txBody>
      </p:sp>
      <p:sp>
        <p:nvSpPr>
          <p:cNvPr id="10243" name="Rectangle 4"/>
          <p:cNvSpPr>
            <a:spLocks noGrp="1"/>
          </p:cNvSpPr>
          <p:nvPr>
            <p:ph type="body" sz="half" idx="2"/>
          </p:nvPr>
        </p:nvSpPr>
        <p:spPr>
          <a:xfrm>
            <a:off x="4495800" y="1844675"/>
            <a:ext cx="4648200" cy="4267200"/>
          </a:xfrm>
        </p:spPr>
        <p:txBody>
          <a:bodyPr vert="horz" wrap="square" lIns="91440" tIns="45720" rIns="91440" bIns="45720" anchor="t" anchorCtr="0"/>
          <a:p>
            <a:pPr lvl="1" eaLnBrk="1" hangingPunct="1">
              <a:lnSpc>
                <a:spcPct val="90000"/>
              </a:lnSpc>
              <a:buClr>
                <a:schemeClr val="accent2"/>
              </a:buClr>
              <a:buFont typeface="Wingdings" panose="05000000000000000000" pitchFamily="2" charset="2"/>
              <a:buNone/>
            </a:pPr>
            <a:r>
              <a:rPr lang="en-US" altLang="zh-CN" sz="2000" dirty="0"/>
              <a:t>     </a:t>
            </a:r>
            <a:r>
              <a:rPr lang="en-US" altLang="zh-CN" sz="2000" dirty="0">
                <a:latin typeface="Arial" panose="020B0604020202020204" pitchFamily="34" charset="0"/>
              </a:rPr>
              <a:t>HEC has functions of: </a:t>
            </a:r>
            <a:endParaRPr lang="en-US" altLang="zh-CN" sz="2000" dirty="0">
              <a:latin typeface="Arial" panose="020B0604020202020204" pitchFamily="34" charset="0"/>
            </a:endParaRPr>
          </a:p>
          <a:p>
            <a:pPr lvl="1" eaLnBrk="1" hangingPunct="1">
              <a:lnSpc>
                <a:spcPct val="90000"/>
              </a:lnSpc>
              <a:buClr>
                <a:schemeClr val="accent2"/>
              </a:buClr>
              <a:buFont typeface="Wingdings" panose="05000000000000000000" pitchFamily="2" charset="2"/>
            </a:pPr>
            <a:r>
              <a:rPr lang="en-US" altLang="zh-CN" sz="2000" dirty="0">
                <a:latin typeface="Arial" panose="020B0604020202020204" pitchFamily="34" charset="0"/>
              </a:rPr>
              <a:t>      thickening, </a:t>
            </a:r>
            <a:endParaRPr lang="en-US" altLang="zh-CN" sz="2000" dirty="0">
              <a:latin typeface="Arial" panose="020B0604020202020204" pitchFamily="34" charset="0"/>
            </a:endParaRPr>
          </a:p>
          <a:p>
            <a:pPr lvl="1" eaLnBrk="1" hangingPunct="1">
              <a:lnSpc>
                <a:spcPct val="90000"/>
              </a:lnSpc>
              <a:buClr>
                <a:schemeClr val="accent2"/>
              </a:buClr>
              <a:buFont typeface="Wingdings" panose="05000000000000000000" pitchFamily="2" charset="2"/>
            </a:pPr>
            <a:r>
              <a:rPr lang="en-US" altLang="zh-CN" sz="2000" dirty="0">
                <a:latin typeface="Arial" panose="020B0604020202020204" pitchFamily="34" charset="0"/>
              </a:rPr>
              <a:t>      binding, </a:t>
            </a:r>
            <a:endParaRPr lang="en-US" altLang="zh-CN" sz="2000" dirty="0">
              <a:latin typeface="Arial" panose="020B0604020202020204" pitchFamily="34" charset="0"/>
            </a:endParaRPr>
          </a:p>
          <a:p>
            <a:pPr lvl="1" eaLnBrk="1" hangingPunct="1">
              <a:lnSpc>
                <a:spcPct val="90000"/>
              </a:lnSpc>
              <a:buClr>
                <a:schemeClr val="accent2"/>
              </a:buClr>
              <a:buFont typeface="Wingdings" panose="05000000000000000000" pitchFamily="2" charset="2"/>
            </a:pPr>
            <a:r>
              <a:rPr lang="en-US" altLang="zh-CN" sz="2000" dirty="0">
                <a:latin typeface="Arial" panose="020B0604020202020204" pitchFamily="34" charset="0"/>
              </a:rPr>
              <a:t>      emulsifying, </a:t>
            </a:r>
            <a:endParaRPr lang="en-US" altLang="zh-CN" sz="2000" dirty="0">
              <a:latin typeface="Arial" panose="020B0604020202020204" pitchFamily="34" charset="0"/>
            </a:endParaRPr>
          </a:p>
          <a:p>
            <a:pPr lvl="1" eaLnBrk="1" hangingPunct="1">
              <a:lnSpc>
                <a:spcPct val="90000"/>
              </a:lnSpc>
              <a:buClr>
                <a:schemeClr val="accent2"/>
              </a:buClr>
              <a:buFont typeface="Wingdings" panose="05000000000000000000" pitchFamily="2" charset="2"/>
            </a:pPr>
            <a:r>
              <a:rPr lang="en-US" altLang="zh-CN" sz="2000" dirty="0">
                <a:latin typeface="Arial" panose="020B0604020202020204" pitchFamily="34" charset="0"/>
              </a:rPr>
              <a:t>      dispersing,</a:t>
            </a:r>
            <a:endParaRPr lang="en-US" altLang="zh-CN" sz="2000" dirty="0">
              <a:latin typeface="Arial" panose="020B0604020202020204" pitchFamily="34" charset="0"/>
            </a:endParaRPr>
          </a:p>
          <a:p>
            <a:pPr lvl="1" eaLnBrk="1" hangingPunct="1">
              <a:lnSpc>
                <a:spcPct val="90000"/>
              </a:lnSpc>
              <a:buClr>
                <a:schemeClr val="accent2"/>
              </a:buClr>
              <a:buFont typeface="Wingdings" panose="05000000000000000000" pitchFamily="2" charset="2"/>
            </a:pPr>
            <a:r>
              <a:rPr lang="en-US" altLang="zh-CN" sz="2000" dirty="0">
                <a:latin typeface="Arial" panose="020B0604020202020204" pitchFamily="34" charset="0"/>
              </a:rPr>
              <a:t>      stabilizing </a:t>
            </a:r>
            <a:endParaRPr lang="en-US" altLang="zh-CN" sz="2000" dirty="0">
              <a:latin typeface="Arial" panose="020B0604020202020204" pitchFamily="34" charset="0"/>
            </a:endParaRPr>
          </a:p>
          <a:p>
            <a:pPr lvl="1" eaLnBrk="1" hangingPunct="1">
              <a:lnSpc>
                <a:spcPct val="90000"/>
              </a:lnSpc>
              <a:buClr>
                <a:schemeClr val="accent2"/>
              </a:buClr>
              <a:buFont typeface="Wingdings" panose="05000000000000000000" pitchFamily="2" charset="2"/>
            </a:pPr>
            <a:r>
              <a:rPr lang="en-US" altLang="zh-CN" sz="2000" dirty="0">
                <a:latin typeface="Arial" panose="020B0604020202020204" pitchFamily="34" charset="0"/>
              </a:rPr>
              <a:t>      water-maintaining. </a:t>
            </a:r>
            <a:endParaRPr lang="en-US" altLang="zh-CN" sz="2000" dirty="0">
              <a:latin typeface="Arial" panose="020B0604020202020204" pitchFamily="34" charset="0"/>
            </a:endParaRPr>
          </a:p>
          <a:p>
            <a:pPr lvl="1" eaLnBrk="1" hangingPunct="1">
              <a:lnSpc>
                <a:spcPct val="90000"/>
              </a:lnSpc>
              <a:buClr>
                <a:schemeClr val="accent2"/>
              </a:buClr>
              <a:buFont typeface="Wingdings" panose="05000000000000000000" pitchFamily="2" charset="2"/>
              <a:buNone/>
            </a:pPr>
            <a:r>
              <a:rPr lang="en-US" altLang="zh-CN" sz="1800" b="1" dirty="0">
                <a:latin typeface="Arial" panose="020B0604020202020204" pitchFamily="34" charset="0"/>
              </a:rPr>
              <a:t>       It is easily dissolved in cold and hot water to provide a wide range of solution viscosity, It has a good flow regulation. Can be videly used in construction,painting and personal care industries</a:t>
            </a:r>
            <a:r>
              <a:rPr lang="en-US" altLang="zh-CN" sz="1800" b="1" dirty="0"/>
              <a:t>.</a:t>
            </a:r>
            <a:endParaRPr lang="en-US" altLang="zh-CN" sz="1800" b="1" dirty="0"/>
          </a:p>
        </p:txBody>
      </p:sp>
      <p:pic>
        <p:nvPicPr>
          <p:cNvPr id="16398" name="Picture 14" descr="0019b91ec9440a1c67ce10"/>
          <p:cNvPicPr>
            <a:picLocks noChangeAspect="1"/>
          </p:cNvPicPr>
          <p:nvPr>
            <p:ph sz="half" idx="1"/>
          </p:nvPr>
        </p:nvPicPr>
        <p:blipFill>
          <a:blip r:embed="rId1"/>
          <a:srcRect/>
          <a:stretch>
            <a:fillRect/>
          </a:stretch>
        </p:blipFill>
        <p:spPr>
          <a:xfrm>
            <a:off x="2843213" y="2060575"/>
            <a:ext cx="1584325" cy="1576388"/>
          </a:xfrm>
          <a:ln w="25400">
            <a:solidFill>
              <a:schemeClr val="folHlink">
                <a:alpha val="100000"/>
              </a:schemeClr>
            </a:solidFill>
            <a:miter/>
          </a:ln>
        </p:spPr>
      </p:pic>
      <p:pic>
        <p:nvPicPr>
          <p:cNvPr id="16399" name="Picture 15" descr="380_60867"/>
          <p:cNvPicPr>
            <a:picLocks noChangeAspect="1"/>
          </p:cNvPicPr>
          <p:nvPr/>
        </p:nvPicPr>
        <p:blipFill>
          <a:blip r:embed="rId2"/>
          <a:stretch>
            <a:fillRect/>
          </a:stretch>
        </p:blipFill>
        <p:spPr>
          <a:xfrm>
            <a:off x="900113" y="2060575"/>
            <a:ext cx="1584325" cy="1584325"/>
          </a:xfrm>
          <a:prstGeom prst="rect">
            <a:avLst/>
          </a:prstGeom>
          <a:noFill/>
          <a:ln w="25400" cap="flat" cmpd="sng">
            <a:solidFill>
              <a:schemeClr val="folHlink"/>
            </a:solidFill>
            <a:prstDash val="solid"/>
            <a:miter/>
            <a:headEnd type="none" w="med" len="med"/>
            <a:tailEnd type="none" w="med" len="med"/>
          </a:ln>
        </p:spPr>
      </p:pic>
      <p:pic>
        <p:nvPicPr>
          <p:cNvPr id="16400" name="Picture 16" descr="10"/>
          <p:cNvPicPr>
            <a:picLocks noChangeAspect="1"/>
          </p:cNvPicPr>
          <p:nvPr/>
        </p:nvPicPr>
        <p:blipFill>
          <a:blip r:embed="rId3"/>
          <a:srcRect t="13287"/>
          <a:stretch>
            <a:fillRect/>
          </a:stretch>
        </p:blipFill>
        <p:spPr>
          <a:xfrm>
            <a:off x="900113" y="4076700"/>
            <a:ext cx="1622425" cy="1676400"/>
          </a:xfrm>
          <a:prstGeom prst="rect">
            <a:avLst/>
          </a:prstGeom>
          <a:noFill/>
          <a:ln w="25400" cap="flat" cmpd="sng">
            <a:solidFill>
              <a:schemeClr val="folHlink"/>
            </a:solidFill>
            <a:prstDash val="solid"/>
            <a:miter/>
            <a:headEnd type="none" w="med" len="med"/>
            <a:tailEnd type="none" w="med" len="med"/>
          </a:ln>
        </p:spPr>
      </p:pic>
      <p:pic>
        <p:nvPicPr>
          <p:cNvPr id="16401" name="Picture 17" descr="20091118094044363505"/>
          <p:cNvPicPr>
            <a:picLocks noChangeAspect="1"/>
          </p:cNvPicPr>
          <p:nvPr/>
        </p:nvPicPr>
        <p:blipFill>
          <a:blip r:embed="rId4"/>
          <a:stretch>
            <a:fillRect/>
          </a:stretch>
        </p:blipFill>
        <p:spPr>
          <a:xfrm>
            <a:off x="2771775" y="4149725"/>
            <a:ext cx="1655763" cy="1652588"/>
          </a:xfrm>
          <a:prstGeom prst="rect">
            <a:avLst/>
          </a:prstGeom>
          <a:noFill/>
          <a:ln w="25400" cap="flat" cmpd="sng">
            <a:solidFill>
              <a:schemeClr val="folHlink"/>
            </a:solidFill>
            <a:prstDash val="solid"/>
            <a:miter/>
            <a:headEnd type="none" w="med" len="med"/>
            <a:tailEnd type="none" w="med" len="med"/>
          </a:ln>
        </p:spPr>
      </p:pic>
    </p:spTree>
  </p:cSld>
  <p:clrMapOvr>
    <a:masterClrMapping/>
  </p:clrMapOvr>
  <p:transition advTm="1376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98"/>
                                        </p:tgtEl>
                                        <p:attrNameLst>
                                          <p:attrName>style.visibility</p:attrName>
                                        </p:attrNameLst>
                                      </p:cBhvr>
                                      <p:to>
                                        <p:strVal val="visible"/>
                                      </p:to>
                                    </p:set>
                                    <p:anim calcmode="lin" valueType="num">
                                      <p:cBhvr additive="base">
                                        <p:cTn id="7" dur="500" fill="hold"/>
                                        <p:tgtEl>
                                          <p:spTgt spid="16398"/>
                                        </p:tgtEl>
                                        <p:attrNameLst>
                                          <p:attrName>ppt_x</p:attrName>
                                        </p:attrNameLst>
                                      </p:cBhvr>
                                      <p:tavLst>
                                        <p:tav tm="0">
                                          <p:val>
                                            <p:strVal val="#ppt_x"/>
                                          </p:val>
                                        </p:tav>
                                        <p:tav tm="100000">
                                          <p:val>
                                            <p:strVal val="#ppt_x"/>
                                          </p:val>
                                        </p:tav>
                                      </p:tavLst>
                                    </p:anim>
                                    <p:anim calcmode="lin" valueType="num">
                                      <p:cBhvr additive="base">
                                        <p:cTn id="8" dur="500" fill="hold"/>
                                        <p:tgtEl>
                                          <p:spTgt spid="1639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399"/>
                                        </p:tgtEl>
                                        <p:attrNameLst>
                                          <p:attrName>style.visibility</p:attrName>
                                        </p:attrNameLst>
                                      </p:cBhvr>
                                      <p:to>
                                        <p:strVal val="visible"/>
                                      </p:to>
                                    </p:set>
                                    <p:anim calcmode="lin" valueType="num">
                                      <p:cBhvr additive="base">
                                        <p:cTn id="11" dur="500" fill="hold"/>
                                        <p:tgtEl>
                                          <p:spTgt spid="16399"/>
                                        </p:tgtEl>
                                        <p:attrNameLst>
                                          <p:attrName>ppt_x</p:attrName>
                                        </p:attrNameLst>
                                      </p:cBhvr>
                                      <p:tavLst>
                                        <p:tav tm="0">
                                          <p:val>
                                            <p:strVal val="#ppt_x"/>
                                          </p:val>
                                        </p:tav>
                                        <p:tav tm="100000">
                                          <p:val>
                                            <p:strVal val="#ppt_x"/>
                                          </p:val>
                                        </p:tav>
                                      </p:tavLst>
                                    </p:anim>
                                    <p:anim calcmode="lin" valueType="num">
                                      <p:cBhvr additive="base">
                                        <p:cTn id="12" dur="500" fill="hold"/>
                                        <p:tgtEl>
                                          <p:spTgt spid="1639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400"/>
                                        </p:tgtEl>
                                        <p:attrNameLst>
                                          <p:attrName>style.visibility</p:attrName>
                                        </p:attrNameLst>
                                      </p:cBhvr>
                                      <p:to>
                                        <p:strVal val="visible"/>
                                      </p:to>
                                    </p:set>
                                    <p:anim calcmode="lin" valueType="num">
                                      <p:cBhvr additive="base">
                                        <p:cTn id="15" dur="500" fill="hold"/>
                                        <p:tgtEl>
                                          <p:spTgt spid="16400"/>
                                        </p:tgtEl>
                                        <p:attrNameLst>
                                          <p:attrName>ppt_x</p:attrName>
                                        </p:attrNameLst>
                                      </p:cBhvr>
                                      <p:tavLst>
                                        <p:tav tm="0">
                                          <p:val>
                                            <p:strVal val="#ppt_x"/>
                                          </p:val>
                                        </p:tav>
                                        <p:tav tm="100000">
                                          <p:val>
                                            <p:strVal val="#ppt_x"/>
                                          </p:val>
                                        </p:tav>
                                      </p:tavLst>
                                    </p:anim>
                                    <p:anim calcmode="lin" valueType="num">
                                      <p:cBhvr additive="base">
                                        <p:cTn id="16" dur="500" fill="hold"/>
                                        <p:tgtEl>
                                          <p:spTgt spid="16400"/>
                                        </p:tgtEl>
                                        <p:attrNameLst>
                                          <p:attrName>ppt_y</p:attrName>
                                        </p:attrNameLst>
                                      </p:cBhvr>
                                      <p:tavLst>
                                        <p:tav tm="0">
                                          <p:val>
                                            <p:strVal val="1+#ppt_h/2"/>
                                          </p:val>
                                        </p:tav>
                                        <p:tav tm="100000">
                                          <p:val>
                                            <p:strVal val="#ppt_y"/>
                                          </p:val>
                                        </p:tav>
                                      </p:tavLst>
                                    </p:anim>
                                  </p:childTnLst>
                                </p:cTn>
                              </p:par>
                              <p:par>
                                <p:cTn id="17" presetID="4" presetClass="entr" presetSubtype="16" fill="hold" nodeType="withEffect">
                                  <p:stCondLst>
                                    <p:cond delay="0"/>
                                  </p:stCondLst>
                                  <p:childTnLst>
                                    <p:set>
                                      <p:cBhvr>
                                        <p:cTn id="18" dur="1" fill="hold">
                                          <p:stCondLst>
                                            <p:cond delay="0"/>
                                          </p:stCondLst>
                                        </p:cTn>
                                        <p:tgtEl>
                                          <p:spTgt spid="16401"/>
                                        </p:tgtEl>
                                        <p:attrNameLst>
                                          <p:attrName>style.visibility</p:attrName>
                                        </p:attrNameLst>
                                      </p:cBhvr>
                                      <p:to>
                                        <p:strVal val="visible"/>
                                      </p:to>
                                    </p:set>
                                    <p:animEffect transition="in" filter="box(in)">
                                      <p:cBhvr>
                                        <p:cTn id="19" dur="500"/>
                                        <p:tgtEl>
                                          <p:spTgt spid="16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Rectangle 2"/>
          <p:cNvSpPr>
            <a:spLocks noGrp="1"/>
          </p:cNvSpPr>
          <p:nvPr>
            <p:ph type="title"/>
          </p:nvPr>
        </p:nvSpPr>
        <p:spPr/>
        <p:txBody>
          <a:bodyPr vert="horz" wrap="square" lIns="91440" tIns="45720" rIns="91440" bIns="45720" anchor="b" anchorCtr="0"/>
          <a:p>
            <a:pPr eaLnBrk="1" hangingPunct="1"/>
            <a:r>
              <a:rPr lang="en-US" altLang="zh-CN" sz="2800" b="1" dirty="0">
                <a:latin typeface="Arial" panose="020B0604020202020204" pitchFamily="34" charset="0"/>
              </a:rPr>
              <a:t>HEC For Painting</a:t>
            </a:r>
            <a:endParaRPr lang="en-US" altLang="zh-CN" sz="2800" b="1" dirty="0">
              <a:latin typeface="Arial" panose="020B0604020202020204" pitchFamily="34" charset="0"/>
            </a:endParaRPr>
          </a:p>
        </p:txBody>
      </p:sp>
      <p:sp>
        <p:nvSpPr>
          <p:cNvPr id="11267" name="Rectangle 4"/>
          <p:cNvSpPr>
            <a:spLocks noGrp="1"/>
          </p:cNvSpPr>
          <p:nvPr>
            <p:ph type="body" sz="half" idx="2"/>
          </p:nvPr>
        </p:nvSpPr>
        <p:spPr>
          <a:xfrm>
            <a:off x="838200" y="1752600"/>
            <a:ext cx="7315200" cy="4267200"/>
          </a:xfrm>
        </p:spPr>
        <p:txBody>
          <a:bodyPr vert="horz" wrap="square" lIns="91440" tIns="45720" rIns="91440" bIns="45720" anchor="t" anchorCtr="0"/>
          <a:p>
            <a:pPr eaLnBrk="1" hangingPunct="1">
              <a:buClr>
                <a:schemeClr val="accent2"/>
              </a:buClr>
              <a:buSzTx/>
              <a:buFont typeface="Wingdings" panose="05000000000000000000" pitchFamily="2" charset="2"/>
              <a:buNone/>
            </a:pPr>
            <a:r>
              <a:rPr lang="en-US" altLang="zh-CN" sz="2200" b="1" dirty="0">
                <a:latin typeface="Arial" panose="020B0604020202020204" pitchFamily="34" charset="0"/>
              </a:rPr>
              <a:t>      Functions: </a:t>
            </a:r>
            <a:r>
              <a:rPr lang="en-US" altLang="zh-CN" sz="2000" dirty="0">
                <a:latin typeface="Arial" panose="020B0604020202020204" pitchFamily="34" charset="0"/>
              </a:rPr>
              <a:t>In addition thickening to the Latex paint, it has the functions of emulsifying, dispersing, stabilizing and water-retaining. Its properties are significant effect of thickening, and good show clour, film forming and storage stability. </a:t>
            </a:r>
            <a:endParaRPr lang="en-US" altLang="zh-CN" sz="2000" dirty="0">
              <a:latin typeface="Arial" panose="020B0604020202020204" pitchFamily="34" charset="0"/>
            </a:endParaRPr>
          </a:p>
          <a:p>
            <a:pPr eaLnBrk="1" hangingPunct="1">
              <a:buClr>
                <a:schemeClr val="accent2"/>
              </a:buClr>
              <a:buSzTx/>
              <a:buFont typeface="Wingdings" panose="05000000000000000000" pitchFamily="2" charset="2"/>
              <a:buNone/>
            </a:pPr>
            <a:endParaRPr lang="en-US" altLang="zh-CN" sz="2000" dirty="0">
              <a:latin typeface="Arial" panose="020B0604020202020204" pitchFamily="34" charset="0"/>
            </a:endParaRPr>
          </a:p>
          <a:p>
            <a:pPr eaLnBrk="1" hangingPunct="1">
              <a:buClr>
                <a:schemeClr val="accent2"/>
              </a:buClr>
              <a:buSzTx/>
              <a:buFont typeface="Wingdings" panose="05000000000000000000" pitchFamily="2" charset="2"/>
              <a:buNone/>
            </a:pPr>
            <a:r>
              <a:rPr lang="en-US" altLang="zh-CN" sz="2200" b="1" dirty="0">
                <a:latin typeface="Arial" panose="020B0604020202020204" pitchFamily="34" charset="0"/>
              </a:rPr>
              <a:t>      Benefits: </a:t>
            </a:r>
            <a:r>
              <a:rPr lang="en-US" altLang="zh-CN" sz="2000" dirty="0">
                <a:latin typeface="Arial" panose="020B0604020202020204" pitchFamily="34" charset="0"/>
              </a:rPr>
              <a:t>HEC is nonionic cellulose ether which can be used in a wide range of pH. It has good compatability with other material, such as pigment, auxiliaries, fillers and salts, good workability and levelling. It is not easy to dripping, sagging and spattering. </a:t>
            </a:r>
            <a:endParaRPr lang="en-US" altLang="zh-CN" sz="2000" dirty="0">
              <a:latin typeface="Arial" panose="020B0604020202020204" pitchFamily="34" charset="0"/>
            </a:endParaRPr>
          </a:p>
        </p:txBody>
      </p:sp>
    </p:spTree>
  </p:cSld>
  <p:clrMapOvr>
    <a:masterClrMapping/>
  </p:clrMapOvr>
  <p:transition advTm="14437"/>
</p:sld>
</file>

<file path=ppt/tags/tag1.xml><?xml version="1.0" encoding="utf-8"?>
<p:tagLst xmlns:p="http://schemas.openxmlformats.org/presentationml/2006/main">
  <p:tag name="TIMING" val="|1.5|0.6"/>
</p:tagLst>
</file>

<file path=ppt/tags/tag2.xml><?xml version="1.0" encoding="utf-8"?>
<p:tagLst xmlns:p="http://schemas.openxmlformats.org/presentationml/2006/main">
  <p:tag name="TIMING" val="|0.8|1.5|1.4|1.3|1.3|1.5"/>
</p:tagLst>
</file>

<file path=ppt/tags/tag3.xml><?xml version="1.0" encoding="utf-8"?>
<p:tagLst xmlns:p="http://schemas.openxmlformats.org/presentationml/2006/main">
  <p:tag name="TIMING" val="|0.7|1.4|2.4"/>
</p:tagLst>
</file>

<file path=ppt/tags/tag4.xml><?xml version="1.0" encoding="utf-8"?>
<p:tagLst xmlns:p="http://schemas.openxmlformats.org/presentationml/2006/main">
  <p:tag name="TIMING" val="|1|1.2|1"/>
</p:tagLst>
</file>

<file path=ppt/tags/tag5.xml><?xml version="1.0" encoding="utf-8"?>
<p:tagLst xmlns:p="http://schemas.openxmlformats.org/presentationml/2006/main">
  <p:tag name="TIMING" val="|1|1.2|1"/>
</p:tagLst>
</file>

<file path=ppt/tags/tag6.xml><?xml version="1.0" encoding="utf-8"?>
<p:tagLst xmlns:p="http://schemas.openxmlformats.org/presentationml/2006/main">
  <p:tag name="TIMING" val="|1|1.2|1"/>
</p:tagLst>
</file>

<file path=ppt/tags/tag7.xml><?xml version="1.0" encoding="utf-8"?>
<p:tagLst xmlns:p="http://schemas.openxmlformats.org/presentationml/2006/main">
  <p:tag name="TIMING" val="|1|1.2|1"/>
</p:tagLst>
</file>

<file path=ppt/tags/tag8.xml><?xml version="1.0" encoding="utf-8"?>
<p:tagLst xmlns:p="http://schemas.openxmlformats.org/presentationml/2006/main">
  <p:tag name="TIMING" val="|1|1.2|1"/>
</p:tagLst>
</file>

<file path=ppt/tags/tag9.xml><?xml version="1.0" encoding="utf-8"?>
<p:tagLst xmlns:p="http://schemas.openxmlformats.org/presentationml/2006/main">
  <p:tag name="TIMING" val="|1|1.2|1"/>
</p:tagLst>
</file>

<file path=ppt/theme/theme1.xml><?xml version="1.0" encoding="utf-8"?>
<a:theme xmlns:a="http://schemas.openxmlformats.org/drawingml/2006/main" name="泸州北方纤维素醚系列产品介绍">
  <a:themeElements>
    <a:clrScheme name="泸州北方纤维素醚系列产品介绍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泸州北方纤维素醚系列产品介绍">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泸州北方纤维素醚系列产品介绍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泸州北方纤维素醚系列产品介绍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泸州北方纤维素醚系列产品介绍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泸州北方纤维素醚系列产品介绍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泸州北方纤维素醚系列产品介绍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泸州北方纤维素醚系列产品介绍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泸州北方纤维素醚系列产品介绍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泸州北方纤维素醚系列产品介绍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泸州北方纤维素醚系列产品介绍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泸州北方纤维素醚系列产品介绍</Template>
  <TotalTime>0</TotalTime>
  <Words>8711</Words>
  <Application>WPS 演示</Application>
  <PresentationFormat>全屏显示(4:3)</PresentationFormat>
  <Paragraphs>181</Paragraphs>
  <Slides>22</Slides>
  <Notes>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22</vt:i4>
      </vt:variant>
    </vt:vector>
  </HeadingPairs>
  <TitlesOfParts>
    <vt:vector size="35" baseType="lpstr">
      <vt:lpstr>Arial</vt:lpstr>
      <vt:lpstr>宋体</vt:lpstr>
      <vt:lpstr>Wingdings</vt:lpstr>
      <vt:lpstr>Verdana</vt:lpstr>
      <vt:lpstr>Times New Roman</vt:lpstr>
      <vt:lpstr>楷体_GB2312</vt:lpstr>
      <vt:lpstr>新宋体</vt:lpstr>
      <vt:lpstr>仿宋_GB2312</vt:lpstr>
      <vt:lpstr>仿宋</vt:lpstr>
      <vt:lpstr>微软雅黑</vt:lpstr>
      <vt:lpstr>Arial Unicode MS</vt:lpstr>
      <vt:lpstr>Calibri</vt:lpstr>
      <vt:lpstr>泸州北方纤维素醚系列产品介绍</vt:lpstr>
      <vt:lpstr>PowerPoint 演示文稿</vt:lpstr>
      <vt:lpstr>CMC  Sodium Carboxymethyl Cellulose</vt:lpstr>
      <vt:lpstr>PowerPoint 演示文稿</vt:lpstr>
      <vt:lpstr>CMC For Pharmaceutical Industry</vt:lpstr>
      <vt:lpstr>CMC For Coating and Painting</vt:lpstr>
      <vt:lpstr>CMC For Cosmetics and  Personal Care</vt:lpstr>
      <vt:lpstr>CMC / PAC For Oil Drilling </vt:lpstr>
      <vt:lpstr>HEC Hydroxyethyl cellulose</vt:lpstr>
      <vt:lpstr>HEC For Painting</vt:lpstr>
      <vt:lpstr>HEC for Construction industry</vt:lpstr>
      <vt:lpstr>HEC for Detergents and Cosmetics</vt:lpstr>
      <vt:lpstr>Ethyl Cellulose  EC For Pharmaceutical</vt:lpstr>
      <vt:lpstr>Ethyl Cellulose  EC For Industry</vt:lpstr>
      <vt:lpstr>Methyl Cellulose/Hydroxypropyl  Methyl Cellulose For Construction</vt:lpstr>
      <vt:lpstr>Hydroxy ethyl methyl cellulose High temperature cellulose ether For Construction</vt:lpstr>
      <vt:lpstr>Methyl Cellulose/Hydroxypropyl  Methyl Cellulose For Pharmaceutical</vt:lpstr>
      <vt:lpstr>Methyl Cellulose/Hydroxypropyl  Methyl Cellulose For Food</vt:lpstr>
      <vt:lpstr>Methyl Cellulose/Hydroxypropyl  Methyl Cellulose For Personal care</vt:lpstr>
      <vt:lpstr>  Cellulose Ether For paint stripper </vt:lpstr>
      <vt:lpstr>Polyurethane Resin</vt:lpstr>
      <vt:lpstr> Chlorinated PP</vt:lpstr>
      <vt:lpstr>Chlorinated EVA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MJ</dc:creator>
  <cp:lastModifiedBy>嘻嘻</cp:lastModifiedBy>
  <cp:revision>23</cp:revision>
  <dcterms:created xsi:type="dcterms:W3CDTF">2011-02-17T00:50:00Z</dcterms:created>
  <dcterms:modified xsi:type="dcterms:W3CDTF">2024-12-30T02:29:12Z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ICV">
    <vt:lpwstr>B3C53B0994434B359B17AAF6AE5A9EE8_13</vt:lpwstr>
  </property>
  <property fmtid="{D5CDD505-2E9C-101B-9397-08002B2CF9AE}" pid="4" name="KSOProductBuildVer">
    <vt:lpwstr>2052-12.1.0.19302</vt:lpwstr>
  </property>
</Properties>
</file>