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96" r:id="rId5"/>
    <p:sldId id="297" r:id="rId6"/>
    <p:sldId id="286" r:id="rId7"/>
    <p:sldId id="261" r:id="rId8"/>
    <p:sldId id="285" r:id="rId9"/>
    <p:sldId id="263" r:id="rId10"/>
    <p:sldId id="265" r:id="rId11"/>
    <p:sldId id="262" r:id="rId12"/>
    <p:sldId id="278" r:id="rId13"/>
    <p:sldId id="267" r:id="rId14"/>
    <p:sldId id="279" r:id="rId15"/>
    <p:sldId id="280" r:id="rId16"/>
    <p:sldId id="298" r:id="rId17"/>
    <p:sldId id="299" r:id="rId18"/>
    <p:sldId id="300" r:id="rId19"/>
    <p:sldId id="301" r:id="rId20"/>
    <p:sldId id="302" r:id="rId21"/>
    <p:sldId id="28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es" initials="j" lastIdx="1" clrIdx="0">
    <p:extLst>
      <p:ext uri="{19B8F6BF-5375-455C-9EA6-DF929625EA0E}">
        <p15:presenceInfo xmlns:p15="http://schemas.microsoft.com/office/powerpoint/2012/main" userId="johann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8057" autoAdjust="0"/>
  </p:normalViewPr>
  <p:slideViewPr>
    <p:cSldViewPr snapToGrid="0" showGuides="1">
      <p:cViewPr varScale="1">
        <p:scale>
          <a:sx n="74" d="100"/>
          <a:sy n="74" d="100"/>
        </p:scale>
        <p:origin x="534"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1/15/2025</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1/15/2025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dirty="0"/>
          </a:p>
        </p:txBody>
      </p:sp>
    </p:spTree>
    <p:extLst>
      <p:ext uri="{BB962C8B-B14F-4D97-AF65-F5344CB8AC3E}">
        <p14:creationId xmlns:p14="http://schemas.microsoft.com/office/powerpoint/2010/main" val="344219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15</a:t>
            </a:fld>
            <a:endParaRPr lang="en-US" noProof="0" dirty="0"/>
          </a:p>
        </p:txBody>
      </p:sp>
    </p:spTree>
    <p:extLst>
      <p:ext uri="{BB962C8B-B14F-4D97-AF65-F5344CB8AC3E}">
        <p14:creationId xmlns:p14="http://schemas.microsoft.com/office/powerpoint/2010/main" val="1103586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16</a:t>
            </a:fld>
            <a:endParaRPr lang="en-US" noProof="0" dirty="0"/>
          </a:p>
        </p:txBody>
      </p:sp>
    </p:spTree>
    <p:extLst>
      <p:ext uri="{BB962C8B-B14F-4D97-AF65-F5344CB8AC3E}">
        <p14:creationId xmlns:p14="http://schemas.microsoft.com/office/powerpoint/2010/main" val="214671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17</a:t>
            </a:fld>
            <a:endParaRPr lang="en-US" noProof="0" dirty="0"/>
          </a:p>
        </p:txBody>
      </p:sp>
    </p:spTree>
    <p:extLst>
      <p:ext uri="{BB962C8B-B14F-4D97-AF65-F5344CB8AC3E}">
        <p14:creationId xmlns:p14="http://schemas.microsoft.com/office/powerpoint/2010/main" val="12779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405170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55960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313908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9</a:t>
            </a:fld>
            <a:endParaRPr lang="en-US" noProof="0" dirty="0"/>
          </a:p>
        </p:txBody>
      </p:sp>
    </p:spTree>
    <p:extLst>
      <p:ext uri="{BB962C8B-B14F-4D97-AF65-F5344CB8AC3E}">
        <p14:creationId xmlns:p14="http://schemas.microsoft.com/office/powerpoint/2010/main" val="75897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376976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200276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13</a:t>
            </a:fld>
            <a:endParaRPr lang="en-US" noProof="0" dirty="0"/>
          </a:p>
        </p:txBody>
      </p:sp>
    </p:spTree>
    <p:extLst>
      <p:ext uri="{BB962C8B-B14F-4D97-AF65-F5344CB8AC3E}">
        <p14:creationId xmlns:p14="http://schemas.microsoft.com/office/powerpoint/2010/main" val="264217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14</a:t>
            </a:fld>
            <a:endParaRPr lang="en-US" noProof="0" dirty="0"/>
          </a:p>
        </p:txBody>
      </p:sp>
    </p:spTree>
    <p:extLst>
      <p:ext uri="{BB962C8B-B14F-4D97-AF65-F5344CB8AC3E}">
        <p14:creationId xmlns:p14="http://schemas.microsoft.com/office/powerpoint/2010/main" val="2209638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5.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5.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93970-B13A-F96D-A4B1-3A1EE7484106}"/>
              </a:ext>
            </a:extLst>
          </p:cNvPr>
          <p:cNvPicPr>
            <a:picLocks noChangeAspect="1"/>
          </p:cNvPicPr>
          <p:nvPr userDrawn="1"/>
        </p:nvPicPr>
        <p:blipFill>
          <a:blip r:embed="rId2"/>
          <a:srcRect/>
          <a:stretch/>
        </p:blipFill>
        <p:spPr>
          <a:xfrm>
            <a:off x="1" y="0"/>
            <a:ext cx="12202379" cy="6857999"/>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612648" y="502920"/>
            <a:ext cx="10954512" cy="3246120"/>
          </a:xfrm>
        </p:spPr>
        <p:txBody>
          <a:bodyPr anchor="b">
            <a:noAutofit/>
          </a:bodyPr>
          <a:lstStyle>
            <a:lvl1pPr algn="ctr">
              <a:defRPr sz="6600" b="1" i="0" cap="none" baseline="0">
                <a:solidFill>
                  <a:schemeClr val="accent2">
                    <a:lumMod val="25000"/>
                  </a:schemeClr>
                </a:solidFill>
                <a:latin typeface="+mj-lt"/>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12648" y="3758183"/>
            <a:ext cx="10954512" cy="1307592"/>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04">
    <p:bg>
      <p:bgPr>
        <a:solidFill>
          <a:schemeClr val="tx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98299DF-E702-8750-30F5-798D7C96AA46}"/>
              </a:ext>
            </a:extLst>
          </p:cNvPr>
          <p:cNvSpPr>
            <a:spLocks noGrp="1"/>
          </p:cNvSpPr>
          <p:nvPr>
            <p:ph type="title"/>
          </p:nvPr>
        </p:nvSpPr>
        <p:spPr>
          <a:xfrm>
            <a:off x="1078992" y="365760"/>
            <a:ext cx="10277856" cy="1655064"/>
          </a:xfrm>
        </p:spPr>
        <p:txBody>
          <a:bodyPr anchor="b"/>
          <a:lstStyle>
            <a:lvl1pPr>
              <a:defRPr>
                <a:latin typeface="+mj-lt"/>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6EFAE94C-C299-8167-1BD9-4FC98C04C63C}"/>
              </a:ext>
            </a:extLst>
          </p:cNvPr>
          <p:cNvSpPr>
            <a:spLocks noGrp="1"/>
          </p:cNvSpPr>
          <p:nvPr>
            <p:ph idx="13"/>
          </p:nvPr>
        </p:nvSpPr>
        <p:spPr>
          <a:xfrm>
            <a:off x="1207008" y="2523744"/>
            <a:ext cx="9720072" cy="3255264"/>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8/6/20XX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4" name="Rounded Rectangle 6">
            <a:extLst>
              <a:ext uri="{FF2B5EF4-FFF2-40B4-BE49-F238E27FC236}">
                <a16:creationId xmlns:a16="http://schemas.microsoft.com/office/drawing/2014/main" id="{1B32A35F-9C9A-7C7D-DE93-B55FFF07D66E}"/>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848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0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A51A8B-A15C-2A94-1E48-F9615101DF48}"/>
              </a:ext>
            </a:extLst>
          </p:cNvPr>
          <p:cNvPicPr>
            <a:picLocks noChangeAspect="1"/>
          </p:cNvPicPr>
          <p:nvPr userDrawn="1"/>
        </p:nvPicPr>
        <p:blipFill rotWithShape="1">
          <a:blip r:embed="rId2"/>
          <a:srcRect l="8991" t="11245" r="3785" b="1531"/>
          <a:stretch/>
        </p:blipFill>
        <p:spPr>
          <a:xfrm>
            <a:off x="0" y="2917"/>
            <a:ext cx="12197192" cy="6855083"/>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612648" y="1600200"/>
            <a:ext cx="10991088" cy="3657600"/>
          </a:xfrm>
        </p:spPr>
        <p:txBody>
          <a:bodyPr anchor="ctr">
            <a:noAutofit/>
          </a:bodyPr>
          <a:lstStyle>
            <a:lvl1pPr algn="ctr">
              <a:defRPr sz="6600" b="1" i="0" cap="none" spc="-150" baseline="0">
                <a:solidFill>
                  <a:schemeClr val="accent2">
                    <a:lumMod val="25000"/>
                  </a:schemeClr>
                </a:solidFill>
                <a:latin typeface="+mj-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099492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wo content 04">
    <p:bg>
      <p:bgPr>
        <a:gradFill>
          <a:gsLst>
            <a:gs pos="33000">
              <a:schemeClr val="bg2"/>
            </a:gs>
            <a:gs pos="59000">
              <a:schemeClr val="tx2">
                <a:lumMod val="90000"/>
                <a:alpha val="65163"/>
              </a:schemeClr>
            </a:gs>
          </a:gsLst>
          <a:lin ang="13800000" scaled="0"/>
        </a:gradFill>
        <a:effectLst/>
      </p:bgPr>
    </p:bg>
    <p:spTree>
      <p:nvGrpSpPr>
        <p:cNvPr id="1" name=""/>
        <p:cNvGrpSpPr/>
        <p:nvPr/>
      </p:nvGrpSpPr>
      <p:grpSpPr>
        <a:xfrm>
          <a:off x="0" y="0"/>
          <a:ext cx="0" cy="0"/>
          <a:chOff x="0" y="0"/>
          <a:chExt cx="0" cy="0"/>
        </a:xfrm>
      </p:grpSpPr>
      <p:sp>
        <p:nvSpPr>
          <p:cNvPr id="11" name="Rounded Rectangle 4">
            <a:extLst>
              <a:ext uri="{FF2B5EF4-FFF2-40B4-BE49-F238E27FC236}">
                <a16:creationId xmlns:a16="http://schemas.microsoft.com/office/drawing/2014/main" id="{5697808D-10E0-D8A5-5D07-E176EBB8F2BB}"/>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7">
            <a:extLst>
              <a:ext uri="{FF2B5EF4-FFF2-40B4-BE49-F238E27FC236}">
                <a16:creationId xmlns:a16="http://schemas.microsoft.com/office/drawing/2014/main" id="{0234D012-F86E-04CE-78C8-2C5A661302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04" r="-148"/>
          <a:stretch/>
        </p:blipFill>
        <p:spPr>
          <a:xfrm rot="5400000">
            <a:off x="6378170" y="40082"/>
            <a:ext cx="1579705" cy="1600089"/>
          </a:xfrm>
          <a:prstGeom prst="rect">
            <a:avLst/>
          </a:prstGeom>
        </p:spPr>
      </p:pic>
      <p:pic>
        <p:nvPicPr>
          <p:cNvPr id="15" name="Picture 7">
            <a:extLst>
              <a:ext uri="{FF2B5EF4-FFF2-40B4-BE49-F238E27FC236}">
                <a16:creationId xmlns:a16="http://schemas.microsoft.com/office/drawing/2014/main" id="{0BC42061-F838-920E-632E-10EDE7E5539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239" r="25335" b="-1"/>
          <a:stretch/>
        </p:blipFill>
        <p:spPr>
          <a:xfrm rot="16200000">
            <a:off x="6298833" y="-161472"/>
            <a:ext cx="752715" cy="1075657"/>
          </a:xfrm>
          <a:prstGeom prst="rect">
            <a:avLst/>
          </a:prstGeom>
        </p:spPr>
      </p:pic>
      <p:pic>
        <p:nvPicPr>
          <p:cNvPr id="16" name="Graphic 15">
            <a:extLst>
              <a:ext uri="{FF2B5EF4-FFF2-40B4-BE49-F238E27FC236}">
                <a16:creationId xmlns:a16="http://schemas.microsoft.com/office/drawing/2014/main" id="{58BEE67F-530E-E41D-FD19-2615180DC3F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15931"/>
          <a:stretch/>
        </p:blipFill>
        <p:spPr>
          <a:xfrm>
            <a:off x="10439102" y="4145165"/>
            <a:ext cx="1780703" cy="2164311"/>
          </a:xfrm>
          <a:prstGeom prst="rect">
            <a:avLst/>
          </a:prstGeom>
        </p:spPr>
      </p:pic>
      <p:pic>
        <p:nvPicPr>
          <p:cNvPr id="17" name="Graphic 16">
            <a:extLst>
              <a:ext uri="{FF2B5EF4-FFF2-40B4-BE49-F238E27FC236}">
                <a16:creationId xmlns:a16="http://schemas.microsoft.com/office/drawing/2014/main" id="{82CFCA46-5F5A-867F-B19C-4F9ED5BA15A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r="46794"/>
          <a:stretch/>
        </p:blipFill>
        <p:spPr>
          <a:xfrm rot="10800000">
            <a:off x="-27806" y="2452933"/>
            <a:ext cx="1370742" cy="2632414"/>
          </a:xfrm>
          <a:prstGeom prst="rect">
            <a:avLst/>
          </a:prstGeom>
        </p:spPr>
      </p:pic>
      <p:pic>
        <p:nvPicPr>
          <p:cNvPr id="18" name="Graphic 17">
            <a:extLst>
              <a:ext uri="{FF2B5EF4-FFF2-40B4-BE49-F238E27FC236}">
                <a16:creationId xmlns:a16="http://schemas.microsoft.com/office/drawing/2014/main" id="{11E8F80C-ACB2-552E-4433-1A8A2708F18F}"/>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1" b="-9728"/>
          <a:stretch/>
        </p:blipFill>
        <p:spPr>
          <a:xfrm rot="18286209">
            <a:off x="887827" y="4958926"/>
            <a:ext cx="910220" cy="1020507"/>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365760"/>
            <a:ext cx="10277856" cy="1655064"/>
          </a:xfrm>
        </p:spPr>
        <p:txBody>
          <a:bodyPr anchor="b"/>
          <a:lstStyle>
            <a:lvl1pPr>
              <a:defRPr>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3575304" y="2441448"/>
            <a:ext cx="3602736" cy="3575304"/>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D1DCC4A1-0DB3-3480-3A1A-78FC85FE7ECE}"/>
              </a:ext>
            </a:extLst>
          </p:cNvPr>
          <p:cNvSpPr>
            <a:spLocks noGrp="1"/>
          </p:cNvSpPr>
          <p:nvPr>
            <p:ph idx="13"/>
          </p:nvPr>
        </p:nvSpPr>
        <p:spPr>
          <a:xfrm>
            <a:off x="8293608" y="2441447"/>
            <a:ext cx="3063240" cy="3575303"/>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34385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CFCA6-7ECE-9BFB-9389-6DB74C862850}"/>
              </a:ext>
            </a:extLst>
          </p:cNvPr>
          <p:cNvPicPr>
            <a:picLocks noChangeAspect="1"/>
          </p:cNvPicPr>
          <p:nvPr userDrawn="1"/>
        </p:nvPicPr>
        <p:blipFill>
          <a:blip r:embed="rId2"/>
          <a:srcRect l="21" r="21"/>
          <a:stretch/>
        </p:blipFill>
        <p:spPr>
          <a:xfrm>
            <a:off x="-5192" y="-1"/>
            <a:ext cx="12197192" cy="6858001"/>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1133856" y="56450"/>
            <a:ext cx="9912096" cy="2743200"/>
          </a:xfrm>
        </p:spPr>
        <p:txBody>
          <a:bodyPr anchor="b">
            <a:noAutofit/>
          </a:bodyPr>
          <a:lstStyle>
            <a:lvl1pPr algn="l">
              <a:defRPr sz="6600" b="1" i="0" cap="none" spc="-150" baseline="0">
                <a:solidFill>
                  <a:schemeClr val="accent2">
                    <a:lumMod val="25000"/>
                  </a:schemeClr>
                </a:solidFill>
                <a:latin typeface="+mj-lt"/>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3575304" y="3110546"/>
            <a:ext cx="4114800" cy="2743200"/>
          </a:xfrm>
        </p:spPr>
        <p:txBody>
          <a:bodyPr>
            <a:noAutofit/>
          </a:bodyPr>
          <a:lstStyle>
            <a:lvl1pPr marL="0" indent="0" algn="l">
              <a:lnSpc>
                <a:spcPct val="150000"/>
              </a:lnSpc>
              <a:spcBef>
                <a:spcPts val="0"/>
              </a:spcBef>
              <a:buNone/>
              <a:defRPr sz="24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Tree>
    <p:extLst>
      <p:ext uri="{BB962C8B-B14F-4D97-AF65-F5344CB8AC3E}">
        <p14:creationId xmlns:p14="http://schemas.microsoft.com/office/powerpoint/2010/main" val="29608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01">
    <p:bg>
      <p:bgPr>
        <a:gradFill>
          <a:gsLst>
            <a:gs pos="33000">
              <a:schemeClr val="bg2"/>
            </a:gs>
            <a:gs pos="59000">
              <a:schemeClr val="tx2">
                <a:lumMod val="90000"/>
                <a:alpha val="65163"/>
              </a:schemeClr>
            </a:gs>
          </a:gsLst>
          <a:lin ang="7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850392"/>
            <a:ext cx="3913632" cy="4800600"/>
          </a:xfrm>
        </p:spPr>
        <p:txBody>
          <a:bodyPr/>
          <a:lstStyle>
            <a:lvl1pPr>
              <a:defRPr>
                <a:solidFill>
                  <a:schemeClr val="accent2">
                    <a:lumMod val="25000"/>
                  </a:schemeClr>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5358384" y="1965960"/>
            <a:ext cx="4050792" cy="2953512"/>
          </a:xfrm>
        </p:spPr>
        <p:txBody>
          <a:bodyPr anchor="ctr" anchorCtr="0"/>
          <a:lstStyle>
            <a:lvl1pPr>
              <a:defRPr cap="all" baseline="0">
                <a:solidFill>
                  <a:schemeClr val="accent2">
                    <a:lumMod val="2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Rounded Rectangle 4">
            <a:extLst>
              <a:ext uri="{FF2B5EF4-FFF2-40B4-BE49-F238E27FC236}">
                <a16:creationId xmlns:a16="http://schemas.microsoft.com/office/drawing/2014/main" id="{906EB944-76A9-6F98-104E-59CD34F5CF94}"/>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7">
            <a:extLst>
              <a:ext uri="{FF2B5EF4-FFF2-40B4-BE49-F238E27FC236}">
                <a16:creationId xmlns:a16="http://schemas.microsoft.com/office/drawing/2014/main" id="{898C8E3F-6992-0D8A-CCA1-3DD2C147AA8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756"/>
          <a:stretch/>
        </p:blipFill>
        <p:spPr>
          <a:xfrm>
            <a:off x="8853067" y="1"/>
            <a:ext cx="1875091" cy="1605320"/>
          </a:xfrm>
          <a:prstGeom prst="rect">
            <a:avLst/>
          </a:prstGeom>
        </p:spPr>
      </p:pic>
      <p:pic>
        <p:nvPicPr>
          <p:cNvPr id="13" name="Picture 7">
            <a:extLst>
              <a:ext uri="{FF2B5EF4-FFF2-40B4-BE49-F238E27FC236}">
                <a16:creationId xmlns:a16="http://schemas.microsoft.com/office/drawing/2014/main" id="{4417AC45-4CB7-72E8-3723-B1A3D81FB6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13775" y="5533690"/>
            <a:ext cx="493392" cy="495528"/>
          </a:xfrm>
          <a:prstGeom prst="rect">
            <a:avLst/>
          </a:prstGeom>
        </p:spPr>
      </p:pic>
      <p:pic>
        <p:nvPicPr>
          <p:cNvPr id="15" name="Graphic 14">
            <a:extLst>
              <a:ext uri="{FF2B5EF4-FFF2-40B4-BE49-F238E27FC236}">
                <a16:creationId xmlns:a16="http://schemas.microsoft.com/office/drawing/2014/main" id="{AE5941EF-B160-313A-DA99-73C86EDC4C1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6794"/>
          <a:stretch/>
        </p:blipFill>
        <p:spPr>
          <a:xfrm>
            <a:off x="10316909" y="2723673"/>
            <a:ext cx="1875091" cy="3600981"/>
          </a:xfrm>
          <a:prstGeom prst="rect">
            <a:avLst/>
          </a:prstGeom>
        </p:spPr>
      </p:pic>
      <p:pic>
        <p:nvPicPr>
          <p:cNvPr id="17" name="Graphic 16">
            <a:extLst>
              <a:ext uri="{FF2B5EF4-FFF2-40B4-BE49-F238E27FC236}">
                <a16:creationId xmlns:a16="http://schemas.microsoft.com/office/drawing/2014/main" id="{EEC16221-5852-F1A3-24D1-8EF5E907173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41791"/>
          <a:stretch/>
        </p:blipFill>
        <p:spPr>
          <a:xfrm>
            <a:off x="3497179" y="6324654"/>
            <a:ext cx="910220" cy="541368"/>
          </a:xfrm>
          <a:prstGeom prst="rect">
            <a:avLst/>
          </a:prstGeom>
        </p:spPr>
      </p:pic>
      <p:pic>
        <p:nvPicPr>
          <p:cNvPr id="19" name="Graphic 18">
            <a:extLst>
              <a:ext uri="{FF2B5EF4-FFF2-40B4-BE49-F238E27FC236}">
                <a16:creationId xmlns:a16="http://schemas.microsoft.com/office/drawing/2014/main" id="{5D8B34C3-E35E-0B4E-1F8E-59C449A3C8D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31904"/>
          <a:stretch/>
        </p:blipFill>
        <p:spPr>
          <a:xfrm>
            <a:off x="1601212" y="0"/>
            <a:ext cx="1032928" cy="718708"/>
          </a:xfrm>
          <a:prstGeom prst="rect">
            <a:avLst/>
          </a:prstGeom>
        </p:spPr>
      </p:pic>
    </p:spTree>
    <p:extLst>
      <p:ext uri="{BB962C8B-B14F-4D97-AF65-F5344CB8AC3E}">
        <p14:creationId xmlns:p14="http://schemas.microsoft.com/office/powerpoint/2010/main" val="365785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FEFCE-5DDA-D353-F1BF-36752F5F079A}"/>
              </a:ext>
            </a:extLst>
          </p:cNvPr>
          <p:cNvPicPr>
            <a:picLocks noChangeAspect="1"/>
          </p:cNvPicPr>
          <p:nvPr userDrawn="1"/>
        </p:nvPicPr>
        <p:blipFill>
          <a:blip r:embed="rId2"/>
          <a:srcRect/>
          <a:stretch/>
        </p:blipFill>
        <p:spPr>
          <a:xfrm>
            <a:off x="0" y="2917"/>
            <a:ext cx="12197191" cy="6855082"/>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877824" y="1325880"/>
            <a:ext cx="10460736" cy="2286000"/>
          </a:xfrm>
        </p:spPr>
        <p:txBody>
          <a:bodyPr anchor="b">
            <a:noAutofit/>
          </a:bodyPr>
          <a:lstStyle>
            <a:lvl1pPr algn="ctr">
              <a:defRPr sz="6600" b="1" i="0" cap="none" spc="-150" baseline="0">
                <a:solidFill>
                  <a:schemeClr val="accent2">
                    <a:lumMod val="25000"/>
                  </a:schemeClr>
                </a:solidFill>
                <a:latin typeface="+mj-lt"/>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877824" y="3749040"/>
            <a:ext cx="10460736" cy="2286000"/>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Tree>
    <p:extLst>
      <p:ext uri="{BB962C8B-B14F-4D97-AF65-F5344CB8AC3E}">
        <p14:creationId xmlns:p14="http://schemas.microsoft.com/office/powerpoint/2010/main" val="150272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02">
    <p:bg>
      <p:bgPr>
        <a:gradFill>
          <a:gsLst>
            <a:gs pos="33000">
              <a:schemeClr val="bg2"/>
            </a:gs>
            <a:gs pos="59000">
              <a:schemeClr val="tx2">
                <a:lumMod val="90000"/>
                <a:alpha val="65163"/>
              </a:schemeClr>
            </a:gs>
          </a:gsLst>
          <a:lin ang="19200000" scaled="0"/>
        </a:gradFill>
        <a:effectLst/>
      </p:bgPr>
    </p:bg>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B6718ABD-4EA5-E3C5-0225-F6671DCA53AD}"/>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D721A955-CA2D-A65D-6E60-DAAAA4ACFA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1050"/>
          <a:stretch/>
        </p:blipFill>
        <p:spPr>
          <a:xfrm>
            <a:off x="0" y="2887579"/>
            <a:ext cx="2432421" cy="3604662"/>
          </a:xfrm>
          <a:prstGeom prst="rect">
            <a:avLst/>
          </a:prstGeom>
        </p:spPr>
      </p:pic>
      <p:pic>
        <p:nvPicPr>
          <p:cNvPr id="9" name="Graphic 8">
            <a:extLst>
              <a:ext uri="{FF2B5EF4-FFF2-40B4-BE49-F238E27FC236}">
                <a16:creationId xmlns:a16="http://schemas.microsoft.com/office/drawing/2014/main" id="{AB70155A-604C-AD00-BE69-4505C75CE01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5874" b="-1"/>
          <a:stretch/>
        </p:blipFill>
        <p:spPr>
          <a:xfrm rot="5400000">
            <a:off x="11281284" y="2493882"/>
            <a:ext cx="1032928" cy="887899"/>
          </a:xfrm>
          <a:prstGeom prst="rect">
            <a:avLst/>
          </a:prstGeom>
        </p:spPr>
      </p:pic>
      <p:pic>
        <p:nvPicPr>
          <p:cNvPr id="10" name="Graphic 9">
            <a:extLst>
              <a:ext uri="{FF2B5EF4-FFF2-40B4-BE49-F238E27FC236}">
                <a16:creationId xmlns:a16="http://schemas.microsoft.com/office/drawing/2014/main" id="{F74D1084-EF5E-D016-13E0-1840BDFFD0AE}"/>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b="-880"/>
          <a:stretch/>
        </p:blipFill>
        <p:spPr>
          <a:xfrm>
            <a:off x="9897978" y="5987153"/>
            <a:ext cx="490012" cy="505088"/>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365760"/>
            <a:ext cx="10277856" cy="1655064"/>
          </a:xfrm>
        </p:spPr>
        <p:txBody>
          <a:bodyPr anchor="b"/>
          <a:lstStyle>
            <a:lvl1pPr>
              <a:defRPr>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3575304" y="2313432"/>
            <a:ext cx="6327648" cy="3218688"/>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88903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B9A11-4222-BB4A-66D3-D37C79AC57C1}"/>
              </a:ext>
            </a:extLst>
          </p:cNvPr>
          <p:cNvPicPr>
            <a:picLocks noChangeAspect="1"/>
          </p:cNvPicPr>
          <p:nvPr userDrawn="1"/>
        </p:nvPicPr>
        <p:blipFill rotWithShape="1">
          <a:blip r:embed="rId2"/>
          <a:srcRect l="-1" r="21" b="21"/>
          <a:stretch/>
        </p:blipFill>
        <p:spPr>
          <a:xfrm>
            <a:off x="-2595" y="1459"/>
            <a:ext cx="12197191" cy="6855082"/>
          </a:xfrm>
          <a:prstGeom prst="rect">
            <a:avLst/>
          </a:prstGeom>
        </p:spPr>
      </p:pic>
      <p:sp>
        <p:nvSpPr>
          <p:cNvPr id="2" name="Title 1">
            <a:extLst>
              <a:ext uri="{FF2B5EF4-FFF2-40B4-BE49-F238E27FC236}">
                <a16:creationId xmlns:a16="http://schemas.microsoft.com/office/drawing/2014/main" id="{2456FD49-C258-4333-9422-358C976A341C}"/>
              </a:ext>
            </a:extLst>
          </p:cNvPr>
          <p:cNvSpPr>
            <a:spLocks noGrp="1"/>
          </p:cNvSpPr>
          <p:nvPr>
            <p:ph type="ctrTitle"/>
          </p:nvPr>
        </p:nvSpPr>
        <p:spPr>
          <a:xfrm>
            <a:off x="4654296" y="27432"/>
            <a:ext cx="7004304" cy="3566160"/>
          </a:xfrm>
        </p:spPr>
        <p:txBody>
          <a:bodyPr anchor="b">
            <a:noAutofit/>
          </a:bodyPr>
          <a:lstStyle>
            <a:lvl1pPr algn="ctr">
              <a:defRPr sz="6000" b="1" i="0" cap="none" spc="-150" baseline="0">
                <a:solidFill>
                  <a:schemeClr val="accent2">
                    <a:lumMod val="25000"/>
                  </a:schemeClr>
                </a:solidFill>
                <a:latin typeface="+mj-lt"/>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654295" y="3767328"/>
            <a:ext cx="7004303" cy="1161288"/>
          </a:xfrm>
        </p:spPr>
        <p:txBody>
          <a:bodyPr>
            <a:noAutofit/>
          </a:bodyPr>
          <a:lstStyle>
            <a:lvl1pPr marL="0" indent="0" algn="ctr">
              <a:buNone/>
              <a:defRPr sz="3200" b="0" cap="all" baseline="0">
                <a:solidFill>
                  <a:schemeClr val="accent2">
                    <a:lumMod val="2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Tree>
    <p:extLst>
      <p:ext uri="{BB962C8B-B14F-4D97-AF65-F5344CB8AC3E}">
        <p14:creationId xmlns:p14="http://schemas.microsoft.com/office/powerpoint/2010/main" val="332962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01">
    <p:bg>
      <p:bgPr>
        <a:gradFill>
          <a:gsLst>
            <a:gs pos="33000">
              <a:schemeClr val="bg2"/>
            </a:gs>
            <a:gs pos="59000">
              <a:schemeClr val="tx2">
                <a:lumMod val="90000"/>
                <a:alpha val="65163"/>
              </a:schemeClr>
            </a:gs>
          </a:gsLst>
          <a:lin ang="21594000" scaled="0"/>
        </a:gra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72C86F9-080E-93F7-C7B1-F5BEAD84E36E}"/>
              </a:ext>
            </a:extLst>
          </p:cNvPr>
          <p:cNvSpPr>
            <a:spLocks noGrp="1"/>
          </p:cNvSpPr>
          <p:nvPr>
            <p:ph type="title"/>
          </p:nvPr>
        </p:nvSpPr>
        <p:spPr>
          <a:xfrm>
            <a:off x="1078992" y="365760"/>
            <a:ext cx="10506456" cy="1655064"/>
          </a:xfrm>
        </p:spPr>
        <p:txBody>
          <a:bodyPr anchor="b"/>
          <a:lstStyle>
            <a:lvl1pPr>
              <a:defRPr>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1097280" y="2432304"/>
            <a:ext cx="3108960" cy="3412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p:nvPr>
        </p:nvSpPr>
        <p:spPr>
          <a:xfrm>
            <a:off x="4736592" y="1920240"/>
            <a:ext cx="6620256"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8/6/20XX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12" name="Rounded Rectangle 11">
            <a:extLst>
              <a:ext uri="{FF2B5EF4-FFF2-40B4-BE49-F238E27FC236}">
                <a16:creationId xmlns:a16="http://schemas.microsoft.com/office/drawing/2014/main" id="{7FF98F94-8801-13BE-8EB4-01921AC196C8}"/>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B7BF5718-9534-FD92-79D7-ECC66603E70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2387"/>
          <a:stretch/>
        </p:blipFill>
        <p:spPr>
          <a:xfrm rot="5400000">
            <a:off x="1778676" y="5204330"/>
            <a:ext cx="907513" cy="2465321"/>
          </a:xfrm>
          <a:prstGeom prst="rect">
            <a:avLst/>
          </a:prstGeom>
        </p:spPr>
      </p:pic>
      <p:pic>
        <p:nvPicPr>
          <p:cNvPr id="9" name="Graphic 8">
            <a:extLst>
              <a:ext uri="{FF2B5EF4-FFF2-40B4-BE49-F238E27FC236}">
                <a16:creationId xmlns:a16="http://schemas.microsoft.com/office/drawing/2014/main" id="{4FF40650-9AD0-96F8-F702-185D1729AF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93558" y="5429608"/>
            <a:ext cx="406214" cy="415066"/>
          </a:xfrm>
          <a:prstGeom prst="rect">
            <a:avLst/>
          </a:prstGeom>
        </p:spPr>
      </p:pic>
      <p:pic>
        <p:nvPicPr>
          <p:cNvPr id="10" name="Graphic 9">
            <a:extLst>
              <a:ext uri="{FF2B5EF4-FFF2-40B4-BE49-F238E27FC236}">
                <a16:creationId xmlns:a16="http://schemas.microsoft.com/office/drawing/2014/main" id="{83AC8518-2F0B-6FC0-0C0E-6CE9D00EAC7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4860" b="-1"/>
          <a:stretch/>
        </p:blipFill>
        <p:spPr>
          <a:xfrm>
            <a:off x="10214191" y="365126"/>
            <a:ext cx="1032928" cy="1106730"/>
          </a:xfrm>
          <a:prstGeom prst="rect">
            <a:avLst/>
          </a:prstGeom>
        </p:spPr>
      </p:pic>
    </p:spTree>
    <p:extLst>
      <p:ext uri="{BB962C8B-B14F-4D97-AF65-F5344CB8AC3E}">
        <p14:creationId xmlns:p14="http://schemas.microsoft.com/office/powerpoint/2010/main" val="319636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03">
    <p:bg>
      <p:bgPr>
        <a:gradFill>
          <a:gsLst>
            <a:gs pos="33000">
              <a:schemeClr val="bg2"/>
            </a:gs>
            <a:gs pos="59000">
              <a:schemeClr val="tx2">
                <a:lumMod val="90000"/>
                <a:alpha val="65163"/>
              </a:schemeClr>
            </a:gs>
          </a:gsLst>
          <a:lin ang="1920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B4AF60-AC65-3E7A-4A5D-EBF1A7030D9B}"/>
              </a:ext>
            </a:extLst>
          </p:cNvPr>
          <p:cNvPicPr>
            <a:picLocks noChangeAspect="1"/>
          </p:cNvPicPr>
          <p:nvPr userDrawn="1"/>
        </p:nvPicPr>
        <p:blipFill rotWithShape="1">
          <a:blip r:embed="rId2"/>
          <a:srcRect l="3063" b="3063"/>
          <a:stretch/>
        </p:blipFill>
        <p:spPr>
          <a:xfrm>
            <a:off x="1" y="2917"/>
            <a:ext cx="12197189" cy="6855082"/>
          </a:xfrm>
          <a:prstGeom prst="rect">
            <a:avLst/>
          </a:prstGeom>
        </p:spPr>
      </p:pic>
      <p:sp>
        <p:nvSpPr>
          <p:cNvPr id="12" name="Rounded Rectangle 4">
            <a:extLst>
              <a:ext uri="{FF2B5EF4-FFF2-40B4-BE49-F238E27FC236}">
                <a16:creationId xmlns:a16="http://schemas.microsoft.com/office/drawing/2014/main" id="{95671103-2960-81E2-9A76-0E7FDE6B3E55}"/>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365760"/>
            <a:ext cx="10277856" cy="1655064"/>
          </a:xfrm>
        </p:spPr>
        <p:txBody>
          <a:bodyPr anchor="b"/>
          <a:lstStyle>
            <a:lvl1pPr>
              <a:defRPr>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3575304" y="2276856"/>
            <a:ext cx="6327648" cy="3090672"/>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70126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02">
    <p:bg>
      <p:bgPr>
        <a:gradFill>
          <a:gsLst>
            <a:gs pos="33000">
              <a:schemeClr val="bg2"/>
            </a:gs>
            <a:gs pos="59000">
              <a:schemeClr val="tx2">
                <a:lumMod val="90000"/>
                <a:alpha val="65163"/>
              </a:schemeClr>
            </a:gs>
          </a:gsLst>
          <a:lin ang="16800000" scaled="0"/>
        </a:gradFill>
        <a:effectLst/>
      </p:bgPr>
    </p:bg>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86060D16-E6F6-EA0E-E58E-526234AB6564}"/>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E0958AA-6F1A-C4A2-FB66-1A6F7F8834B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95" b="-1"/>
          <a:stretch/>
        </p:blipFill>
        <p:spPr>
          <a:xfrm>
            <a:off x="569419" y="4426479"/>
            <a:ext cx="1472805" cy="1596616"/>
          </a:xfrm>
          <a:prstGeom prst="rect">
            <a:avLst/>
          </a:prstGeom>
        </p:spPr>
      </p:pic>
      <p:pic>
        <p:nvPicPr>
          <p:cNvPr id="9" name="Graphic 8">
            <a:extLst>
              <a:ext uri="{FF2B5EF4-FFF2-40B4-BE49-F238E27FC236}">
                <a16:creationId xmlns:a16="http://schemas.microsoft.com/office/drawing/2014/main" id="{3DEADFA2-398E-9388-8295-063D31FB38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095" b="-1"/>
          <a:stretch/>
        </p:blipFill>
        <p:spPr>
          <a:xfrm rot="3765410" flipV="1">
            <a:off x="1448505" y="4094575"/>
            <a:ext cx="862484" cy="934988"/>
          </a:xfrm>
          <a:prstGeom prst="rect">
            <a:avLst/>
          </a:prstGeom>
        </p:spPr>
      </p:pic>
      <p:pic>
        <p:nvPicPr>
          <p:cNvPr id="10" name="Picture 7">
            <a:extLst>
              <a:ext uri="{FF2B5EF4-FFF2-40B4-BE49-F238E27FC236}">
                <a16:creationId xmlns:a16="http://schemas.microsoft.com/office/drawing/2014/main" id="{D09A7588-8EFD-A0C5-4235-45B7D657ECF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b="35453"/>
          <a:stretch/>
        </p:blipFill>
        <p:spPr>
          <a:xfrm>
            <a:off x="9469547" y="5719093"/>
            <a:ext cx="1756858" cy="1138907"/>
          </a:xfrm>
          <a:prstGeom prst="rect">
            <a:avLst/>
          </a:prstGeom>
        </p:spPr>
      </p:pic>
      <p:pic>
        <p:nvPicPr>
          <p:cNvPr id="13" name="Graphic 12">
            <a:extLst>
              <a:ext uri="{FF2B5EF4-FFF2-40B4-BE49-F238E27FC236}">
                <a16:creationId xmlns:a16="http://schemas.microsoft.com/office/drawing/2014/main" id="{EF04D7D6-513C-D18A-AF21-D10F0E5D3B8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 r="-750"/>
          <a:stretch/>
        </p:blipFill>
        <p:spPr>
          <a:xfrm>
            <a:off x="8844546" y="50582"/>
            <a:ext cx="1307037" cy="1325563"/>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1078992" y="365760"/>
            <a:ext cx="10277856" cy="1655064"/>
          </a:xfrm>
        </p:spPr>
        <p:txBody>
          <a:bodyPr anchor="b"/>
          <a:lstStyle>
            <a:lvl1pPr>
              <a:defRPr>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3575304" y="2441448"/>
            <a:ext cx="3602736" cy="3575304"/>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D1DCC4A1-0DB3-3480-3A1A-78FC85FE7ECE}"/>
              </a:ext>
            </a:extLst>
          </p:cNvPr>
          <p:cNvSpPr>
            <a:spLocks noGrp="1"/>
          </p:cNvSpPr>
          <p:nvPr>
            <p:ph idx="13"/>
          </p:nvPr>
        </p:nvSpPr>
        <p:spPr>
          <a:xfrm>
            <a:off x="7671816" y="2441448"/>
            <a:ext cx="3602736" cy="3575304"/>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8/6/20XX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49972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03">
    <p:bg>
      <p:bgPr>
        <a:solidFill>
          <a:schemeClr val="tx2"/>
        </a:solidFill>
        <a:effectLst/>
      </p:bgPr>
    </p:bg>
    <p:spTree>
      <p:nvGrpSpPr>
        <p:cNvPr id="1" name=""/>
        <p:cNvGrpSpPr/>
        <p:nvPr/>
      </p:nvGrpSpPr>
      <p:grpSpPr>
        <a:xfrm>
          <a:off x="0" y="0"/>
          <a:ext cx="0" cy="0"/>
          <a:chOff x="0" y="0"/>
          <a:chExt cx="0" cy="0"/>
        </a:xfrm>
      </p:grpSpPr>
      <p:sp>
        <p:nvSpPr>
          <p:cNvPr id="4" name="Rounded Rectangle 6">
            <a:extLst>
              <a:ext uri="{FF2B5EF4-FFF2-40B4-BE49-F238E27FC236}">
                <a16:creationId xmlns:a16="http://schemas.microsoft.com/office/drawing/2014/main" id="{1B32A35F-9C9A-7C7D-DE93-B55FFF07D66E}"/>
              </a:ext>
            </a:extLst>
          </p:cNvPr>
          <p:cNvSpPr/>
          <p:nvPr userDrawn="1"/>
        </p:nvSpPr>
        <p:spPr>
          <a:xfrm>
            <a:off x="256674" y="256674"/>
            <a:ext cx="11678651" cy="6352673"/>
          </a:xfrm>
          <a:prstGeom prst="roundRect">
            <a:avLst>
              <a:gd name="adj" fmla="val 4303"/>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98299DF-E702-8750-30F5-798D7C96AA46}"/>
              </a:ext>
            </a:extLst>
          </p:cNvPr>
          <p:cNvSpPr>
            <a:spLocks noGrp="1"/>
          </p:cNvSpPr>
          <p:nvPr>
            <p:ph type="title"/>
          </p:nvPr>
        </p:nvSpPr>
        <p:spPr>
          <a:xfrm>
            <a:off x="1078992" y="365760"/>
            <a:ext cx="10277856" cy="1655064"/>
          </a:xfrm>
        </p:spPr>
        <p:txBody>
          <a:bodyPr anchor="b"/>
          <a:lstStyle>
            <a:lvl1pPr>
              <a:defRPr>
                <a:latin typeface="+mj-lt"/>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30CE72F6-1D9D-E61E-F1EE-2861FDF7654A}"/>
              </a:ext>
            </a:extLst>
          </p:cNvPr>
          <p:cNvSpPr>
            <a:spLocks noGrp="1"/>
          </p:cNvSpPr>
          <p:nvPr>
            <p:ph idx="1"/>
          </p:nvPr>
        </p:nvSpPr>
        <p:spPr>
          <a:xfrm>
            <a:off x="1170432" y="2459736"/>
            <a:ext cx="2843784" cy="3090672"/>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6EFAE94C-C299-8167-1BD9-4FC98C04C63C}"/>
              </a:ext>
            </a:extLst>
          </p:cNvPr>
          <p:cNvSpPr>
            <a:spLocks noGrp="1"/>
          </p:cNvSpPr>
          <p:nvPr>
            <p:ph idx="13"/>
          </p:nvPr>
        </p:nvSpPr>
        <p:spPr>
          <a:xfrm>
            <a:off x="4233672" y="2523744"/>
            <a:ext cx="6693408" cy="3273552"/>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8/6/20XX</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85494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563001"/>
            <a:ext cx="27432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noProof="0" dirty="0"/>
              <a:t>8/6/20XX</a:t>
            </a:r>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563001"/>
            <a:ext cx="411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9375912" y="6563001"/>
            <a:ext cx="27432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ftr="0" dt="0"/>
  <p:txStyles>
    <p:titleStyle>
      <a:lvl1pPr algn="l" defTabSz="914400" rtl="0" eaLnBrk="1" latinLnBrk="0" hangingPunct="1">
        <a:lnSpc>
          <a:spcPct val="90000"/>
        </a:lnSpc>
        <a:spcBef>
          <a:spcPct val="0"/>
        </a:spcBef>
        <a:buNone/>
        <a:defRPr sz="4400" b="1" i="0" kern="1200">
          <a:solidFill>
            <a:schemeClr val="accent2">
              <a:lumMod val="2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lvespices.github.io/solvespi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Layout" Target="../slideLayouts/slideLayout1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webp"/><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2.jpg"/><Relationship Id="rId11" Type="http://schemas.microsoft.com/office/2007/relationships/hdphoto" Target="../media/hdphoto1.wdp"/><Relationship Id="rId5" Type="http://schemas.openxmlformats.org/officeDocument/2006/relationships/image" Target="../media/image21.webp"/><Relationship Id="rId10" Type="http://schemas.openxmlformats.org/officeDocument/2006/relationships/image" Target="../media/image18.png"/><Relationship Id="rId4" Type="http://schemas.openxmlformats.org/officeDocument/2006/relationships/image" Target="../media/image20.jpe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2608036" y="1923519"/>
            <a:ext cx="7385132" cy="1108871"/>
          </a:xfrm>
        </p:spPr>
        <p:txBody>
          <a:bodyPr anchor="b"/>
          <a:lstStyle/>
          <a:p>
            <a:r>
              <a:rPr lang="en-US" dirty="0"/>
              <a:t>COMPANY PROFIL </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a:xfrm>
            <a:off x="2769022" y="3217056"/>
            <a:ext cx="7224146" cy="491845"/>
          </a:xfrm>
        </p:spPr>
        <p:txBody>
          <a:bodyPr vert="horz" lIns="91440" tIns="45720" rIns="91440" bIns="45720" rtlCol="0" anchor="t">
            <a:noAutofit/>
          </a:bodyPr>
          <a:lstStyle/>
          <a:p>
            <a:r>
              <a:rPr lang="en-US" b="1" dirty="0"/>
              <a:t>PT. BENEPACE SOLVIRO MULTICORPS </a:t>
            </a:r>
          </a:p>
        </p:txBody>
      </p:sp>
      <p:sp>
        <p:nvSpPr>
          <p:cNvPr id="5" name="TextBox 4">
            <a:extLst>
              <a:ext uri="{FF2B5EF4-FFF2-40B4-BE49-F238E27FC236}">
                <a16:creationId xmlns:a16="http://schemas.microsoft.com/office/drawing/2014/main" id="{7DE96FF7-C0BD-3FF9-FE49-233BCE9280C6}"/>
              </a:ext>
            </a:extLst>
          </p:cNvPr>
          <p:cNvSpPr txBox="1"/>
          <p:nvPr/>
        </p:nvSpPr>
        <p:spPr>
          <a:xfrm>
            <a:off x="705118" y="5022864"/>
            <a:ext cx="5390882" cy="923330"/>
          </a:xfrm>
          <a:prstGeom prst="rect">
            <a:avLst/>
          </a:prstGeom>
          <a:noFill/>
        </p:spPr>
        <p:txBody>
          <a:bodyPr wrap="square">
            <a:spAutoFit/>
          </a:bodyPr>
          <a:lstStyle/>
          <a:p>
            <a:r>
              <a:rPr lang="en-ID" b="0" i="0" dirty="0">
                <a:solidFill>
                  <a:srgbClr val="255C8C"/>
                </a:solidFill>
                <a:effectLst/>
              </a:rPr>
              <a:t>Jl. </a:t>
            </a:r>
            <a:r>
              <a:rPr lang="en-ID" b="0" i="0" dirty="0" err="1">
                <a:solidFill>
                  <a:srgbClr val="255C8C"/>
                </a:solidFill>
                <a:effectLst/>
              </a:rPr>
              <a:t>Cipayung</a:t>
            </a:r>
            <a:r>
              <a:rPr lang="en-ID" b="0" i="0" dirty="0">
                <a:solidFill>
                  <a:srgbClr val="255C8C"/>
                </a:solidFill>
                <a:effectLst/>
              </a:rPr>
              <a:t> Raya No.79, RT.7/RW.4, </a:t>
            </a:r>
            <a:r>
              <a:rPr lang="en-ID" b="0" i="0" dirty="0" err="1">
                <a:solidFill>
                  <a:srgbClr val="255C8C"/>
                </a:solidFill>
                <a:effectLst/>
              </a:rPr>
              <a:t>Cipayung</a:t>
            </a:r>
            <a:r>
              <a:rPr lang="en-ID" b="0" i="0" dirty="0">
                <a:solidFill>
                  <a:srgbClr val="255C8C"/>
                </a:solidFill>
                <a:effectLst/>
              </a:rPr>
              <a:t>, </a:t>
            </a:r>
            <a:r>
              <a:rPr lang="en-ID" b="0" i="0" dirty="0" err="1">
                <a:solidFill>
                  <a:srgbClr val="255C8C"/>
                </a:solidFill>
                <a:effectLst/>
              </a:rPr>
              <a:t>Kec</a:t>
            </a:r>
            <a:r>
              <a:rPr lang="en-ID" b="0" i="0" dirty="0">
                <a:solidFill>
                  <a:srgbClr val="255C8C"/>
                </a:solidFill>
                <a:effectLst/>
              </a:rPr>
              <a:t>. </a:t>
            </a:r>
            <a:r>
              <a:rPr lang="en-ID" b="0" i="0" dirty="0" err="1">
                <a:solidFill>
                  <a:srgbClr val="255C8C"/>
                </a:solidFill>
                <a:effectLst/>
              </a:rPr>
              <a:t>Cipayung</a:t>
            </a:r>
            <a:r>
              <a:rPr lang="en-ID" b="0" i="0" dirty="0">
                <a:solidFill>
                  <a:srgbClr val="255C8C"/>
                </a:solidFill>
                <a:effectLst/>
              </a:rPr>
              <a:t>, Kota Jakarta Timur, Daerah </a:t>
            </a:r>
            <a:r>
              <a:rPr lang="en-ID" b="0" i="0" dirty="0" err="1">
                <a:solidFill>
                  <a:srgbClr val="255C8C"/>
                </a:solidFill>
                <a:effectLst/>
              </a:rPr>
              <a:t>Khusus</a:t>
            </a:r>
            <a:r>
              <a:rPr lang="en-ID" b="0" i="0" dirty="0">
                <a:solidFill>
                  <a:srgbClr val="255C8C"/>
                </a:solidFill>
                <a:effectLst/>
              </a:rPr>
              <a:t> </a:t>
            </a:r>
            <a:r>
              <a:rPr lang="en-ID" b="0" i="0" dirty="0" err="1">
                <a:solidFill>
                  <a:srgbClr val="255C8C"/>
                </a:solidFill>
                <a:effectLst/>
              </a:rPr>
              <a:t>Ibukota</a:t>
            </a:r>
            <a:r>
              <a:rPr lang="en-ID" b="0" i="0" dirty="0">
                <a:solidFill>
                  <a:srgbClr val="255C8C"/>
                </a:solidFill>
                <a:effectLst/>
              </a:rPr>
              <a:t> Jakarta 13870</a:t>
            </a:r>
            <a:endParaRPr lang="en-ID" dirty="0"/>
          </a:p>
        </p:txBody>
      </p:sp>
      <p:sp>
        <p:nvSpPr>
          <p:cNvPr id="7" name="TextBox 6">
            <a:extLst>
              <a:ext uri="{FF2B5EF4-FFF2-40B4-BE49-F238E27FC236}">
                <a16:creationId xmlns:a16="http://schemas.microsoft.com/office/drawing/2014/main" id="{CE5B3780-30B2-F44A-CC6E-C0DACFBCA9EF}"/>
              </a:ext>
            </a:extLst>
          </p:cNvPr>
          <p:cNvSpPr txBox="1"/>
          <p:nvPr/>
        </p:nvSpPr>
        <p:spPr>
          <a:xfrm>
            <a:off x="705118" y="5946194"/>
            <a:ext cx="2991119" cy="369332"/>
          </a:xfrm>
          <a:prstGeom prst="rect">
            <a:avLst/>
          </a:prstGeom>
          <a:noFill/>
        </p:spPr>
        <p:txBody>
          <a:bodyPr wrap="square">
            <a:spAutoFit/>
          </a:bodyPr>
          <a:lstStyle/>
          <a:p>
            <a:r>
              <a:rPr lang="en-ID" b="0" i="0" dirty="0">
                <a:solidFill>
                  <a:srgbClr val="255C8C"/>
                </a:solidFill>
                <a:effectLst/>
              </a:rPr>
              <a:t>Telp/WA :+62 896 9188 3939</a:t>
            </a:r>
            <a:endParaRPr lang="en-ID" dirty="0"/>
          </a:p>
        </p:txBody>
      </p:sp>
      <p:sp>
        <p:nvSpPr>
          <p:cNvPr id="9" name="TextBox 8">
            <a:extLst>
              <a:ext uri="{FF2B5EF4-FFF2-40B4-BE49-F238E27FC236}">
                <a16:creationId xmlns:a16="http://schemas.microsoft.com/office/drawing/2014/main" id="{E1DCFDE7-653F-CB53-3B35-152D6C6126DF}"/>
              </a:ext>
            </a:extLst>
          </p:cNvPr>
          <p:cNvSpPr txBox="1"/>
          <p:nvPr/>
        </p:nvSpPr>
        <p:spPr>
          <a:xfrm>
            <a:off x="705118" y="6315526"/>
            <a:ext cx="4266127" cy="369332"/>
          </a:xfrm>
          <a:prstGeom prst="rect">
            <a:avLst/>
          </a:prstGeom>
          <a:noFill/>
        </p:spPr>
        <p:txBody>
          <a:bodyPr wrap="square">
            <a:spAutoFit/>
          </a:bodyPr>
          <a:lstStyle/>
          <a:p>
            <a:r>
              <a:rPr lang="en-ID" b="0" i="0" dirty="0">
                <a:solidFill>
                  <a:srgbClr val="255C8C"/>
                </a:solidFill>
                <a:effectLst/>
                <a:hlinkClick r:id="rId3"/>
              </a:rPr>
              <a:t>https://solvespices.github.io/solvespice/</a:t>
            </a:r>
            <a:endParaRPr lang="en-ID" dirty="0"/>
          </a:p>
        </p:txBody>
      </p:sp>
    </p:spTree>
    <p:extLst>
      <p:ext uri="{BB962C8B-B14F-4D97-AF65-F5344CB8AC3E}">
        <p14:creationId xmlns:p14="http://schemas.microsoft.com/office/powerpoint/2010/main" val="1282633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EAF320-61B9-87FA-4DF5-7C3B0DC125A6}"/>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10</a:t>
            </a:fld>
            <a:endParaRPr lang="en-US" dirty="0"/>
          </a:p>
        </p:txBody>
      </p:sp>
      <p:sp>
        <p:nvSpPr>
          <p:cNvPr id="10" name="TextBox 9">
            <a:extLst>
              <a:ext uri="{FF2B5EF4-FFF2-40B4-BE49-F238E27FC236}">
                <a16:creationId xmlns:a16="http://schemas.microsoft.com/office/drawing/2014/main" id="{81670317-CAC7-F0F5-63F6-A079513EA034}"/>
              </a:ext>
            </a:extLst>
          </p:cNvPr>
          <p:cNvSpPr txBox="1"/>
          <p:nvPr/>
        </p:nvSpPr>
        <p:spPr>
          <a:xfrm>
            <a:off x="602087" y="633142"/>
            <a:ext cx="6098146" cy="369332"/>
          </a:xfrm>
          <a:prstGeom prst="rect">
            <a:avLst/>
          </a:prstGeom>
          <a:noFill/>
        </p:spPr>
        <p:txBody>
          <a:bodyPr wrap="square">
            <a:spAutoFit/>
          </a:bodyPr>
          <a:lstStyle/>
          <a:p>
            <a:r>
              <a:rPr lang="en-ID" b="0" i="0" dirty="0" err="1">
                <a:solidFill>
                  <a:srgbClr val="000000"/>
                </a:solidFill>
                <a:effectLst/>
              </a:rPr>
              <a:t>Spesifik</a:t>
            </a:r>
            <a:r>
              <a:rPr lang="en-ID" b="0" i="0" dirty="0">
                <a:solidFill>
                  <a:srgbClr val="000000"/>
                </a:solidFill>
                <a:effectLst/>
              </a:rPr>
              <a:t> Lada </a:t>
            </a:r>
            <a:r>
              <a:rPr lang="en-ID" b="0" i="0" dirty="0" err="1">
                <a:solidFill>
                  <a:srgbClr val="000000"/>
                </a:solidFill>
                <a:effectLst/>
              </a:rPr>
              <a:t>Hitam</a:t>
            </a:r>
            <a:r>
              <a:rPr lang="en-ID" b="0" i="0" dirty="0">
                <a:solidFill>
                  <a:srgbClr val="000000"/>
                </a:solidFill>
                <a:effectLst/>
              </a:rPr>
              <a:t> Grade A / </a:t>
            </a:r>
            <a:r>
              <a:rPr lang="en-ID" b="0" i="1" dirty="0">
                <a:solidFill>
                  <a:srgbClr val="000000"/>
                </a:solidFill>
                <a:effectLst/>
              </a:rPr>
              <a:t>Black Pepper Grade A</a:t>
            </a:r>
            <a:endParaRPr lang="en-ID" dirty="0"/>
          </a:p>
        </p:txBody>
      </p:sp>
      <p:pic>
        <p:nvPicPr>
          <p:cNvPr id="14" name="Picture 13">
            <a:extLst>
              <a:ext uri="{FF2B5EF4-FFF2-40B4-BE49-F238E27FC236}">
                <a16:creationId xmlns:a16="http://schemas.microsoft.com/office/drawing/2014/main" id="{30DDC230-C8F3-E8FC-28C5-5072FD5B93F2}"/>
              </a:ext>
            </a:extLst>
          </p:cNvPr>
          <p:cNvPicPr>
            <a:picLocks noChangeAspect="1"/>
          </p:cNvPicPr>
          <p:nvPr/>
        </p:nvPicPr>
        <p:blipFill>
          <a:blip r:embed="rId3"/>
          <a:stretch>
            <a:fillRect/>
          </a:stretch>
        </p:blipFill>
        <p:spPr>
          <a:xfrm>
            <a:off x="3902298" y="2547057"/>
            <a:ext cx="3300211" cy="2200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CE114459-8E6C-BCDD-4AE4-2A412CAFA063}"/>
              </a:ext>
            </a:extLst>
          </p:cNvPr>
          <p:cNvSpPr txBox="1"/>
          <p:nvPr/>
        </p:nvSpPr>
        <p:spPr>
          <a:xfrm>
            <a:off x="602087" y="1002474"/>
            <a:ext cx="3235817" cy="2279727"/>
          </a:xfrm>
          <a:prstGeom prst="rect">
            <a:avLst/>
          </a:prstGeom>
          <a:noFill/>
        </p:spPr>
        <p:txBody>
          <a:bodyPr wrap="square">
            <a:spAutoFit/>
          </a:bodyPr>
          <a:lstStyle/>
          <a:p>
            <a:pPr>
              <a:lnSpc>
                <a:spcPct val="150000"/>
              </a:lnSpc>
            </a:pPr>
            <a:r>
              <a:rPr lang="en-ID" sz="1200" b="1" i="0" dirty="0" err="1">
                <a:solidFill>
                  <a:srgbClr val="000000"/>
                </a:solidFill>
                <a:effectLst/>
                <a:latin typeface="+mj-lt"/>
              </a:rPr>
              <a:t>Rincian</a:t>
            </a:r>
            <a:r>
              <a:rPr lang="en-ID" sz="1200" b="1" i="0" dirty="0">
                <a:solidFill>
                  <a:srgbClr val="000000"/>
                </a:solidFill>
                <a:effectLst/>
                <a:latin typeface="+mj-lt"/>
              </a:rPr>
              <a:t> </a:t>
            </a:r>
            <a:r>
              <a:rPr lang="en-ID" sz="1200" b="1" i="0" dirty="0" err="1">
                <a:solidFill>
                  <a:srgbClr val="000000"/>
                </a:solidFill>
                <a:effectLst/>
                <a:latin typeface="+mj-lt"/>
              </a:rPr>
              <a:t>Produk</a:t>
            </a:r>
            <a:r>
              <a:rPr lang="en-ID" sz="1200" b="1" i="0" dirty="0">
                <a:solidFill>
                  <a:srgbClr val="000000"/>
                </a:solidFill>
                <a:effectLst/>
                <a:latin typeface="+mj-lt"/>
              </a:rPr>
              <a:t> </a:t>
            </a:r>
            <a:endParaRPr lang="en-ID" sz="1200" dirty="0">
              <a:solidFill>
                <a:srgbClr val="000000"/>
              </a:solidFill>
              <a:effectLst/>
              <a:latin typeface="+mj-lt"/>
            </a:endParaRPr>
          </a:p>
          <a:p>
            <a:pPr>
              <a:lnSpc>
                <a:spcPct val="150000"/>
              </a:lnSpc>
            </a:pPr>
            <a:r>
              <a:rPr lang="en-ID" sz="1200" b="0" i="0" dirty="0">
                <a:solidFill>
                  <a:srgbClr val="000000"/>
                </a:solidFill>
                <a:effectLst/>
                <a:latin typeface="+mj-lt"/>
              </a:rPr>
              <a:t>1. </a:t>
            </a:r>
            <a:r>
              <a:rPr lang="en-ID" sz="1200" b="0" i="0" dirty="0" err="1">
                <a:solidFill>
                  <a:srgbClr val="000000"/>
                </a:solidFill>
                <a:effectLst/>
                <a:latin typeface="+mj-lt"/>
              </a:rPr>
              <a:t>Kelembaban</a:t>
            </a:r>
            <a:r>
              <a:rPr lang="en-ID" sz="1200" b="0" i="0" dirty="0">
                <a:solidFill>
                  <a:srgbClr val="000000"/>
                </a:solidFill>
                <a:effectLst/>
                <a:latin typeface="+mj-lt"/>
              </a:rPr>
              <a:t> : 11-13%</a:t>
            </a:r>
            <a:endParaRPr lang="en-ID" sz="1200" dirty="0">
              <a:solidFill>
                <a:srgbClr val="000000"/>
              </a:solidFill>
              <a:effectLst/>
              <a:latin typeface="+mj-lt"/>
            </a:endParaRPr>
          </a:p>
          <a:p>
            <a:pPr>
              <a:lnSpc>
                <a:spcPct val="150000"/>
              </a:lnSpc>
            </a:pPr>
            <a:r>
              <a:rPr lang="en-ID" sz="1200" b="0" i="0" dirty="0">
                <a:solidFill>
                  <a:srgbClr val="000000"/>
                </a:solidFill>
                <a:effectLst/>
                <a:latin typeface="+mj-lt"/>
              </a:rPr>
              <a:t>2. </a:t>
            </a:r>
            <a:r>
              <a:rPr lang="en-ID" sz="1200" b="0" i="0" dirty="0" err="1">
                <a:solidFill>
                  <a:srgbClr val="000000"/>
                </a:solidFill>
                <a:effectLst/>
                <a:latin typeface="+mj-lt"/>
              </a:rPr>
              <a:t>Kepadatan</a:t>
            </a:r>
            <a:r>
              <a:rPr lang="en-ID" sz="1200" b="0" i="0" dirty="0">
                <a:solidFill>
                  <a:srgbClr val="000000"/>
                </a:solidFill>
                <a:effectLst/>
                <a:latin typeface="+mj-lt"/>
              </a:rPr>
              <a:t>: GL 500-550</a:t>
            </a:r>
            <a:endParaRPr lang="en-ID" sz="1200" dirty="0">
              <a:solidFill>
                <a:srgbClr val="000000"/>
              </a:solidFill>
              <a:effectLst/>
              <a:latin typeface="+mj-lt"/>
            </a:endParaRPr>
          </a:p>
          <a:p>
            <a:pPr>
              <a:lnSpc>
                <a:spcPct val="150000"/>
              </a:lnSpc>
            </a:pPr>
            <a:r>
              <a:rPr lang="en-ID" sz="1200" b="0" i="0" dirty="0">
                <a:solidFill>
                  <a:srgbClr val="000000"/>
                </a:solidFill>
                <a:effectLst/>
                <a:latin typeface="+mj-lt"/>
              </a:rPr>
              <a:t>3. Proses </a:t>
            </a:r>
            <a:r>
              <a:rPr lang="en-ID" sz="1200" b="0" i="0" dirty="0" err="1">
                <a:solidFill>
                  <a:srgbClr val="000000"/>
                </a:solidFill>
                <a:effectLst/>
                <a:latin typeface="+mj-lt"/>
              </a:rPr>
              <a:t>Pengeringan</a:t>
            </a:r>
            <a:r>
              <a:rPr lang="en-ID" sz="1200" b="0" i="0" dirty="0">
                <a:solidFill>
                  <a:srgbClr val="000000"/>
                </a:solidFill>
                <a:effectLst/>
                <a:latin typeface="+mj-lt"/>
              </a:rPr>
              <a:t>: </a:t>
            </a:r>
            <a:r>
              <a:rPr lang="en-ID" sz="1200" b="0" i="0" dirty="0" err="1">
                <a:solidFill>
                  <a:srgbClr val="000000"/>
                </a:solidFill>
                <a:effectLst/>
                <a:latin typeface="+mj-lt"/>
              </a:rPr>
              <a:t>Dikeringkan</a:t>
            </a:r>
            <a:r>
              <a:rPr lang="en-ID" sz="1200" b="0" i="0" dirty="0">
                <a:solidFill>
                  <a:srgbClr val="000000"/>
                </a:solidFill>
                <a:effectLst/>
                <a:latin typeface="+mj-lt"/>
              </a:rPr>
              <a:t> </a:t>
            </a:r>
            <a:r>
              <a:rPr lang="en-ID" sz="1200" b="0" i="0" dirty="0" err="1">
                <a:solidFill>
                  <a:srgbClr val="000000"/>
                </a:solidFill>
                <a:effectLst/>
                <a:latin typeface="+mj-lt"/>
              </a:rPr>
              <a:t>Matahari</a:t>
            </a:r>
            <a:endParaRPr lang="en-ID" sz="1200" dirty="0">
              <a:solidFill>
                <a:srgbClr val="000000"/>
              </a:solidFill>
              <a:effectLst/>
              <a:latin typeface="+mj-lt"/>
            </a:endParaRPr>
          </a:p>
          <a:p>
            <a:pPr>
              <a:lnSpc>
                <a:spcPct val="150000"/>
              </a:lnSpc>
            </a:pPr>
            <a:r>
              <a:rPr lang="en-ID" sz="1200" b="0" i="0" dirty="0">
                <a:solidFill>
                  <a:srgbClr val="000000"/>
                </a:solidFill>
                <a:effectLst/>
                <a:latin typeface="+mj-lt"/>
              </a:rPr>
              <a:t>4. </a:t>
            </a:r>
            <a:r>
              <a:rPr lang="en-ID" sz="1200" b="0" i="0" dirty="0" err="1">
                <a:solidFill>
                  <a:srgbClr val="000000"/>
                </a:solidFill>
                <a:effectLst/>
                <a:latin typeface="+mj-lt"/>
              </a:rPr>
              <a:t>Jenis</a:t>
            </a:r>
            <a:r>
              <a:rPr lang="en-ID" sz="1200" b="0" i="0" dirty="0">
                <a:solidFill>
                  <a:srgbClr val="000000"/>
                </a:solidFill>
                <a:effectLst/>
                <a:latin typeface="+mj-lt"/>
              </a:rPr>
              <a:t> </a:t>
            </a:r>
            <a:r>
              <a:rPr lang="en-ID" sz="1200" b="0" i="0" dirty="0" err="1">
                <a:solidFill>
                  <a:srgbClr val="000000"/>
                </a:solidFill>
                <a:effectLst/>
                <a:latin typeface="+mj-lt"/>
              </a:rPr>
              <a:t>Pemrosesan</a:t>
            </a:r>
            <a:r>
              <a:rPr lang="en-ID" sz="1200" b="0" i="0" dirty="0">
                <a:solidFill>
                  <a:srgbClr val="000000"/>
                </a:solidFill>
                <a:effectLst/>
                <a:latin typeface="+mj-lt"/>
              </a:rPr>
              <a:t>: Kering</a:t>
            </a:r>
            <a:endParaRPr lang="en-ID" sz="1200" dirty="0">
              <a:solidFill>
                <a:srgbClr val="000000"/>
              </a:solidFill>
              <a:effectLst/>
              <a:latin typeface="+mj-lt"/>
            </a:endParaRPr>
          </a:p>
          <a:p>
            <a:pPr>
              <a:lnSpc>
                <a:spcPct val="150000"/>
              </a:lnSpc>
            </a:pPr>
            <a:r>
              <a:rPr lang="en-ID" sz="1200" b="0" i="0" dirty="0">
                <a:solidFill>
                  <a:srgbClr val="000000"/>
                </a:solidFill>
                <a:effectLst/>
                <a:latin typeface="+mj-lt"/>
              </a:rPr>
              <a:t>5. </a:t>
            </a:r>
            <a:r>
              <a:rPr lang="en-ID" sz="1200" b="0" i="0" dirty="0" err="1">
                <a:solidFill>
                  <a:srgbClr val="000000"/>
                </a:solidFill>
                <a:effectLst/>
                <a:latin typeface="+mj-lt"/>
              </a:rPr>
              <a:t>Bentuk</a:t>
            </a:r>
            <a:r>
              <a:rPr lang="en-ID" sz="1200" b="0" i="0" dirty="0">
                <a:solidFill>
                  <a:srgbClr val="000000"/>
                </a:solidFill>
                <a:effectLst/>
                <a:latin typeface="+mj-lt"/>
              </a:rPr>
              <a:t>: Bulat / </a:t>
            </a:r>
            <a:r>
              <a:rPr lang="en-ID" sz="1200" b="0" i="0" dirty="0" err="1">
                <a:solidFill>
                  <a:srgbClr val="000000"/>
                </a:solidFill>
                <a:effectLst/>
                <a:latin typeface="+mj-lt"/>
              </a:rPr>
              <a:t>Biji</a:t>
            </a:r>
            <a:endParaRPr lang="en-ID" sz="1200" dirty="0">
              <a:solidFill>
                <a:srgbClr val="000000"/>
              </a:solidFill>
              <a:effectLst/>
              <a:latin typeface="+mj-lt"/>
            </a:endParaRPr>
          </a:p>
          <a:p>
            <a:pPr>
              <a:lnSpc>
                <a:spcPct val="150000"/>
              </a:lnSpc>
            </a:pPr>
            <a:r>
              <a:rPr lang="en-ID" sz="1200" b="0" i="0" dirty="0">
                <a:solidFill>
                  <a:srgbClr val="000000"/>
                </a:solidFill>
                <a:effectLst/>
                <a:latin typeface="+mj-lt"/>
              </a:rPr>
              <a:t>6. </a:t>
            </a:r>
            <a:r>
              <a:rPr lang="en-ID" sz="1200" b="0" i="0" dirty="0" err="1">
                <a:solidFill>
                  <a:srgbClr val="000000"/>
                </a:solidFill>
                <a:effectLst/>
                <a:latin typeface="+mj-lt"/>
              </a:rPr>
              <a:t>Campuran</a:t>
            </a:r>
            <a:r>
              <a:rPr lang="en-ID" sz="1200" b="0" i="0" dirty="0">
                <a:solidFill>
                  <a:srgbClr val="000000"/>
                </a:solidFill>
                <a:effectLst/>
                <a:latin typeface="+mj-lt"/>
              </a:rPr>
              <a:t> : 0,2% </a:t>
            </a:r>
            <a:r>
              <a:rPr lang="en-ID" sz="1200" b="0" i="0" dirty="0" err="1">
                <a:solidFill>
                  <a:srgbClr val="000000"/>
                </a:solidFill>
                <a:effectLst/>
                <a:latin typeface="+mj-lt"/>
              </a:rPr>
              <a:t>maks</a:t>
            </a:r>
            <a:endParaRPr lang="en-ID" sz="1200" dirty="0">
              <a:solidFill>
                <a:srgbClr val="000000"/>
              </a:solidFill>
              <a:effectLst/>
              <a:latin typeface="+mj-lt"/>
            </a:endParaRPr>
          </a:p>
          <a:p>
            <a:pPr>
              <a:lnSpc>
                <a:spcPct val="150000"/>
              </a:lnSpc>
            </a:pPr>
            <a:r>
              <a:rPr lang="en-ID" sz="1200" b="0" i="0" dirty="0">
                <a:solidFill>
                  <a:srgbClr val="000000"/>
                </a:solidFill>
                <a:effectLst/>
                <a:latin typeface="+mj-lt"/>
              </a:rPr>
              <a:t>7. Berry </a:t>
            </a:r>
            <a:r>
              <a:rPr lang="en-ID" sz="1200" b="0" i="0" dirty="0" err="1">
                <a:solidFill>
                  <a:srgbClr val="000000"/>
                </a:solidFill>
                <a:effectLst/>
                <a:latin typeface="+mj-lt"/>
              </a:rPr>
              <a:t>ringan</a:t>
            </a:r>
            <a:r>
              <a:rPr lang="en-ID" sz="1200" b="0" i="0" dirty="0">
                <a:solidFill>
                  <a:srgbClr val="000000"/>
                </a:solidFill>
                <a:effectLst/>
                <a:latin typeface="+mj-lt"/>
              </a:rPr>
              <a:t>: 3% </a:t>
            </a:r>
            <a:endParaRPr lang="en-ID" sz="1200" dirty="0">
              <a:solidFill>
                <a:srgbClr val="000000"/>
              </a:solidFill>
              <a:effectLst/>
              <a:latin typeface="+mj-lt"/>
            </a:endParaRPr>
          </a:p>
        </p:txBody>
      </p:sp>
      <p:sp>
        <p:nvSpPr>
          <p:cNvPr id="18" name="TextBox 17">
            <a:extLst>
              <a:ext uri="{FF2B5EF4-FFF2-40B4-BE49-F238E27FC236}">
                <a16:creationId xmlns:a16="http://schemas.microsoft.com/office/drawing/2014/main" id="{15BE4204-34B4-7540-6847-245F518F48A4}"/>
              </a:ext>
            </a:extLst>
          </p:cNvPr>
          <p:cNvSpPr txBox="1"/>
          <p:nvPr/>
        </p:nvSpPr>
        <p:spPr>
          <a:xfrm>
            <a:off x="602087" y="3282201"/>
            <a:ext cx="2978240" cy="894732"/>
          </a:xfrm>
          <a:prstGeom prst="rect">
            <a:avLst/>
          </a:prstGeom>
          <a:noFill/>
        </p:spPr>
        <p:txBody>
          <a:bodyPr wrap="square">
            <a:spAutoFit/>
          </a:bodyPr>
          <a:lstStyle/>
          <a:p>
            <a:pPr>
              <a:lnSpc>
                <a:spcPct val="150000"/>
              </a:lnSpc>
            </a:pPr>
            <a:r>
              <a:rPr lang="nb-NO" sz="1200" b="1" i="0" dirty="0">
                <a:solidFill>
                  <a:srgbClr val="000000"/>
                </a:solidFill>
                <a:effectLst/>
                <a:latin typeface="+mj-lt"/>
              </a:rPr>
              <a:t>maks Kapasitas produksi </a:t>
            </a:r>
            <a:endParaRPr lang="nb-NO" sz="1200" dirty="0">
              <a:solidFill>
                <a:srgbClr val="000000"/>
              </a:solidFill>
              <a:effectLst/>
              <a:latin typeface="+mj-lt"/>
            </a:endParaRPr>
          </a:p>
          <a:p>
            <a:pPr>
              <a:lnSpc>
                <a:spcPct val="150000"/>
              </a:lnSpc>
            </a:pPr>
            <a:r>
              <a:rPr lang="nb-NO" sz="1200" b="0" i="0" dirty="0">
                <a:solidFill>
                  <a:srgbClr val="000000"/>
                </a:solidFill>
                <a:effectLst/>
                <a:latin typeface="+mj-lt"/>
              </a:rPr>
              <a:t>1. MOQ: Kontainer 1x 20ft atau dapat </a:t>
            </a:r>
            <a:endParaRPr lang="nb-NO" sz="1200" dirty="0">
              <a:solidFill>
                <a:srgbClr val="000000"/>
              </a:solidFill>
              <a:effectLst/>
              <a:latin typeface="+mj-lt"/>
            </a:endParaRPr>
          </a:p>
          <a:p>
            <a:pPr>
              <a:lnSpc>
                <a:spcPct val="150000"/>
              </a:lnSpc>
            </a:pPr>
            <a:r>
              <a:rPr lang="nb-NO" sz="1200" b="0" i="0" dirty="0">
                <a:solidFill>
                  <a:srgbClr val="000000"/>
                </a:solidFill>
                <a:effectLst/>
                <a:latin typeface="+mj-lt"/>
              </a:rPr>
              <a:t>didiskusikan</a:t>
            </a:r>
            <a:endParaRPr lang="nb-NO" sz="1200" dirty="0">
              <a:solidFill>
                <a:srgbClr val="000000"/>
              </a:solidFill>
              <a:effectLst/>
              <a:latin typeface="+mj-lt"/>
            </a:endParaRPr>
          </a:p>
        </p:txBody>
      </p:sp>
      <p:sp>
        <p:nvSpPr>
          <p:cNvPr id="20" name="TextBox 19">
            <a:extLst>
              <a:ext uri="{FF2B5EF4-FFF2-40B4-BE49-F238E27FC236}">
                <a16:creationId xmlns:a16="http://schemas.microsoft.com/office/drawing/2014/main" id="{F99C9129-0F0E-A7D7-5F3F-60C0BDE61720}"/>
              </a:ext>
            </a:extLst>
          </p:cNvPr>
          <p:cNvSpPr txBox="1"/>
          <p:nvPr/>
        </p:nvSpPr>
        <p:spPr>
          <a:xfrm>
            <a:off x="666482" y="4283274"/>
            <a:ext cx="3300211" cy="2279727"/>
          </a:xfrm>
          <a:prstGeom prst="rect">
            <a:avLst/>
          </a:prstGeom>
          <a:noFill/>
        </p:spPr>
        <p:txBody>
          <a:bodyPr wrap="square">
            <a:spAutoFit/>
          </a:bodyPr>
          <a:lstStyle/>
          <a:p>
            <a:pPr algn="just">
              <a:lnSpc>
                <a:spcPct val="150000"/>
              </a:lnSpc>
            </a:pPr>
            <a:r>
              <a:rPr lang="en-ID" sz="1200" b="1" i="0" dirty="0" err="1">
                <a:solidFill>
                  <a:srgbClr val="000000"/>
                </a:solidFill>
                <a:effectLst/>
                <a:latin typeface="+mj-lt"/>
              </a:rPr>
              <a:t>Catatan</a:t>
            </a:r>
            <a:endParaRPr lang="en-ID" sz="1200" dirty="0">
              <a:solidFill>
                <a:srgbClr val="000000"/>
              </a:solidFill>
              <a:effectLst/>
              <a:latin typeface="+mj-lt"/>
            </a:endParaRPr>
          </a:p>
          <a:p>
            <a:pPr algn="just">
              <a:lnSpc>
                <a:spcPct val="150000"/>
              </a:lnSpc>
            </a:pPr>
            <a:r>
              <a:rPr lang="en-ID" sz="1200" b="0" i="0" dirty="0">
                <a:solidFill>
                  <a:srgbClr val="000000"/>
                </a:solidFill>
                <a:effectLst/>
                <a:latin typeface="+mj-lt"/>
              </a:rPr>
              <a:t>1. </a:t>
            </a:r>
            <a:r>
              <a:rPr lang="en-ID" sz="1200" b="0" i="0" dirty="0" err="1">
                <a:solidFill>
                  <a:srgbClr val="000000"/>
                </a:solidFill>
                <a:effectLst/>
                <a:latin typeface="+mj-lt"/>
              </a:rPr>
              <a:t>Sampel</a:t>
            </a:r>
            <a:r>
              <a:rPr lang="en-ID" sz="1200" b="0" i="0" dirty="0">
                <a:solidFill>
                  <a:srgbClr val="000000"/>
                </a:solidFill>
                <a:effectLst/>
                <a:latin typeface="+mj-lt"/>
              </a:rPr>
              <a:t>: </a:t>
            </a:r>
            <a:r>
              <a:rPr lang="en-ID" sz="1200" b="0" i="0" dirty="0" err="1">
                <a:solidFill>
                  <a:srgbClr val="000000"/>
                </a:solidFill>
                <a:effectLst/>
                <a:latin typeface="+mj-lt"/>
              </a:rPr>
              <a:t>Biaya</a:t>
            </a:r>
            <a:r>
              <a:rPr lang="en-ID" sz="1200" b="0" i="0" dirty="0">
                <a:solidFill>
                  <a:srgbClr val="000000"/>
                </a:solidFill>
                <a:effectLst/>
                <a:latin typeface="+mj-lt"/>
              </a:rPr>
              <a:t> </a:t>
            </a:r>
            <a:r>
              <a:rPr lang="en-ID" sz="1200" b="0" i="0" dirty="0" err="1">
                <a:solidFill>
                  <a:srgbClr val="000000"/>
                </a:solidFill>
                <a:effectLst/>
                <a:latin typeface="+mj-lt"/>
              </a:rPr>
              <a:t>ditanggung</a:t>
            </a:r>
            <a:r>
              <a:rPr lang="en-ID" sz="1200" b="0" i="0" dirty="0">
                <a:solidFill>
                  <a:srgbClr val="000000"/>
                </a:solidFill>
                <a:effectLst/>
                <a:latin typeface="+mj-lt"/>
              </a:rPr>
              <a:t> oleh </a:t>
            </a:r>
            <a:r>
              <a:rPr lang="en-ID" sz="1200" b="0" i="0" dirty="0" err="1">
                <a:solidFill>
                  <a:srgbClr val="000000"/>
                </a:solidFill>
                <a:effectLst/>
                <a:latin typeface="+mj-lt"/>
              </a:rPr>
              <a:t>pembeli</a:t>
            </a:r>
            <a:endParaRPr lang="en-ID" sz="1200" dirty="0">
              <a:solidFill>
                <a:srgbClr val="000000"/>
              </a:solidFill>
              <a:effectLst/>
              <a:latin typeface="+mj-lt"/>
            </a:endParaRPr>
          </a:p>
          <a:p>
            <a:pPr algn="just">
              <a:lnSpc>
                <a:spcPct val="150000"/>
              </a:lnSpc>
            </a:pPr>
            <a:r>
              <a:rPr lang="en-ID" sz="1200" b="0" i="0" dirty="0">
                <a:solidFill>
                  <a:srgbClr val="000000"/>
                </a:solidFill>
                <a:effectLst/>
                <a:latin typeface="+mj-lt"/>
              </a:rPr>
              <a:t>2. Packaging: 25/50 kg </a:t>
            </a:r>
            <a:r>
              <a:rPr lang="en-ID" sz="1200" b="0" i="0" dirty="0" err="1">
                <a:solidFill>
                  <a:srgbClr val="000000"/>
                </a:solidFill>
                <a:effectLst/>
                <a:latin typeface="+mj-lt"/>
              </a:rPr>
              <a:t>atau</a:t>
            </a:r>
            <a:r>
              <a:rPr lang="en-ID" sz="1200" b="0" i="0" dirty="0">
                <a:solidFill>
                  <a:srgbClr val="000000"/>
                </a:solidFill>
                <a:effectLst/>
                <a:latin typeface="+mj-lt"/>
              </a:rPr>
              <a:t> </a:t>
            </a:r>
            <a:r>
              <a:rPr lang="en-ID" sz="1200" b="0" i="0" dirty="0" err="1">
                <a:solidFill>
                  <a:srgbClr val="000000"/>
                </a:solidFill>
                <a:effectLst/>
                <a:latin typeface="+mj-lt"/>
              </a:rPr>
              <a:t>sesuai</a:t>
            </a:r>
            <a:r>
              <a:rPr lang="en-ID" sz="1200" b="0" i="0" dirty="0">
                <a:solidFill>
                  <a:srgbClr val="000000"/>
                </a:solidFill>
                <a:effectLst/>
                <a:latin typeface="+mj-lt"/>
              </a:rPr>
              <a:t> </a:t>
            </a:r>
            <a:r>
              <a:rPr lang="en-ID" sz="1200" b="0" i="0" dirty="0" err="1">
                <a:solidFill>
                  <a:srgbClr val="000000"/>
                </a:solidFill>
                <a:effectLst/>
                <a:latin typeface="+mj-lt"/>
              </a:rPr>
              <a:t>permintaan</a:t>
            </a:r>
            <a:r>
              <a:rPr lang="en-ID" sz="1200" b="0" i="0" dirty="0">
                <a:solidFill>
                  <a:srgbClr val="000000"/>
                </a:solidFill>
                <a:effectLst/>
                <a:latin typeface="+mj-lt"/>
              </a:rPr>
              <a:t> </a:t>
            </a:r>
            <a:endParaRPr lang="en-ID" sz="1200" dirty="0">
              <a:solidFill>
                <a:srgbClr val="000000"/>
              </a:solidFill>
              <a:effectLst/>
              <a:latin typeface="+mj-lt"/>
            </a:endParaRPr>
          </a:p>
          <a:p>
            <a:pPr algn="just">
              <a:lnSpc>
                <a:spcPct val="150000"/>
              </a:lnSpc>
            </a:pPr>
            <a:r>
              <a:rPr lang="en-ID" sz="1200" b="0" i="0" dirty="0" err="1">
                <a:solidFill>
                  <a:srgbClr val="000000"/>
                </a:solidFill>
                <a:effectLst/>
                <a:latin typeface="+mj-lt"/>
              </a:rPr>
              <a:t>pelanggan</a:t>
            </a:r>
            <a:endParaRPr lang="en-ID" sz="1200" dirty="0">
              <a:solidFill>
                <a:srgbClr val="000000"/>
              </a:solidFill>
              <a:effectLst/>
              <a:latin typeface="+mj-lt"/>
            </a:endParaRPr>
          </a:p>
          <a:p>
            <a:pPr algn="just">
              <a:lnSpc>
                <a:spcPct val="150000"/>
              </a:lnSpc>
            </a:pPr>
            <a:r>
              <a:rPr lang="en-ID" sz="1200" b="0" i="0" dirty="0">
                <a:solidFill>
                  <a:srgbClr val="000000"/>
                </a:solidFill>
                <a:effectLst/>
                <a:latin typeface="+mj-lt"/>
              </a:rPr>
              <a:t>3. Pelabuhan </a:t>
            </a:r>
            <a:r>
              <a:rPr lang="en-ID" sz="1200" b="0" i="0" dirty="0" err="1">
                <a:solidFill>
                  <a:srgbClr val="000000"/>
                </a:solidFill>
                <a:effectLst/>
                <a:latin typeface="+mj-lt"/>
              </a:rPr>
              <a:t>Muat</a:t>
            </a:r>
            <a:r>
              <a:rPr lang="en-ID" sz="1200" b="0" i="0" dirty="0">
                <a:solidFill>
                  <a:srgbClr val="000000"/>
                </a:solidFill>
                <a:effectLst/>
                <a:latin typeface="+mj-lt"/>
              </a:rPr>
              <a:t> : Pelabuhan Tanjung </a:t>
            </a:r>
            <a:r>
              <a:rPr lang="en-ID" sz="1200" b="0" i="0" dirty="0" err="1">
                <a:solidFill>
                  <a:srgbClr val="000000"/>
                </a:solidFill>
                <a:effectLst/>
                <a:latin typeface="+mj-lt"/>
              </a:rPr>
              <a:t>Priok</a:t>
            </a:r>
            <a:r>
              <a:rPr lang="en-ID" sz="1200" b="0" i="0" dirty="0">
                <a:solidFill>
                  <a:srgbClr val="000000"/>
                </a:solidFill>
                <a:effectLst/>
                <a:latin typeface="+mj-lt"/>
              </a:rPr>
              <a:t> / </a:t>
            </a:r>
            <a:endParaRPr lang="en-ID" sz="1200" dirty="0">
              <a:solidFill>
                <a:srgbClr val="000000"/>
              </a:solidFill>
              <a:effectLst/>
              <a:latin typeface="+mj-lt"/>
            </a:endParaRPr>
          </a:p>
          <a:p>
            <a:pPr algn="just">
              <a:lnSpc>
                <a:spcPct val="150000"/>
              </a:lnSpc>
            </a:pPr>
            <a:r>
              <a:rPr lang="en-ID" sz="1200" b="0" i="0" dirty="0">
                <a:solidFill>
                  <a:srgbClr val="000000"/>
                </a:solidFill>
                <a:effectLst/>
                <a:latin typeface="+mj-lt"/>
              </a:rPr>
              <a:t>Pelabuhan </a:t>
            </a:r>
            <a:r>
              <a:rPr lang="en-ID" sz="1200" b="0" i="0" dirty="0" err="1">
                <a:solidFill>
                  <a:srgbClr val="000000"/>
                </a:solidFill>
                <a:effectLst/>
                <a:latin typeface="+mj-lt"/>
              </a:rPr>
              <a:t>Belawan</a:t>
            </a:r>
            <a:r>
              <a:rPr lang="en-ID" sz="1200" b="0" i="0" dirty="0">
                <a:solidFill>
                  <a:srgbClr val="000000"/>
                </a:solidFill>
                <a:effectLst/>
                <a:latin typeface="+mj-lt"/>
              </a:rPr>
              <a:t> Indonesia</a:t>
            </a:r>
            <a:endParaRPr lang="en-ID" sz="1200" dirty="0">
              <a:solidFill>
                <a:srgbClr val="000000"/>
              </a:solidFill>
              <a:effectLst/>
              <a:latin typeface="+mj-lt"/>
            </a:endParaRPr>
          </a:p>
          <a:p>
            <a:pPr algn="just">
              <a:lnSpc>
                <a:spcPct val="150000"/>
              </a:lnSpc>
            </a:pPr>
            <a:r>
              <a:rPr lang="en-ID" sz="1200" b="0" i="0" dirty="0">
                <a:solidFill>
                  <a:srgbClr val="000000"/>
                </a:solidFill>
                <a:effectLst/>
                <a:latin typeface="+mj-lt"/>
              </a:rPr>
              <a:t>4. Harga </a:t>
            </a:r>
            <a:r>
              <a:rPr lang="en-ID" sz="1200" b="0" i="0" dirty="0" err="1">
                <a:solidFill>
                  <a:srgbClr val="000000"/>
                </a:solidFill>
                <a:effectLst/>
                <a:latin typeface="+mj-lt"/>
              </a:rPr>
              <a:t>akan</a:t>
            </a:r>
            <a:r>
              <a:rPr lang="en-ID" sz="1200" b="0" i="0" dirty="0">
                <a:solidFill>
                  <a:srgbClr val="000000"/>
                </a:solidFill>
                <a:effectLst/>
                <a:latin typeface="+mj-lt"/>
              </a:rPr>
              <a:t> </a:t>
            </a:r>
            <a:r>
              <a:rPr lang="en-ID" sz="1200" b="0" i="0" dirty="0" err="1">
                <a:solidFill>
                  <a:srgbClr val="000000"/>
                </a:solidFill>
                <a:effectLst/>
                <a:latin typeface="+mj-lt"/>
              </a:rPr>
              <a:t>diberikan</a:t>
            </a:r>
            <a:r>
              <a:rPr lang="en-ID" sz="1200" b="0" i="0" dirty="0">
                <a:solidFill>
                  <a:srgbClr val="000000"/>
                </a:solidFill>
                <a:effectLst/>
                <a:latin typeface="+mj-lt"/>
              </a:rPr>
              <a:t> </a:t>
            </a:r>
            <a:r>
              <a:rPr lang="en-ID" sz="1200" b="0" i="0" dirty="0" err="1">
                <a:solidFill>
                  <a:srgbClr val="000000"/>
                </a:solidFill>
                <a:effectLst/>
                <a:latin typeface="+mj-lt"/>
              </a:rPr>
              <a:t>setelah</a:t>
            </a:r>
            <a:r>
              <a:rPr lang="en-ID" sz="1200" b="0" i="0" dirty="0">
                <a:solidFill>
                  <a:srgbClr val="000000"/>
                </a:solidFill>
                <a:effectLst/>
                <a:latin typeface="+mj-lt"/>
              </a:rPr>
              <a:t> LOI </a:t>
            </a:r>
            <a:r>
              <a:rPr lang="en-ID" sz="1200" b="0" i="0" dirty="0" err="1">
                <a:solidFill>
                  <a:srgbClr val="000000"/>
                </a:solidFill>
                <a:effectLst/>
                <a:latin typeface="+mj-lt"/>
              </a:rPr>
              <a:t>diberikan</a:t>
            </a:r>
            <a:r>
              <a:rPr lang="en-ID" sz="1200" b="0" i="0" dirty="0">
                <a:solidFill>
                  <a:srgbClr val="000000"/>
                </a:solidFill>
                <a:effectLst/>
                <a:latin typeface="+mj-lt"/>
              </a:rPr>
              <a:t> </a:t>
            </a:r>
            <a:endParaRPr lang="en-ID" sz="1200" dirty="0">
              <a:solidFill>
                <a:srgbClr val="000000"/>
              </a:solidFill>
              <a:effectLst/>
              <a:latin typeface="+mj-lt"/>
            </a:endParaRPr>
          </a:p>
          <a:p>
            <a:pPr algn="just">
              <a:lnSpc>
                <a:spcPct val="150000"/>
              </a:lnSpc>
            </a:pPr>
            <a:r>
              <a:rPr lang="en-ID" sz="1200" b="0" i="0" dirty="0" err="1">
                <a:solidFill>
                  <a:srgbClr val="000000"/>
                </a:solidFill>
                <a:effectLst/>
                <a:latin typeface="+mj-lt"/>
              </a:rPr>
              <a:t>kepada</a:t>
            </a:r>
            <a:r>
              <a:rPr lang="en-ID" sz="1200" b="0" i="0" dirty="0">
                <a:solidFill>
                  <a:srgbClr val="000000"/>
                </a:solidFill>
                <a:effectLst/>
                <a:latin typeface="+mj-lt"/>
              </a:rPr>
              <a:t> kami</a:t>
            </a:r>
            <a:endParaRPr lang="en-ID" sz="1200" dirty="0">
              <a:solidFill>
                <a:srgbClr val="000000"/>
              </a:solidFill>
              <a:effectLst/>
              <a:latin typeface="+mj-lt"/>
            </a:endParaRPr>
          </a:p>
        </p:txBody>
      </p:sp>
      <p:sp>
        <p:nvSpPr>
          <p:cNvPr id="22" name="TextBox 21">
            <a:extLst>
              <a:ext uri="{FF2B5EF4-FFF2-40B4-BE49-F238E27FC236}">
                <a16:creationId xmlns:a16="http://schemas.microsoft.com/office/drawing/2014/main" id="{96FF5369-2E18-4AEF-AAA9-128DF6C839A5}"/>
              </a:ext>
            </a:extLst>
          </p:cNvPr>
          <p:cNvSpPr txBox="1"/>
          <p:nvPr/>
        </p:nvSpPr>
        <p:spPr>
          <a:xfrm>
            <a:off x="8091151" y="998473"/>
            <a:ext cx="3300211" cy="2281650"/>
          </a:xfrm>
          <a:prstGeom prst="rect">
            <a:avLst/>
          </a:prstGeom>
          <a:noFill/>
        </p:spPr>
        <p:txBody>
          <a:bodyPr wrap="square">
            <a:spAutoFit/>
          </a:bodyPr>
          <a:lstStyle/>
          <a:p>
            <a:pPr>
              <a:lnSpc>
                <a:spcPct val="150000"/>
              </a:lnSpc>
            </a:pPr>
            <a:r>
              <a:rPr lang="en-US" sz="1200" b="0" i="1" dirty="0">
                <a:solidFill>
                  <a:srgbClr val="000000"/>
                </a:solidFill>
                <a:effectLst/>
                <a:latin typeface="+mj-lt"/>
              </a:rPr>
              <a:t>Product Details</a:t>
            </a:r>
            <a:endParaRPr lang="en-US" sz="1200" dirty="0">
              <a:solidFill>
                <a:srgbClr val="000000"/>
              </a:solidFill>
              <a:effectLst/>
              <a:latin typeface="+mj-lt"/>
            </a:endParaRPr>
          </a:p>
          <a:p>
            <a:pPr>
              <a:lnSpc>
                <a:spcPct val="150000"/>
              </a:lnSpc>
              <a:buFont typeface="Arial" panose="020B0604020202020204" pitchFamily="34" charset="0"/>
              <a:buChar char="•"/>
            </a:pPr>
            <a:r>
              <a:rPr lang="en-US" sz="1200" b="0" i="1" dirty="0">
                <a:solidFill>
                  <a:srgbClr val="000000"/>
                </a:solidFill>
                <a:effectLst/>
                <a:latin typeface="+mj-lt"/>
              </a:rPr>
              <a:t>Moisture Content: 11-13%</a:t>
            </a:r>
            <a:endParaRPr lang="en-US" sz="1200" dirty="0">
              <a:latin typeface="+mj-lt"/>
            </a:endParaRPr>
          </a:p>
          <a:p>
            <a:pPr>
              <a:lnSpc>
                <a:spcPct val="150000"/>
              </a:lnSpc>
              <a:buFont typeface="Arial" panose="020B0604020202020204" pitchFamily="34" charset="0"/>
              <a:buChar char="•"/>
            </a:pPr>
            <a:r>
              <a:rPr lang="en-US" sz="1200" b="0" i="1" dirty="0">
                <a:solidFill>
                  <a:srgbClr val="000000"/>
                </a:solidFill>
                <a:effectLst/>
                <a:latin typeface="+mj-lt"/>
              </a:rPr>
              <a:t>Density: GL 500-550</a:t>
            </a:r>
            <a:endParaRPr lang="en-US" sz="1200" dirty="0">
              <a:latin typeface="+mj-lt"/>
            </a:endParaRPr>
          </a:p>
          <a:p>
            <a:pPr>
              <a:lnSpc>
                <a:spcPct val="150000"/>
              </a:lnSpc>
              <a:buFont typeface="Arial" panose="020B0604020202020204" pitchFamily="34" charset="0"/>
              <a:buChar char="•"/>
            </a:pPr>
            <a:r>
              <a:rPr lang="en-US" sz="1200" b="0" i="1" dirty="0">
                <a:solidFill>
                  <a:srgbClr val="000000"/>
                </a:solidFill>
                <a:effectLst/>
                <a:latin typeface="+mj-lt"/>
              </a:rPr>
              <a:t>Drying Process: Sun-dried</a:t>
            </a:r>
            <a:endParaRPr lang="en-US" sz="1200" dirty="0">
              <a:latin typeface="+mj-lt"/>
            </a:endParaRPr>
          </a:p>
          <a:p>
            <a:pPr>
              <a:lnSpc>
                <a:spcPct val="150000"/>
              </a:lnSpc>
              <a:buFont typeface="Arial" panose="020B0604020202020204" pitchFamily="34" charset="0"/>
              <a:buChar char="•"/>
            </a:pPr>
            <a:r>
              <a:rPr lang="en-US" sz="1200" b="0" i="1" dirty="0">
                <a:solidFill>
                  <a:srgbClr val="000000"/>
                </a:solidFill>
                <a:effectLst/>
                <a:latin typeface="+mj-lt"/>
              </a:rPr>
              <a:t>Processing Type: Raw</a:t>
            </a:r>
            <a:endParaRPr lang="en-US" sz="1200" dirty="0">
              <a:latin typeface="+mj-lt"/>
            </a:endParaRPr>
          </a:p>
          <a:p>
            <a:pPr>
              <a:lnSpc>
                <a:spcPct val="150000"/>
              </a:lnSpc>
              <a:buFont typeface="Arial" panose="020B0604020202020204" pitchFamily="34" charset="0"/>
              <a:buChar char="•"/>
            </a:pPr>
            <a:r>
              <a:rPr lang="en-US" sz="1200" b="0" i="1" dirty="0">
                <a:solidFill>
                  <a:srgbClr val="000000"/>
                </a:solidFill>
                <a:effectLst/>
                <a:latin typeface="+mj-lt"/>
              </a:rPr>
              <a:t>Shape: Round / Whole Beans</a:t>
            </a:r>
            <a:endParaRPr lang="en-US" sz="1200" dirty="0">
              <a:latin typeface="+mj-lt"/>
            </a:endParaRPr>
          </a:p>
          <a:p>
            <a:pPr>
              <a:lnSpc>
                <a:spcPct val="150000"/>
              </a:lnSpc>
              <a:buFont typeface="Arial" panose="020B0604020202020204" pitchFamily="34" charset="0"/>
              <a:buChar char="•"/>
            </a:pPr>
            <a:r>
              <a:rPr lang="en-US" sz="1200" b="0" i="1" dirty="0">
                <a:solidFill>
                  <a:srgbClr val="000000"/>
                </a:solidFill>
                <a:effectLst/>
                <a:latin typeface="+mj-lt"/>
              </a:rPr>
              <a:t>Impurities: Max 0.2%</a:t>
            </a:r>
            <a:endParaRPr lang="en-US" sz="1200" dirty="0">
              <a:latin typeface="+mj-lt"/>
            </a:endParaRPr>
          </a:p>
          <a:p>
            <a:pPr>
              <a:lnSpc>
                <a:spcPct val="150000"/>
              </a:lnSpc>
              <a:buFont typeface="Arial" panose="020B0604020202020204" pitchFamily="34" charset="0"/>
              <a:buChar char="•"/>
            </a:pPr>
            <a:r>
              <a:rPr lang="en-US" sz="1200" b="0" i="1" dirty="0">
                <a:solidFill>
                  <a:srgbClr val="000000"/>
                </a:solidFill>
                <a:effectLst/>
                <a:latin typeface="+mj-lt"/>
              </a:rPr>
              <a:t>Light Berries: Max 3%</a:t>
            </a:r>
            <a:endParaRPr lang="en-US" sz="1200" dirty="0">
              <a:latin typeface="+mj-lt"/>
            </a:endParaRPr>
          </a:p>
        </p:txBody>
      </p:sp>
      <p:sp>
        <p:nvSpPr>
          <p:cNvPr id="24" name="TextBox 23">
            <a:extLst>
              <a:ext uri="{FF2B5EF4-FFF2-40B4-BE49-F238E27FC236}">
                <a16:creationId xmlns:a16="http://schemas.microsoft.com/office/drawing/2014/main" id="{6DD280A6-1E39-D23A-7314-316D9A7247FB}"/>
              </a:ext>
            </a:extLst>
          </p:cNvPr>
          <p:cNvSpPr txBox="1"/>
          <p:nvPr/>
        </p:nvSpPr>
        <p:spPr>
          <a:xfrm>
            <a:off x="8091151" y="3322679"/>
            <a:ext cx="2728174" cy="648896"/>
          </a:xfrm>
          <a:prstGeom prst="rect">
            <a:avLst/>
          </a:prstGeom>
          <a:noFill/>
        </p:spPr>
        <p:txBody>
          <a:bodyPr wrap="square">
            <a:spAutoFit/>
          </a:bodyPr>
          <a:lstStyle/>
          <a:p>
            <a:pPr>
              <a:lnSpc>
                <a:spcPts val="2925"/>
              </a:lnSpc>
            </a:pPr>
            <a:r>
              <a:rPr lang="en-US" sz="1200" b="0" i="1" dirty="0">
                <a:solidFill>
                  <a:srgbClr val="000000"/>
                </a:solidFill>
                <a:effectLst/>
                <a:latin typeface="+mj-lt"/>
              </a:rPr>
              <a:t>Production Capacity</a:t>
            </a:r>
            <a:endParaRPr lang="en-US" sz="1200" dirty="0">
              <a:solidFill>
                <a:srgbClr val="000000"/>
              </a:solidFill>
              <a:effectLst/>
              <a:latin typeface="+mj-lt"/>
            </a:endParaRPr>
          </a:p>
          <a:p>
            <a:pPr>
              <a:buFont typeface="Arial" panose="020B0604020202020204" pitchFamily="34" charset="0"/>
              <a:buChar char="•"/>
            </a:pPr>
            <a:r>
              <a:rPr lang="en-US" sz="1200" b="0" i="1" dirty="0">
                <a:solidFill>
                  <a:srgbClr val="000000"/>
                </a:solidFill>
                <a:effectLst/>
                <a:latin typeface="+mj-lt"/>
              </a:rPr>
              <a:t>MOQ: 1x 20ft container or negotiable</a:t>
            </a:r>
            <a:endParaRPr lang="en-US" sz="1200" dirty="0">
              <a:latin typeface="+mj-lt"/>
            </a:endParaRPr>
          </a:p>
        </p:txBody>
      </p:sp>
      <p:sp>
        <p:nvSpPr>
          <p:cNvPr id="26" name="TextBox 25">
            <a:extLst>
              <a:ext uri="{FF2B5EF4-FFF2-40B4-BE49-F238E27FC236}">
                <a16:creationId xmlns:a16="http://schemas.microsoft.com/office/drawing/2014/main" id="{F44E1EBB-7C65-7E9F-0007-8F93093F766E}"/>
              </a:ext>
            </a:extLst>
          </p:cNvPr>
          <p:cNvSpPr txBox="1"/>
          <p:nvPr/>
        </p:nvSpPr>
        <p:spPr>
          <a:xfrm>
            <a:off x="8091151" y="4176933"/>
            <a:ext cx="4452872" cy="1202893"/>
          </a:xfrm>
          <a:prstGeom prst="rect">
            <a:avLst/>
          </a:prstGeom>
          <a:noFill/>
        </p:spPr>
        <p:txBody>
          <a:bodyPr wrap="square">
            <a:spAutoFit/>
          </a:bodyPr>
          <a:lstStyle/>
          <a:p>
            <a:pPr>
              <a:lnSpc>
                <a:spcPts val="2925"/>
              </a:lnSpc>
            </a:pPr>
            <a:r>
              <a:rPr lang="en-US" sz="1200" b="0" i="1" dirty="0">
                <a:solidFill>
                  <a:srgbClr val="000000"/>
                </a:solidFill>
                <a:effectLst/>
                <a:latin typeface="+mj-lt"/>
              </a:rPr>
              <a:t>Notes</a:t>
            </a:r>
            <a:endParaRPr lang="en-US" sz="1200" dirty="0">
              <a:solidFill>
                <a:srgbClr val="000000"/>
              </a:solidFill>
              <a:effectLst/>
              <a:latin typeface="+mj-lt"/>
            </a:endParaRPr>
          </a:p>
          <a:p>
            <a:pPr>
              <a:buFont typeface="Arial" panose="020B0604020202020204" pitchFamily="34" charset="0"/>
              <a:buChar char="•"/>
            </a:pPr>
            <a:r>
              <a:rPr lang="en-US" sz="1200" b="0" i="1" dirty="0">
                <a:solidFill>
                  <a:srgbClr val="000000"/>
                </a:solidFill>
                <a:effectLst/>
                <a:latin typeface="+mj-lt"/>
              </a:rPr>
              <a:t>Sample: Costs borne by the buyer</a:t>
            </a:r>
            <a:endParaRPr lang="en-US" sz="1200" dirty="0">
              <a:latin typeface="+mj-lt"/>
            </a:endParaRPr>
          </a:p>
          <a:p>
            <a:pPr>
              <a:buFont typeface="Arial" panose="020B0604020202020204" pitchFamily="34" charset="0"/>
              <a:buChar char="•"/>
            </a:pPr>
            <a:r>
              <a:rPr lang="en-US" sz="1200" b="0" i="1" dirty="0">
                <a:solidFill>
                  <a:srgbClr val="000000"/>
                </a:solidFill>
                <a:effectLst/>
                <a:latin typeface="+mj-lt"/>
              </a:rPr>
              <a:t>Packaging: 25/50 kg or as per customer request</a:t>
            </a:r>
            <a:endParaRPr lang="en-US" sz="1200" dirty="0">
              <a:latin typeface="+mj-lt"/>
            </a:endParaRPr>
          </a:p>
          <a:p>
            <a:pPr>
              <a:buFont typeface="Arial" panose="020B0604020202020204" pitchFamily="34" charset="0"/>
              <a:buChar char="•"/>
            </a:pPr>
            <a:r>
              <a:rPr lang="en-US" sz="1200" b="0" i="1" dirty="0">
                <a:solidFill>
                  <a:srgbClr val="000000"/>
                </a:solidFill>
                <a:effectLst/>
                <a:latin typeface="+mj-lt"/>
              </a:rPr>
              <a:t>Port of Loading: Tanjung </a:t>
            </a:r>
            <a:r>
              <a:rPr lang="en-US" sz="1200" b="0" i="1" dirty="0" err="1">
                <a:solidFill>
                  <a:srgbClr val="000000"/>
                </a:solidFill>
                <a:effectLst/>
                <a:latin typeface="+mj-lt"/>
              </a:rPr>
              <a:t>Priok</a:t>
            </a:r>
            <a:r>
              <a:rPr lang="en-US" sz="1200" b="0" i="1" dirty="0">
                <a:solidFill>
                  <a:srgbClr val="000000"/>
                </a:solidFill>
                <a:effectLst/>
                <a:latin typeface="+mj-lt"/>
              </a:rPr>
              <a:t> Port / </a:t>
            </a:r>
            <a:r>
              <a:rPr lang="en-US" sz="1200" b="0" i="1" dirty="0" err="1">
                <a:solidFill>
                  <a:srgbClr val="000000"/>
                </a:solidFill>
                <a:effectLst/>
                <a:latin typeface="+mj-lt"/>
              </a:rPr>
              <a:t>Belawan</a:t>
            </a:r>
            <a:r>
              <a:rPr lang="en-US" sz="1200" b="0" i="1" dirty="0">
                <a:solidFill>
                  <a:srgbClr val="000000"/>
                </a:solidFill>
                <a:effectLst/>
                <a:latin typeface="+mj-lt"/>
              </a:rPr>
              <a:t> Port, Indonesia</a:t>
            </a:r>
            <a:endParaRPr lang="en-US" sz="1200" dirty="0">
              <a:latin typeface="+mj-lt"/>
            </a:endParaRPr>
          </a:p>
          <a:p>
            <a:pPr>
              <a:buFont typeface="Arial" panose="020B0604020202020204" pitchFamily="34" charset="0"/>
              <a:buChar char="•"/>
            </a:pPr>
            <a:r>
              <a:rPr lang="en-US" sz="1200" b="0" i="1" dirty="0">
                <a:solidFill>
                  <a:srgbClr val="000000"/>
                </a:solidFill>
                <a:effectLst/>
                <a:latin typeface="+mj-lt"/>
              </a:rPr>
              <a:t>Price: To be provided upon receipt of LOI</a:t>
            </a:r>
            <a:endParaRPr lang="en-US" sz="1200" dirty="0">
              <a:latin typeface="+mj-lt"/>
            </a:endParaRPr>
          </a:p>
        </p:txBody>
      </p:sp>
      <p:sp>
        <p:nvSpPr>
          <p:cNvPr id="28" name="TextBox 27">
            <a:extLst>
              <a:ext uri="{FF2B5EF4-FFF2-40B4-BE49-F238E27FC236}">
                <a16:creationId xmlns:a16="http://schemas.microsoft.com/office/drawing/2014/main" id="{AE5B34E9-D163-73F9-4CB6-2A229115EB61}"/>
              </a:ext>
            </a:extLst>
          </p:cNvPr>
          <p:cNvSpPr txBox="1"/>
          <p:nvPr/>
        </p:nvSpPr>
        <p:spPr>
          <a:xfrm>
            <a:off x="4739517" y="6586858"/>
            <a:ext cx="4636395"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pic>
        <p:nvPicPr>
          <p:cNvPr id="2" name="Picture 1">
            <a:extLst>
              <a:ext uri="{FF2B5EF4-FFF2-40B4-BE49-F238E27FC236}">
                <a16:creationId xmlns:a16="http://schemas.microsoft.com/office/drawing/2014/main" id="{5D756D31-4747-44E3-CCA8-447FA932BED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380227" y="333186"/>
            <a:ext cx="544310" cy="489329"/>
          </a:xfrm>
          <a:prstGeom prst="rect">
            <a:avLst/>
          </a:prstGeom>
        </p:spPr>
      </p:pic>
      <p:sp>
        <p:nvSpPr>
          <p:cNvPr id="5" name="TextBox 4">
            <a:extLst>
              <a:ext uri="{FF2B5EF4-FFF2-40B4-BE49-F238E27FC236}">
                <a16:creationId xmlns:a16="http://schemas.microsoft.com/office/drawing/2014/main" id="{7D520F8C-6338-2E88-784E-15F9BB96DDB1}"/>
              </a:ext>
            </a:extLst>
          </p:cNvPr>
          <p:cNvSpPr txBox="1"/>
          <p:nvPr/>
        </p:nvSpPr>
        <p:spPr>
          <a:xfrm>
            <a:off x="3136006" y="3266872"/>
            <a:ext cx="3680137"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spTree>
    <p:extLst>
      <p:ext uri="{BB962C8B-B14F-4D97-AF65-F5344CB8AC3E}">
        <p14:creationId xmlns:p14="http://schemas.microsoft.com/office/powerpoint/2010/main" val="3604630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CFDBD4-765D-E566-D7C9-C38C6A32A8A1}"/>
              </a:ext>
            </a:extLst>
          </p:cNvPr>
          <p:cNvPicPr>
            <a:picLocks noChangeAspect="1"/>
          </p:cNvPicPr>
          <p:nvPr/>
        </p:nvPicPr>
        <p:blipFill>
          <a:blip r:embed="rId2"/>
          <a:stretch>
            <a:fillRect/>
          </a:stretch>
        </p:blipFill>
        <p:spPr>
          <a:xfrm>
            <a:off x="4148773" y="2234243"/>
            <a:ext cx="3888348" cy="2596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91E158A9-3283-6622-98AC-E986FEABC4B5}"/>
              </a:ext>
            </a:extLst>
          </p:cNvPr>
          <p:cNvSpPr txBox="1"/>
          <p:nvPr/>
        </p:nvSpPr>
        <p:spPr>
          <a:xfrm>
            <a:off x="580622" y="641409"/>
            <a:ext cx="2076719" cy="369332"/>
          </a:xfrm>
          <a:prstGeom prst="rect">
            <a:avLst/>
          </a:prstGeom>
          <a:noFill/>
        </p:spPr>
        <p:txBody>
          <a:bodyPr wrap="square">
            <a:spAutoFit/>
          </a:bodyPr>
          <a:lstStyle/>
          <a:p>
            <a:r>
              <a:rPr lang="en-ID" b="1" i="0" dirty="0" err="1">
                <a:solidFill>
                  <a:srgbClr val="000000"/>
                </a:solidFill>
                <a:effectLst/>
              </a:rPr>
              <a:t>Spesifik</a:t>
            </a:r>
            <a:r>
              <a:rPr lang="en-ID" b="1" i="0" dirty="0">
                <a:solidFill>
                  <a:srgbClr val="000000"/>
                </a:solidFill>
                <a:effectLst/>
              </a:rPr>
              <a:t> </a:t>
            </a:r>
            <a:r>
              <a:rPr lang="en-ID" b="1" i="0" dirty="0" err="1">
                <a:solidFill>
                  <a:srgbClr val="000000"/>
                </a:solidFill>
                <a:effectLst/>
              </a:rPr>
              <a:t>Cengkeh</a:t>
            </a:r>
            <a:endParaRPr lang="en-ID" dirty="0"/>
          </a:p>
        </p:txBody>
      </p:sp>
      <p:sp>
        <p:nvSpPr>
          <p:cNvPr id="10" name="TextBox 9">
            <a:extLst>
              <a:ext uri="{FF2B5EF4-FFF2-40B4-BE49-F238E27FC236}">
                <a16:creationId xmlns:a16="http://schemas.microsoft.com/office/drawing/2014/main" id="{925AB3FB-C6A1-6E63-89EF-E6E0004EF44F}"/>
              </a:ext>
            </a:extLst>
          </p:cNvPr>
          <p:cNvSpPr txBox="1"/>
          <p:nvPr/>
        </p:nvSpPr>
        <p:spPr>
          <a:xfrm>
            <a:off x="580622" y="636237"/>
            <a:ext cx="5515378" cy="5266826"/>
          </a:xfrm>
          <a:prstGeom prst="rect">
            <a:avLst/>
          </a:prstGeom>
          <a:noFill/>
        </p:spPr>
        <p:txBody>
          <a:bodyPr wrap="square">
            <a:spAutoFit/>
          </a:bodyPr>
          <a:lstStyle/>
          <a:p>
            <a:pPr>
              <a:lnSpc>
                <a:spcPts val="2925"/>
              </a:lnSpc>
            </a:pPr>
            <a:endParaRPr lang="en-ID" dirty="0">
              <a:solidFill>
                <a:srgbClr val="000000"/>
              </a:solidFill>
              <a:effectLst/>
              <a:latin typeface="YAFdJsjyMsM 0"/>
            </a:endParaRPr>
          </a:p>
          <a:p>
            <a:pPr>
              <a:lnSpc>
                <a:spcPts val="2925"/>
              </a:lnSpc>
            </a:pPr>
            <a:r>
              <a:rPr lang="en-ID" b="0" i="0" dirty="0">
                <a:solidFill>
                  <a:srgbClr val="000000"/>
                </a:solidFill>
                <a:effectLst/>
                <a:latin typeface="YAFdJsjyMsM 0"/>
              </a:rPr>
              <a:t>• </a:t>
            </a:r>
            <a:r>
              <a:rPr lang="en-ID" sz="1600" b="0" i="0" dirty="0" err="1">
                <a:solidFill>
                  <a:srgbClr val="000000"/>
                </a:solidFill>
                <a:effectLst/>
                <a:latin typeface="+mj-lt"/>
              </a:rPr>
              <a:t>Cengkih</a:t>
            </a:r>
            <a:r>
              <a:rPr lang="en-ID" sz="1600" b="0" i="0" dirty="0">
                <a:solidFill>
                  <a:srgbClr val="000000"/>
                </a:solidFill>
                <a:effectLst/>
                <a:latin typeface="+mj-lt"/>
              </a:rPr>
              <a:t> </a:t>
            </a:r>
            <a:r>
              <a:rPr lang="en-ID" sz="1600" b="0" i="0" dirty="0" err="1">
                <a:solidFill>
                  <a:srgbClr val="000000"/>
                </a:solidFill>
                <a:effectLst/>
                <a:latin typeface="+mj-lt"/>
              </a:rPr>
              <a:t>Utuh</a:t>
            </a:r>
            <a:r>
              <a:rPr lang="en-ID" sz="1600" b="0" i="0" dirty="0">
                <a:solidFill>
                  <a:srgbClr val="000000"/>
                </a:solidFill>
                <a:effectLst/>
                <a:latin typeface="+mj-lt"/>
              </a:rPr>
              <a:t> (</a:t>
            </a:r>
            <a:r>
              <a:rPr lang="en-ID" sz="1600" b="0" i="0" dirty="0" err="1">
                <a:solidFill>
                  <a:srgbClr val="000000"/>
                </a:solidFill>
                <a:effectLst/>
                <a:latin typeface="+mj-lt"/>
              </a:rPr>
              <a:t>Pemilihan</a:t>
            </a:r>
            <a:r>
              <a:rPr lang="en-ID" sz="1600" b="0" i="0" dirty="0">
                <a:solidFill>
                  <a:srgbClr val="000000"/>
                </a:solidFill>
                <a:effectLst/>
                <a:latin typeface="+mj-lt"/>
              </a:rPr>
              <a:t> </a:t>
            </a:r>
            <a:r>
              <a:rPr lang="en-ID" sz="1600" b="0" i="0" dirty="0" err="1">
                <a:solidFill>
                  <a:srgbClr val="000000"/>
                </a:solidFill>
                <a:effectLst/>
                <a:latin typeface="+mj-lt"/>
              </a:rPr>
              <a:t>Tangan</a:t>
            </a:r>
            <a:r>
              <a:rPr lang="en-ID" sz="1600" b="0" i="0" dirty="0">
                <a:solidFill>
                  <a:srgbClr val="000000"/>
                </a:solidFill>
                <a:effectLst/>
                <a:latin typeface="+mj-lt"/>
              </a:rPr>
              <a:t> </a:t>
            </a:r>
            <a:r>
              <a:rPr lang="en-ID" sz="1600" b="0" i="0" dirty="0" err="1">
                <a:solidFill>
                  <a:srgbClr val="000000"/>
                </a:solidFill>
                <a:effectLst/>
                <a:latin typeface="+mj-lt"/>
              </a:rPr>
              <a:t>Berkualitas</a:t>
            </a:r>
            <a:r>
              <a:rPr lang="en-ID" sz="1600" b="0" i="0" dirty="0">
                <a:solidFill>
                  <a:srgbClr val="000000"/>
                </a:solidFill>
                <a:effectLst/>
                <a:latin typeface="+mj-lt"/>
              </a:rPr>
              <a:t> Tinggi)</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a:t>
            </a:r>
            <a:r>
              <a:rPr lang="en-ID" sz="1600" b="0" i="0" dirty="0" err="1">
                <a:solidFill>
                  <a:srgbClr val="000000"/>
                </a:solidFill>
                <a:effectLst/>
                <a:latin typeface="+mj-lt"/>
              </a:rPr>
              <a:t>Kelas</a:t>
            </a:r>
            <a:r>
              <a:rPr lang="en-ID" sz="1600" b="0" i="0" dirty="0">
                <a:solidFill>
                  <a:srgbClr val="000000"/>
                </a:solidFill>
                <a:effectLst/>
                <a:latin typeface="+mj-lt"/>
              </a:rPr>
              <a:t> : AB6</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a:t>
            </a:r>
            <a:r>
              <a:rPr lang="en-ID" sz="1600" b="0" i="0" dirty="0" err="1">
                <a:solidFill>
                  <a:srgbClr val="000000"/>
                </a:solidFill>
                <a:effectLst/>
                <a:latin typeface="+mj-lt"/>
              </a:rPr>
              <a:t>Warna</a:t>
            </a:r>
            <a:r>
              <a:rPr lang="en-ID" sz="1600" b="0" i="0" dirty="0">
                <a:solidFill>
                  <a:srgbClr val="000000"/>
                </a:solidFill>
                <a:effectLst/>
                <a:latin typeface="+mj-lt"/>
              </a:rPr>
              <a:t> : </a:t>
            </a:r>
            <a:r>
              <a:rPr lang="en-ID" sz="1600" b="0" i="0" dirty="0" err="1">
                <a:solidFill>
                  <a:srgbClr val="000000"/>
                </a:solidFill>
                <a:effectLst/>
                <a:latin typeface="+mj-lt"/>
              </a:rPr>
              <a:t>Kemerahan</a:t>
            </a:r>
            <a:r>
              <a:rPr lang="en-ID" sz="1600" b="0" i="0" dirty="0">
                <a:solidFill>
                  <a:srgbClr val="000000"/>
                </a:solidFill>
                <a:effectLst/>
                <a:latin typeface="+mj-lt"/>
              </a:rPr>
              <a:t> / </a:t>
            </a:r>
            <a:r>
              <a:rPr lang="en-ID" sz="1600" b="0" i="0" dirty="0" err="1">
                <a:solidFill>
                  <a:srgbClr val="000000"/>
                </a:solidFill>
                <a:effectLst/>
                <a:latin typeface="+mj-lt"/>
              </a:rPr>
              <a:t>Coklat</a:t>
            </a:r>
            <a:r>
              <a:rPr lang="en-ID" sz="1600" b="0" i="0" dirty="0">
                <a:solidFill>
                  <a:srgbClr val="000000"/>
                </a:solidFill>
                <a:effectLst/>
                <a:latin typeface="+mj-lt"/>
              </a:rPr>
              <a:t> Tua</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Gaya : Kering</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a:t>
            </a:r>
            <a:r>
              <a:rPr lang="en-ID" sz="1600" b="0" i="0" dirty="0" err="1">
                <a:solidFill>
                  <a:srgbClr val="000000"/>
                </a:solidFill>
                <a:effectLst/>
                <a:latin typeface="+mj-lt"/>
              </a:rPr>
              <a:t>Kelembaban</a:t>
            </a:r>
            <a:r>
              <a:rPr lang="en-ID" sz="1600" b="0" i="0" dirty="0">
                <a:solidFill>
                  <a:srgbClr val="000000"/>
                </a:solidFill>
                <a:effectLst/>
                <a:latin typeface="+mj-lt"/>
              </a:rPr>
              <a:t> : &lt;10%</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Benda </a:t>
            </a:r>
            <a:r>
              <a:rPr lang="en-ID" sz="1600" b="0" i="0" dirty="0" err="1">
                <a:solidFill>
                  <a:srgbClr val="000000"/>
                </a:solidFill>
                <a:effectLst/>
                <a:latin typeface="+mj-lt"/>
              </a:rPr>
              <a:t>Asing</a:t>
            </a:r>
            <a:r>
              <a:rPr lang="en-ID" sz="1600" b="0" i="0" dirty="0">
                <a:solidFill>
                  <a:srgbClr val="000000"/>
                </a:solidFill>
                <a:effectLst/>
                <a:latin typeface="+mj-lt"/>
              </a:rPr>
              <a:t> : 0,5%</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a:t>
            </a:r>
            <a:r>
              <a:rPr lang="en-ID" sz="1600" b="0" i="0" dirty="0" err="1">
                <a:solidFill>
                  <a:srgbClr val="000000"/>
                </a:solidFill>
                <a:effectLst/>
                <a:latin typeface="+mj-lt"/>
              </a:rPr>
              <a:t>Rendah</a:t>
            </a:r>
            <a:r>
              <a:rPr lang="en-ID" sz="1600" b="0" i="0" dirty="0">
                <a:solidFill>
                  <a:srgbClr val="000000"/>
                </a:solidFill>
                <a:effectLst/>
                <a:latin typeface="+mj-lt"/>
              </a:rPr>
              <a:t> : 2% Maks</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a:t>
            </a:r>
            <a:r>
              <a:rPr lang="en-ID" sz="1600" b="0" i="0" dirty="0" err="1">
                <a:solidFill>
                  <a:srgbClr val="000000"/>
                </a:solidFill>
                <a:effectLst/>
                <a:latin typeface="+mj-lt"/>
              </a:rPr>
              <a:t>Kerusakan</a:t>
            </a:r>
            <a:r>
              <a:rPr lang="en-ID" sz="1600" b="0" i="0" dirty="0">
                <a:solidFill>
                  <a:srgbClr val="000000"/>
                </a:solidFill>
                <a:effectLst/>
                <a:latin typeface="+mj-lt"/>
              </a:rPr>
              <a:t> : Nihil</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a:t>
            </a:r>
            <a:r>
              <a:rPr lang="en-ID" sz="1600" b="0" i="0" dirty="0" err="1">
                <a:solidFill>
                  <a:srgbClr val="000000"/>
                </a:solidFill>
                <a:effectLst/>
                <a:latin typeface="+mj-lt"/>
              </a:rPr>
              <a:t>Tempat</a:t>
            </a:r>
            <a:r>
              <a:rPr lang="en-ID" sz="1600" b="0" i="0" dirty="0">
                <a:solidFill>
                  <a:srgbClr val="000000"/>
                </a:solidFill>
                <a:effectLst/>
                <a:latin typeface="+mj-lt"/>
              </a:rPr>
              <a:t> </a:t>
            </a:r>
            <a:r>
              <a:rPr lang="en-ID" sz="1600" b="0" i="0" dirty="0" err="1">
                <a:solidFill>
                  <a:srgbClr val="000000"/>
                </a:solidFill>
                <a:effectLst/>
                <a:latin typeface="+mj-lt"/>
              </a:rPr>
              <a:t>asal</a:t>
            </a:r>
            <a:r>
              <a:rPr lang="en-ID" sz="1600" b="0" i="0" dirty="0">
                <a:solidFill>
                  <a:srgbClr val="000000"/>
                </a:solidFill>
                <a:effectLst/>
                <a:latin typeface="+mj-lt"/>
              </a:rPr>
              <a:t> : Indonesia</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MOQ : 12 M/T</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a:t>
            </a:r>
            <a:r>
              <a:rPr lang="en-ID" sz="1600" b="0" i="0" dirty="0" err="1">
                <a:solidFill>
                  <a:srgbClr val="000000"/>
                </a:solidFill>
                <a:effectLst/>
                <a:latin typeface="+mj-lt"/>
              </a:rPr>
              <a:t>Kemasan</a:t>
            </a:r>
            <a:r>
              <a:rPr lang="en-ID" sz="1600" b="0" i="0" dirty="0">
                <a:solidFill>
                  <a:srgbClr val="000000"/>
                </a:solidFill>
                <a:effectLst/>
                <a:latin typeface="+mj-lt"/>
              </a:rPr>
              <a:t> : 10 Kg CB</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a:t>
            </a:r>
            <a:r>
              <a:rPr lang="en-ID" sz="1600" b="0" i="0" dirty="0" err="1">
                <a:solidFill>
                  <a:srgbClr val="000000"/>
                </a:solidFill>
                <a:effectLst/>
                <a:latin typeface="+mj-lt"/>
              </a:rPr>
              <a:t>Pembayaran</a:t>
            </a:r>
            <a:r>
              <a:rPr lang="en-ID" sz="1600" b="0" i="0" dirty="0">
                <a:solidFill>
                  <a:srgbClr val="000000"/>
                </a:solidFill>
                <a:effectLst/>
                <a:latin typeface="+mj-lt"/>
              </a:rPr>
              <a:t> : T/T, LC</a:t>
            </a:r>
            <a:endParaRPr lang="en-ID" sz="1600" dirty="0">
              <a:solidFill>
                <a:srgbClr val="000000"/>
              </a:solidFill>
              <a:effectLst/>
              <a:latin typeface="+mj-lt"/>
            </a:endParaRPr>
          </a:p>
          <a:p>
            <a:pPr>
              <a:lnSpc>
                <a:spcPts val="2925"/>
              </a:lnSpc>
            </a:pPr>
            <a:r>
              <a:rPr lang="en-ID" sz="1600" b="0" i="0" dirty="0">
                <a:solidFill>
                  <a:srgbClr val="000000"/>
                </a:solidFill>
                <a:effectLst/>
                <a:latin typeface="+mj-lt"/>
              </a:rPr>
              <a:t>• Pelabuhan </a:t>
            </a:r>
            <a:r>
              <a:rPr lang="en-ID" sz="1600" b="0" i="0" dirty="0" err="1">
                <a:solidFill>
                  <a:srgbClr val="000000"/>
                </a:solidFill>
                <a:effectLst/>
                <a:latin typeface="+mj-lt"/>
              </a:rPr>
              <a:t>Pengiriman</a:t>
            </a:r>
            <a:r>
              <a:rPr lang="en-ID" sz="1600" b="0" i="0" dirty="0">
                <a:solidFill>
                  <a:srgbClr val="000000"/>
                </a:solidFill>
                <a:effectLst/>
                <a:latin typeface="+mj-lt"/>
              </a:rPr>
              <a:t> : Tanjung Perak</a:t>
            </a:r>
            <a:endParaRPr lang="en-ID" sz="1600" dirty="0">
              <a:solidFill>
                <a:srgbClr val="000000"/>
              </a:solidFill>
              <a:effectLst/>
              <a:latin typeface="+mj-lt"/>
            </a:endParaRPr>
          </a:p>
        </p:txBody>
      </p:sp>
      <p:sp>
        <p:nvSpPr>
          <p:cNvPr id="12" name="TextBox 11">
            <a:extLst>
              <a:ext uri="{FF2B5EF4-FFF2-40B4-BE49-F238E27FC236}">
                <a16:creationId xmlns:a16="http://schemas.microsoft.com/office/drawing/2014/main" id="{41E4F00D-E58F-7FC1-7CDA-7417E5B08508}"/>
              </a:ext>
            </a:extLst>
          </p:cNvPr>
          <p:cNvSpPr txBox="1"/>
          <p:nvPr/>
        </p:nvSpPr>
        <p:spPr>
          <a:xfrm>
            <a:off x="6490952" y="636237"/>
            <a:ext cx="5008809" cy="5262787"/>
          </a:xfrm>
          <a:prstGeom prst="rect">
            <a:avLst/>
          </a:prstGeom>
          <a:noFill/>
        </p:spPr>
        <p:txBody>
          <a:bodyPr wrap="square">
            <a:spAutoFit/>
          </a:bodyPr>
          <a:lstStyle/>
          <a:p>
            <a:pPr algn="r">
              <a:lnSpc>
                <a:spcPts val="2925"/>
              </a:lnSpc>
            </a:pPr>
            <a:r>
              <a:rPr lang="en-ID" b="1" i="1" dirty="0">
                <a:solidFill>
                  <a:srgbClr val="000000"/>
                </a:solidFill>
                <a:effectLst/>
                <a:latin typeface="YAFdJsjyMsM 0"/>
              </a:rPr>
              <a:t>CLOVES SPECIFICATIONS</a:t>
            </a:r>
            <a:endParaRPr lang="en-ID" dirty="0">
              <a:solidFill>
                <a:srgbClr val="000000"/>
              </a:solidFill>
              <a:effectLst/>
              <a:latin typeface="YAFdJsjyMsM 0"/>
            </a:endParaRPr>
          </a:p>
          <a:p>
            <a:pPr algn="r">
              <a:lnSpc>
                <a:spcPts val="2925"/>
              </a:lnSpc>
            </a:pPr>
            <a:r>
              <a:rPr lang="en-ID" sz="1600" b="0" i="1" dirty="0">
                <a:solidFill>
                  <a:srgbClr val="000000"/>
                </a:solidFill>
                <a:effectLst/>
                <a:latin typeface="+mj-lt"/>
              </a:rPr>
              <a:t>• Whole Cloves (High-Quality Handpicked Selection)</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Grade: AB6</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a:t>
            </a:r>
            <a:r>
              <a:rPr lang="en-ID" sz="1600" b="0" i="1" dirty="0" err="1">
                <a:solidFill>
                  <a:srgbClr val="000000"/>
                </a:solidFill>
                <a:effectLst/>
                <a:latin typeface="+mj-lt"/>
              </a:rPr>
              <a:t>Color</a:t>
            </a:r>
            <a:r>
              <a:rPr lang="en-ID" sz="1600" b="0" i="1" dirty="0">
                <a:solidFill>
                  <a:srgbClr val="000000"/>
                </a:solidFill>
                <a:effectLst/>
                <a:latin typeface="+mj-lt"/>
              </a:rPr>
              <a:t>: Reddish / Dark Brown</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Style: Dry</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Moisture: &lt;10%</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Foreign Matter: 0.5%</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Low Quality: Max 2%</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Damaged: None</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Place of Origin: Indonesia</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MOQ: 12 M/T</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Packaging: 10 Kg Carton Box (CB)</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Payment Terms: T/T, LC</a:t>
            </a:r>
            <a:endParaRPr lang="en-ID" sz="1600" dirty="0">
              <a:solidFill>
                <a:srgbClr val="000000"/>
              </a:solidFill>
              <a:effectLst/>
              <a:latin typeface="+mj-lt"/>
            </a:endParaRPr>
          </a:p>
          <a:p>
            <a:pPr algn="r">
              <a:lnSpc>
                <a:spcPts val="2925"/>
              </a:lnSpc>
            </a:pPr>
            <a:r>
              <a:rPr lang="en-ID" sz="1600" b="0" i="1" dirty="0">
                <a:solidFill>
                  <a:srgbClr val="000000"/>
                </a:solidFill>
                <a:effectLst/>
                <a:latin typeface="+mj-lt"/>
              </a:rPr>
              <a:t>• Port of Shipment: Tanjung Perak Port</a:t>
            </a:r>
            <a:endParaRPr lang="en-ID" sz="1600" dirty="0">
              <a:solidFill>
                <a:srgbClr val="000000"/>
              </a:solidFill>
              <a:effectLst/>
              <a:latin typeface="+mj-lt"/>
            </a:endParaRPr>
          </a:p>
        </p:txBody>
      </p:sp>
      <p:sp>
        <p:nvSpPr>
          <p:cNvPr id="14" name="TextBox 13">
            <a:extLst>
              <a:ext uri="{FF2B5EF4-FFF2-40B4-BE49-F238E27FC236}">
                <a16:creationId xmlns:a16="http://schemas.microsoft.com/office/drawing/2014/main" id="{3A77C0B9-A929-048B-FB0E-DC5C5E03032A}"/>
              </a:ext>
            </a:extLst>
          </p:cNvPr>
          <p:cNvSpPr txBox="1"/>
          <p:nvPr/>
        </p:nvSpPr>
        <p:spPr>
          <a:xfrm>
            <a:off x="4897191" y="6545310"/>
            <a:ext cx="6098146"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pic>
        <p:nvPicPr>
          <p:cNvPr id="2" name="Picture 1">
            <a:extLst>
              <a:ext uri="{FF2B5EF4-FFF2-40B4-BE49-F238E27FC236}">
                <a16:creationId xmlns:a16="http://schemas.microsoft.com/office/drawing/2014/main" id="{58A4D290-F8C9-D981-BC85-72C714DCD2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420084" y="156020"/>
            <a:ext cx="544310" cy="489329"/>
          </a:xfrm>
          <a:prstGeom prst="rect">
            <a:avLst/>
          </a:prstGeom>
        </p:spPr>
      </p:pic>
      <p:sp>
        <p:nvSpPr>
          <p:cNvPr id="4" name="TextBox 3">
            <a:extLst>
              <a:ext uri="{FF2B5EF4-FFF2-40B4-BE49-F238E27FC236}">
                <a16:creationId xmlns:a16="http://schemas.microsoft.com/office/drawing/2014/main" id="{01A7DAFF-0427-0ECF-1669-FA536A74BE27}"/>
              </a:ext>
            </a:extLst>
          </p:cNvPr>
          <p:cNvSpPr txBox="1"/>
          <p:nvPr/>
        </p:nvSpPr>
        <p:spPr>
          <a:xfrm>
            <a:off x="781855" y="262186"/>
            <a:ext cx="3750972"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spTree>
    <p:extLst>
      <p:ext uri="{BB962C8B-B14F-4D97-AF65-F5344CB8AC3E}">
        <p14:creationId xmlns:p14="http://schemas.microsoft.com/office/powerpoint/2010/main" val="305808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3000">
              <a:schemeClr val="bg2"/>
            </a:gs>
            <a:gs pos="59000">
              <a:schemeClr val="tx2">
                <a:lumMod val="90000"/>
                <a:alpha val="65163"/>
              </a:schemeClr>
            </a:gs>
          </a:gsLst>
          <a:lin ang="13800000" scaled="0"/>
        </a:gra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3F21905C-1BD6-BF3F-5B8B-B9AD53017014}"/>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12</a:t>
            </a:fld>
            <a:endParaRPr lang="en-US" dirty="0"/>
          </a:p>
        </p:txBody>
      </p:sp>
      <p:sp>
        <p:nvSpPr>
          <p:cNvPr id="8" name="TextBox 7">
            <a:extLst>
              <a:ext uri="{FF2B5EF4-FFF2-40B4-BE49-F238E27FC236}">
                <a16:creationId xmlns:a16="http://schemas.microsoft.com/office/drawing/2014/main" id="{D20FD653-8C48-1EA4-1B9D-F1D2A9525BEF}"/>
              </a:ext>
            </a:extLst>
          </p:cNvPr>
          <p:cNvSpPr txBox="1"/>
          <p:nvPr/>
        </p:nvSpPr>
        <p:spPr>
          <a:xfrm>
            <a:off x="679360" y="950394"/>
            <a:ext cx="1782650" cy="369332"/>
          </a:xfrm>
          <a:prstGeom prst="rect">
            <a:avLst/>
          </a:prstGeom>
          <a:noFill/>
        </p:spPr>
        <p:txBody>
          <a:bodyPr wrap="square">
            <a:spAutoFit/>
          </a:bodyPr>
          <a:lstStyle/>
          <a:p>
            <a:r>
              <a:rPr lang="en-ID" b="1" i="0" dirty="0" err="1">
                <a:solidFill>
                  <a:srgbClr val="000000"/>
                </a:solidFill>
                <a:effectLst/>
              </a:rPr>
              <a:t>Spesifik</a:t>
            </a:r>
            <a:r>
              <a:rPr lang="en-ID" b="1" i="0" dirty="0">
                <a:solidFill>
                  <a:srgbClr val="000000"/>
                </a:solidFill>
                <a:effectLst/>
              </a:rPr>
              <a:t> Kemiri </a:t>
            </a:r>
            <a:endParaRPr lang="en-ID" dirty="0"/>
          </a:p>
        </p:txBody>
      </p:sp>
      <p:pic>
        <p:nvPicPr>
          <p:cNvPr id="15" name="Picture 14">
            <a:extLst>
              <a:ext uri="{FF2B5EF4-FFF2-40B4-BE49-F238E27FC236}">
                <a16:creationId xmlns:a16="http://schemas.microsoft.com/office/drawing/2014/main" id="{02455E5F-4EC9-CAD6-D378-87A1961B835D}"/>
              </a:ext>
            </a:extLst>
          </p:cNvPr>
          <p:cNvPicPr>
            <a:picLocks noChangeAspect="1"/>
          </p:cNvPicPr>
          <p:nvPr/>
        </p:nvPicPr>
        <p:blipFill>
          <a:blip r:embed="rId3"/>
          <a:stretch>
            <a:fillRect/>
          </a:stretch>
        </p:blipFill>
        <p:spPr>
          <a:xfrm>
            <a:off x="4305568" y="2219372"/>
            <a:ext cx="3177861" cy="2118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E1190B88-13CD-C95A-B22E-AEE3DD37B6F7}"/>
              </a:ext>
            </a:extLst>
          </p:cNvPr>
          <p:cNvSpPr txBox="1"/>
          <p:nvPr/>
        </p:nvSpPr>
        <p:spPr>
          <a:xfrm>
            <a:off x="679360" y="1319726"/>
            <a:ext cx="3879761" cy="1200329"/>
          </a:xfrm>
          <a:prstGeom prst="rect">
            <a:avLst/>
          </a:prstGeom>
          <a:noFill/>
        </p:spPr>
        <p:txBody>
          <a:bodyPr wrap="square">
            <a:spAutoFit/>
          </a:bodyPr>
          <a:lstStyle/>
          <a:p>
            <a:pPr>
              <a:buFont typeface="Arial" panose="020B0604020202020204" pitchFamily="34" charset="0"/>
              <a:buChar char="•"/>
            </a:pPr>
            <a:r>
              <a:rPr lang="sv-SE" b="0" i="0" dirty="0">
                <a:solidFill>
                  <a:srgbClr val="000000"/>
                </a:solidFill>
                <a:effectLst/>
              </a:rPr>
              <a:t>Minyak: Min 60 %</a:t>
            </a:r>
            <a:endParaRPr lang="sv-SE" dirty="0"/>
          </a:p>
          <a:p>
            <a:pPr>
              <a:buFont typeface="Arial" panose="020B0604020202020204" pitchFamily="34" charset="0"/>
              <a:buChar char="•"/>
            </a:pPr>
            <a:r>
              <a:rPr lang="sv-SE" b="0" i="0" dirty="0">
                <a:solidFill>
                  <a:srgbClr val="000000"/>
                </a:solidFill>
                <a:effectLst/>
              </a:rPr>
              <a:t>Air : Min 5 %</a:t>
            </a:r>
            <a:endParaRPr lang="sv-SE" dirty="0"/>
          </a:p>
          <a:p>
            <a:pPr>
              <a:buFont typeface="Arial" panose="020B0604020202020204" pitchFamily="34" charset="0"/>
              <a:buChar char="•"/>
            </a:pPr>
            <a:r>
              <a:rPr lang="sv-SE" b="0" i="0" dirty="0">
                <a:solidFill>
                  <a:srgbClr val="000000"/>
                </a:solidFill>
                <a:effectLst/>
              </a:rPr>
              <a:t>Kemiri cacat/rusak, busuk maks 5%</a:t>
            </a:r>
            <a:endParaRPr lang="sv-SE" dirty="0"/>
          </a:p>
          <a:p>
            <a:pPr>
              <a:buFont typeface="Arial" panose="020B0604020202020204" pitchFamily="34" charset="0"/>
              <a:buChar char="•"/>
            </a:pPr>
            <a:r>
              <a:rPr lang="sv-SE" b="0" i="0" dirty="0">
                <a:solidFill>
                  <a:srgbClr val="000000"/>
                </a:solidFill>
                <a:effectLst/>
              </a:rPr>
              <a:t>Kemiri pecah: Maks 5%</a:t>
            </a:r>
            <a:endParaRPr lang="sv-SE" dirty="0"/>
          </a:p>
        </p:txBody>
      </p:sp>
      <p:sp>
        <p:nvSpPr>
          <p:cNvPr id="19" name="TextBox 18">
            <a:extLst>
              <a:ext uri="{FF2B5EF4-FFF2-40B4-BE49-F238E27FC236}">
                <a16:creationId xmlns:a16="http://schemas.microsoft.com/office/drawing/2014/main" id="{362AB5B5-8BF5-9B85-78B6-D5DD6A04E953}"/>
              </a:ext>
            </a:extLst>
          </p:cNvPr>
          <p:cNvSpPr txBox="1"/>
          <p:nvPr/>
        </p:nvSpPr>
        <p:spPr>
          <a:xfrm>
            <a:off x="595108" y="2610566"/>
            <a:ext cx="3591597" cy="2800767"/>
          </a:xfrm>
          <a:prstGeom prst="rect">
            <a:avLst/>
          </a:prstGeom>
          <a:noFill/>
        </p:spPr>
        <p:txBody>
          <a:bodyPr wrap="square">
            <a:spAutoFit/>
          </a:bodyPr>
          <a:lstStyle/>
          <a:p>
            <a:pPr algn="just"/>
            <a:r>
              <a:rPr lang="en-ID" sz="1600" b="0" i="0" dirty="0">
                <a:solidFill>
                  <a:srgbClr val="000000"/>
                </a:solidFill>
                <a:effectLst/>
              </a:rPr>
              <a:t>Kemiri (Aleurites </a:t>
            </a:r>
            <a:r>
              <a:rPr lang="en-ID" sz="1600" b="0" i="0" dirty="0" err="1">
                <a:solidFill>
                  <a:srgbClr val="000000"/>
                </a:solidFill>
                <a:effectLst/>
              </a:rPr>
              <a:t>moluccana</a:t>
            </a:r>
            <a:r>
              <a:rPr lang="en-ID" sz="1600" b="0" i="0" dirty="0">
                <a:solidFill>
                  <a:srgbClr val="000000"/>
                </a:solidFill>
                <a:effectLst/>
              </a:rPr>
              <a:t>) </a:t>
            </a:r>
            <a:r>
              <a:rPr lang="en-ID" sz="1600" b="0" i="0" dirty="0" err="1">
                <a:solidFill>
                  <a:srgbClr val="000000"/>
                </a:solidFill>
                <a:effectLst/>
              </a:rPr>
              <a:t>adalah</a:t>
            </a:r>
            <a:r>
              <a:rPr lang="en-ID" sz="1600" b="0" i="0" dirty="0">
                <a:solidFill>
                  <a:srgbClr val="000000"/>
                </a:solidFill>
                <a:effectLst/>
              </a:rPr>
              <a:t> </a:t>
            </a:r>
            <a:r>
              <a:rPr lang="en-ID" sz="1600" b="0" i="0" dirty="0" err="1">
                <a:solidFill>
                  <a:srgbClr val="000000"/>
                </a:solidFill>
                <a:effectLst/>
              </a:rPr>
              <a:t>tumbuhan</a:t>
            </a:r>
            <a:r>
              <a:rPr lang="en-ID" sz="1600" b="0" i="0" dirty="0">
                <a:solidFill>
                  <a:srgbClr val="000000"/>
                </a:solidFill>
                <a:effectLst/>
              </a:rPr>
              <a:t> yang </a:t>
            </a:r>
            <a:r>
              <a:rPr lang="en-ID" sz="1600" b="0" i="0" dirty="0" err="1">
                <a:solidFill>
                  <a:srgbClr val="000000"/>
                </a:solidFill>
                <a:effectLst/>
              </a:rPr>
              <a:t>bijinya</a:t>
            </a:r>
            <a:r>
              <a:rPr lang="en-ID" sz="1600" b="0" i="0" dirty="0">
                <a:solidFill>
                  <a:srgbClr val="000000"/>
                </a:solidFill>
                <a:effectLst/>
              </a:rPr>
              <a:t> </a:t>
            </a:r>
            <a:r>
              <a:rPr lang="en-ID" sz="1600" b="0" i="0" dirty="0" err="1">
                <a:solidFill>
                  <a:srgbClr val="000000"/>
                </a:solidFill>
                <a:effectLst/>
              </a:rPr>
              <a:t>dimanfaatkan</a:t>
            </a:r>
            <a:r>
              <a:rPr lang="en-ID" sz="1600" b="0" i="0" dirty="0">
                <a:solidFill>
                  <a:srgbClr val="000000"/>
                </a:solidFill>
                <a:effectLst/>
              </a:rPr>
              <a:t> </a:t>
            </a:r>
            <a:r>
              <a:rPr lang="en-ID" sz="1600" b="0" i="0" dirty="0" err="1">
                <a:solidFill>
                  <a:srgbClr val="000000"/>
                </a:solidFill>
                <a:effectLst/>
              </a:rPr>
              <a:t>sebagai</a:t>
            </a:r>
            <a:r>
              <a:rPr lang="en-ID" sz="1600" b="0" i="0" dirty="0">
                <a:solidFill>
                  <a:srgbClr val="000000"/>
                </a:solidFill>
                <a:effectLst/>
              </a:rPr>
              <a:t> </a:t>
            </a:r>
            <a:r>
              <a:rPr lang="en-ID" sz="1600" b="0" i="0" dirty="0" err="1">
                <a:solidFill>
                  <a:srgbClr val="000000"/>
                </a:solidFill>
                <a:effectLst/>
              </a:rPr>
              <a:t>sumber</a:t>
            </a:r>
            <a:r>
              <a:rPr lang="en-ID" sz="1600" b="0" i="0" dirty="0">
                <a:solidFill>
                  <a:srgbClr val="000000"/>
                </a:solidFill>
                <a:effectLst/>
              </a:rPr>
              <a:t> </a:t>
            </a:r>
            <a:r>
              <a:rPr lang="en-ID" sz="1600" b="0" i="0" dirty="0" err="1">
                <a:solidFill>
                  <a:srgbClr val="000000"/>
                </a:solidFill>
                <a:effectLst/>
              </a:rPr>
              <a:t>minyak</a:t>
            </a:r>
            <a:r>
              <a:rPr lang="en-ID" sz="1600" b="0" i="0" dirty="0">
                <a:solidFill>
                  <a:srgbClr val="000000"/>
                </a:solidFill>
                <a:effectLst/>
              </a:rPr>
              <a:t> dan </a:t>
            </a:r>
            <a:r>
              <a:rPr lang="en-ID" sz="1600" b="0" i="0" dirty="0" err="1">
                <a:solidFill>
                  <a:srgbClr val="000000"/>
                </a:solidFill>
                <a:effectLst/>
              </a:rPr>
              <a:t>rempah-rempah</a:t>
            </a:r>
            <a:r>
              <a:rPr lang="en-ID" sz="1600" b="0" i="0" dirty="0">
                <a:solidFill>
                  <a:srgbClr val="000000"/>
                </a:solidFill>
                <a:effectLst/>
              </a:rPr>
              <a:t>. </a:t>
            </a:r>
            <a:r>
              <a:rPr lang="en-ID" sz="1600" b="0" i="0" dirty="0" err="1">
                <a:solidFill>
                  <a:srgbClr val="000000"/>
                </a:solidFill>
                <a:effectLst/>
              </a:rPr>
              <a:t>Tumbuhan</a:t>
            </a:r>
            <a:r>
              <a:rPr lang="en-ID" sz="1600" b="0" i="0" dirty="0">
                <a:solidFill>
                  <a:srgbClr val="000000"/>
                </a:solidFill>
                <a:effectLst/>
              </a:rPr>
              <a:t> </a:t>
            </a:r>
            <a:r>
              <a:rPr lang="en-ID" sz="1600" b="0" i="0" dirty="0" err="1">
                <a:solidFill>
                  <a:srgbClr val="000000"/>
                </a:solidFill>
                <a:effectLst/>
              </a:rPr>
              <a:t>ini</a:t>
            </a:r>
            <a:r>
              <a:rPr lang="en-ID" sz="1600" b="0" i="0" dirty="0">
                <a:solidFill>
                  <a:srgbClr val="000000"/>
                </a:solidFill>
                <a:effectLst/>
              </a:rPr>
              <a:t> </a:t>
            </a:r>
            <a:r>
              <a:rPr lang="en-ID" sz="1600" b="0" i="0" dirty="0" err="1">
                <a:solidFill>
                  <a:srgbClr val="000000"/>
                </a:solidFill>
                <a:effectLst/>
              </a:rPr>
              <a:t>masih</a:t>
            </a:r>
            <a:r>
              <a:rPr lang="en-ID" sz="1600" b="0" i="0" dirty="0">
                <a:solidFill>
                  <a:srgbClr val="000000"/>
                </a:solidFill>
                <a:effectLst/>
              </a:rPr>
              <a:t> </a:t>
            </a:r>
            <a:r>
              <a:rPr lang="en-ID" sz="1600" b="0" i="0" dirty="0" err="1">
                <a:solidFill>
                  <a:srgbClr val="000000"/>
                </a:solidFill>
                <a:effectLst/>
              </a:rPr>
              <a:t>sekerabat</a:t>
            </a:r>
            <a:r>
              <a:rPr lang="en-ID" sz="1600" b="0" i="0" dirty="0">
                <a:solidFill>
                  <a:srgbClr val="000000"/>
                </a:solidFill>
                <a:effectLst/>
              </a:rPr>
              <a:t> </a:t>
            </a:r>
            <a:r>
              <a:rPr lang="en-ID" sz="1600" b="0" i="0" dirty="0" err="1">
                <a:solidFill>
                  <a:srgbClr val="000000"/>
                </a:solidFill>
                <a:effectLst/>
              </a:rPr>
              <a:t>dengan</a:t>
            </a:r>
            <a:r>
              <a:rPr lang="en-ID" sz="1600" b="0" i="0" dirty="0">
                <a:solidFill>
                  <a:srgbClr val="000000"/>
                </a:solidFill>
                <a:effectLst/>
              </a:rPr>
              <a:t> </a:t>
            </a:r>
            <a:r>
              <a:rPr lang="en-ID" sz="1600" b="0" i="0" dirty="0" err="1">
                <a:solidFill>
                  <a:srgbClr val="000000"/>
                </a:solidFill>
                <a:effectLst/>
              </a:rPr>
              <a:t>singkong</a:t>
            </a:r>
            <a:r>
              <a:rPr lang="en-ID" sz="1600" b="0" i="0" dirty="0">
                <a:solidFill>
                  <a:srgbClr val="000000"/>
                </a:solidFill>
                <a:effectLst/>
              </a:rPr>
              <a:t> dan </a:t>
            </a:r>
            <a:r>
              <a:rPr lang="en-ID" sz="1600" b="0" i="0" dirty="0" err="1">
                <a:solidFill>
                  <a:srgbClr val="000000"/>
                </a:solidFill>
                <a:effectLst/>
              </a:rPr>
              <a:t>termasuk</a:t>
            </a:r>
            <a:r>
              <a:rPr lang="en-ID" sz="1600" b="0" i="0" dirty="0">
                <a:solidFill>
                  <a:srgbClr val="000000"/>
                </a:solidFill>
                <a:effectLst/>
              </a:rPr>
              <a:t> </a:t>
            </a:r>
            <a:r>
              <a:rPr lang="en-ID" sz="1600" b="0" i="0" dirty="0" err="1">
                <a:solidFill>
                  <a:srgbClr val="000000"/>
                </a:solidFill>
                <a:effectLst/>
              </a:rPr>
              <a:t>dalam</a:t>
            </a:r>
            <a:r>
              <a:rPr lang="en-ID" sz="1600" b="0" i="0" dirty="0">
                <a:solidFill>
                  <a:srgbClr val="000000"/>
                </a:solidFill>
                <a:effectLst/>
              </a:rPr>
              <a:t> </a:t>
            </a:r>
            <a:r>
              <a:rPr lang="en-ID" sz="1600" b="0" i="0" dirty="0" err="1">
                <a:solidFill>
                  <a:srgbClr val="000000"/>
                </a:solidFill>
                <a:effectLst/>
              </a:rPr>
              <a:t>suku</a:t>
            </a:r>
            <a:r>
              <a:rPr lang="en-ID" sz="1600" b="0" i="0" dirty="0">
                <a:solidFill>
                  <a:srgbClr val="000000"/>
                </a:solidFill>
                <a:effectLst/>
              </a:rPr>
              <a:t> </a:t>
            </a:r>
            <a:r>
              <a:rPr lang="en-ID" sz="1600" b="0" i="0" dirty="0" err="1">
                <a:solidFill>
                  <a:srgbClr val="000000"/>
                </a:solidFill>
                <a:effectLst/>
              </a:rPr>
              <a:t>Euphorbiaceae</a:t>
            </a:r>
            <a:r>
              <a:rPr lang="en-ID" sz="1600" b="0" i="0" dirty="0">
                <a:solidFill>
                  <a:srgbClr val="000000"/>
                </a:solidFill>
                <a:effectLst/>
              </a:rPr>
              <a:t>. </a:t>
            </a:r>
            <a:r>
              <a:rPr lang="en-ID" sz="1600" b="0" i="0" dirty="0" err="1">
                <a:solidFill>
                  <a:srgbClr val="000000"/>
                </a:solidFill>
                <a:effectLst/>
              </a:rPr>
              <a:t>Dalam</a:t>
            </a:r>
            <a:r>
              <a:rPr lang="en-ID" sz="1600" b="0" i="0" dirty="0">
                <a:solidFill>
                  <a:srgbClr val="000000"/>
                </a:solidFill>
                <a:effectLst/>
              </a:rPr>
              <a:t> </a:t>
            </a:r>
            <a:r>
              <a:rPr lang="en-ID" sz="1600" b="0" i="0" dirty="0" err="1">
                <a:solidFill>
                  <a:srgbClr val="000000"/>
                </a:solidFill>
                <a:effectLst/>
              </a:rPr>
              <a:t>perdagangan</a:t>
            </a:r>
            <a:r>
              <a:rPr lang="en-ID" sz="1600" b="0" i="0" dirty="0">
                <a:solidFill>
                  <a:srgbClr val="000000"/>
                </a:solidFill>
                <a:effectLst/>
              </a:rPr>
              <a:t> </a:t>
            </a:r>
            <a:r>
              <a:rPr lang="en-ID" sz="1600" b="0" i="0" dirty="0" err="1">
                <a:solidFill>
                  <a:srgbClr val="000000"/>
                </a:solidFill>
                <a:effectLst/>
              </a:rPr>
              <a:t>antarnegara</a:t>
            </a:r>
            <a:r>
              <a:rPr lang="en-ID" sz="1600" b="0" i="0" dirty="0">
                <a:solidFill>
                  <a:srgbClr val="000000"/>
                </a:solidFill>
                <a:effectLst/>
              </a:rPr>
              <a:t> </a:t>
            </a:r>
            <a:r>
              <a:rPr lang="en-ID" sz="1600" b="0" i="0" dirty="0" err="1">
                <a:solidFill>
                  <a:srgbClr val="000000"/>
                </a:solidFill>
                <a:effectLst/>
              </a:rPr>
              <a:t>dikenal</a:t>
            </a:r>
            <a:r>
              <a:rPr lang="en-ID" sz="1600" b="0" i="0" dirty="0">
                <a:solidFill>
                  <a:srgbClr val="000000"/>
                </a:solidFill>
                <a:effectLst/>
              </a:rPr>
              <a:t> </a:t>
            </a:r>
            <a:r>
              <a:rPr lang="en-ID" sz="1600" b="0" i="0" dirty="0" err="1">
                <a:solidFill>
                  <a:srgbClr val="000000"/>
                </a:solidFill>
                <a:effectLst/>
              </a:rPr>
              <a:t>sebagai</a:t>
            </a:r>
            <a:r>
              <a:rPr lang="en-ID" sz="1600" b="0" i="0" dirty="0">
                <a:solidFill>
                  <a:srgbClr val="000000"/>
                </a:solidFill>
                <a:effectLst/>
              </a:rPr>
              <a:t> candleberry, Indian walnut, </a:t>
            </a:r>
            <a:r>
              <a:rPr lang="en-ID" sz="1600" b="0" i="0" dirty="0" err="1">
                <a:solidFill>
                  <a:srgbClr val="000000"/>
                </a:solidFill>
                <a:effectLst/>
              </a:rPr>
              <a:t>serta</a:t>
            </a:r>
            <a:r>
              <a:rPr lang="en-ID" sz="1600" b="0" i="0" dirty="0">
                <a:solidFill>
                  <a:srgbClr val="000000"/>
                </a:solidFill>
                <a:effectLst/>
              </a:rPr>
              <a:t> candlenut, </a:t>
            </a:r>
            <a:r>
              <a:rPr lang="en-ID" sz="1600" b="0" i="0" dirty="0" err="1">
                <a:solidFill>
                  <a:srgbClr val="000000"/>
                </a:solidFill>
                <a:effectLst/>
              </a:rPr>
              <a:t>sekarang</a:t>
            </a:r>
            <a:r>
              <a:rPr lang="en-ID" sz="1600" b="0" i="0" dirty="0">
                <a:solidFill>
                  <a:srgbClr val="000000"/>
                </a:solidFill>
                <a:effectLst/>
              </a:rPr>
              <a:t> </a:t>
            </a:r>
            <a:r>
              <a:rPr lang="en-ID" sz="1600" b="0" i="0" dirty="0" err="1">
                <a:solidFill>
                  <a:srgbClr val="000000"/>
                </a:solidFill>
                <a:effectLst/>
              </a:rPr>
              <a:t>sudah</a:t>
            </a:r>
            <a:r>
              <a:rPr lang="en-ID" sz="1600" b="0" i="0" dirty="0">
                <a:solidFill>
                  <a:srgbClr val="000000"/>
                </a:solidFill>
                <a:effectLst/>
              </a:rPr>
              <a:t> </a:t>
            </a:r>
            <a:r>
              <a:rPr lang="en-ID" sz="1600" b="0" i="0" dirty="0" err="1">
                <a:solidFill>
                  <a:srgbClr val="000000"/>
                </a:solidFill>
                <a:effectLst/>
              </a:rPr>
              <a:t>tersebar</a:t>
            </a:r>
            <a:r>
              <a:rPr lang="en-ID" sz="1600" b="0" i="0" dirty="0">
                <a:solidFill>
                  <a:srgbClr val="000000"/>
                </a:solidFill>
                <a:effectLst/>
              </a:rPr>
              <a:t> </a:t>
            </a:r>
            <a:r>
              <a:rPr lang="en-ID" sz="1600" b="0" i="0" dirty="0" err="1">
                <a:solidFill>
                  <a:srgbClr val="000000"/>
                </a:solidFill>
                <a:effectLst/>
              </a:rPr>
              <a:t>luas</a:t>
            </a:r>
            <a:r>
              <a:rPr lang="en-ID" sz="1600" b="0" i="0" dirty="0">
                <a:solidFill>
                  <a:srgbClr val="000000"/>
                </a:solidFill>
                <a:effectLst/>
              </a:rPr>
              <a:t> di </a:t>
            </a:r>
            <a:r>
              <a:rPr lang="en-ID" sz="1600" b="0" i="0" dirty="0" err="1">
                <a:solidFill>
                  <a:srgbClr val="000000"/>
                </a:solidFill>
                <a:effectLst/>
              </a:rPr>
              <a:t>daerah-daerah</a:t>
            </a:r>
            <a:r>
              <a:rPr lang="en-ID" sz="1600" b="0" i="0" dirty="0">
                <a:solidFill>
                  <a:srgbClr val="000000"/>
                </a:solidFill>
                <a:effectLst/>
              </a:rPr>
              <a:t> </a:t>
            </a:r>
            <a:r>
              <a:rPr lang="en-ID" sz="1600" b="0" i="0" dirty="0" err="1">
                <a:solidFill>
                  <a:srgbClr val="000000"/>
                </a:solidFill>
                <a:effectLst/>
              </a:rPr>
              <a:t>tropis</a:t>
            </a:r>
            <a:r>
              <a:rPr lang="en-ID" sz="1600" b="0" i="0" dirty="0">
                <a:solidFill>
                  <a:srgbClr val="000000"/>
                </a:solidFill>
                <a:effectLst/>
              </a:rPr>
              <a:t>.</a:t>
            </a:r>
            <a:endParaRPr lang="en-ID" sz="1600" dirty="0"/>
          </a:p>
        </p:txBody>
      </p:sp>
      <p:sp>
        <p:nvSpPr>
          <p:cNvPr id="21" name="TextBox 20">
            <a:extLst>
              <a:ext uri="{FF2B5EF4-FFF2-40B4-BE49-F238E27FC236}">
                <a16:creationId xmlns:a16="http://schemas.microsoft.com/office/drawing/2014/main" id="{F42D86D9-F63D-8F56-91D4-DF742692705F}"/>
              </a:ext>
            </a:extLst>
          </p:cNvPr>
          <p:cNvSpPr txBox="1"/>
          <p:nvPr/>
        </p:nvSpPr>
        <p:spPr>
          <a:xfrm>
            <a:off x="7632881" y="618186"/>
            <a:ext cx="4486231" cy="2276469"/>
          </a:xfrm>
          <a:prstGeom prst="rect">
            <a:avLst/>
          </a:prstGeom>
          <a:noFill/>
        </p:spPr>
        <p:txBody>
          <a:bodyPr wrap="square">
            <a:spAutoFit/>
          </a:bodyPr>
          <a:lstStyle/>
          <a:p>
            <a:pPr>
              <a:lnSpc>
                <a:spcPts val="2925"/>
              </a:lnSpc>
            </a:pPr>
            <a:r>
              <a:rPr lang="en-ID" b="0" i="1" dirty="0">
                <a:solidFill>
                  <a:srgbClr val="000000"/>
                </a:solidFill>
                <a:effectLst/>
                <a:latin typeface="+mj-lt"/>
              </a:rPr>
              <a:t>CANDLENUT SPECIFICATIONS</a:t>
            </a:r>
            <a:endParaRPr lang="en-ID" dirty="0">
              <a:solidFill>
                <a:srgbClr val="000000"/>
              </a:solidFill>
              <a:effectLst/>
              <a:latin typeface="+mj-lt"/>
            </a:endParaRPr>
          </a:p>
          <a:p>
            <a:pPr>
              <a:lnSpc>
                <a:spcPts val="2925"/>
              </a:lnSpc>
            </a:pPr>
            <a:r>
              <a:rPr lang="en-ID" b="0" i="1" dirty="0">
                <a:solidFill>
                  <a:srgbClr val="000000"/>
                </a:solidFill>
                <a:effectLst/>
                <a:latin typeface="+mj-lt"/>
              </a:rPr>
              <a:t>• Oil Content: Min 60%</a:t>
            </a:r>
            <a:endParaRPr lang="en-ID" dirty="0">
              <a:solidFill>
                <a:srgbClr val="000000"/>
              </a:solidFill>
              <a:effectLst/>
              <a:latin typeface="+mj-lt"/>
            </a:endParaRPr>
          </a:p>
          <a:p>
            <a:pPr>
              <a:lnSpc>
                <a:spcPts val="2925"/>
              </a:lnSpc>
            </a:pPr>
            <a:r>
              <a:rPr lang="en-ID" b="0" i="1" dirty="0">
                <a:solidFill>
                  <a:srgbClr val="000000"/>
                </a:solidFill>
                <a:effectLst/>
                <a:latin typeface="+mj-lt"/>
              </a:rPr>
              <a:t>• Moisture Content: Max 5%</a:t>
            </a:r>
            <a:endParaRPr lang="en-ID" dirty="0">
              <a:solidFill>
                <a:srgbClr val="000000"/>
              </a:solidFill>
              <a:effectLst/>
              <a:latin typeface="+mj-lt"/>
            </a:endParaRPr>
          </a:p>
          <a:p>
            <a:pPr>
              <a:lnSpc>
                <a:spcPts val="2925"/>
              </a:lnSpc>
            </a:pPr>
            <a:r>
              <a:rPr lang="en-ID" b="0" i="1" dirty="0">
                <a:solidFill>
                  <a:srgbClr val="000000"/>
                </a:solidFill>
                <a:effectLst/>
                <a:latin typeface="+mj-lt"/>
              </a:rPr>
              <a:t>• Defective/Damaged or Rotten    </a:t>
            </a:r>
          </a:p>
          <a:p>
            <a:pPr>
              <a:lnSpc>
                <a:spcPts val="2925"/>
              </a:lnSpc>
            </a:pPr>
            <a:r>
              <a:rPr lang="en-ID" i="1" dirty="0">
                <a:solidFill>
                  <a:srgbClr val="000000"/>
                </a:solidFill>
                <a:latin typeface="+mj-lt"/>
              </a:rPr>
              <a:t>   C</a:t>
            </a:r>
            <a:r>
              <a:rPr lang="en-ID" b="0" i="1" dirty="0">
                <a:solidFill>
                  <a:srgbClr val="000000"/>
                </a:solidFill>
                <a:effectLst/>
                <a:latin typeface="+mj-lt"/>
              </a:rPr>
              <a:t>andlenuts: Max 5%</a:t>
            </a:r>
            <a:endParaRPr lang="en-ID" dirty="0">
              <a:solidFill>
                <a:srgbClr val="000000"/>
              </a:solidFill>
              <a:effectLst/>
              <a:latin typeface="+mj-lt"/>
            </a:endParaRPr>
          </a:p>
          <a:p>
            <a:pPr>
              <a:lnSpc>
                <a:spcPts val="2925"/>
              </a:lnSpc>
            </a:pPr>
            <a:r>
              <a:rPr lang="en-ID" b="0" i="1" dirty="0">
                <a:solidFill>
                  <a:srgbClr val="000000"/>
                </a:solidFill>
                <a:effectLst/>
                <a:latin typeface="+mj-lt"/>
              </a:rPr>
              <a:t>• Broken Candlenuts: Max 5%</a:t>
            </a:r>
            <a:endParaRPr lang="en-ID" dirty="0">
              <a:solidFill>
                <a:srgbClr val="000000"/>
              </a:solidFill>
              <a:effectLst/>
              <a:latin typeface="+mj-lt"/>
            </a:endParaRPr>
          </a:p>
        </p:txBody>
      </p:sp>
      <p:sp>
        <p:nvSpPr>
          <p:cNvPr id="23" name="TextBox 22">
            <a:extLst>
              <a:ext uri="{FF2B5EF4-FFF2-40B4-BE49-F238E27FC236}">
                <a16:creationId xmlns:a16="http://schemas.microsoft.com/office/drawing/2014/main" id="{BB8CC8E7-FCE6-250F-B452-9754A437C85B}"/>
              </a:ext>
            </a:extLst>
          </p:cNvPr>
          <p:cNvSpPr txBox="1"/>
          <p:nvPr/>
        </p:nvSpPr>
        <p:spPr>
          <a:xfrm>
            <a:off x="7746109" y="3278659"/>
            <a:ext cx="3850783" cy="2308324"/>
          </a:xfrm>
          <a:prstGeom prst="rect">
            <a:avLst/>
          </a:prstGeom>
          <a:noFill/>
        </p:spPr>
        <p:txBody>
          <a:bodyPr wrap="square">
            <a:spAutoFit/>
          </a:bodyPr>
          <a:lstStyle/>
          <a:p>
            <a:pPr algn="just"/>
            <a:r>
              <a:rPr lang="en-US" sz="1600" b="0" i="1" dirty="0">
                <a:solidFill>
                  <a:srgbClr val="000000"/>
                </a:solidFill>
                <a:effectLst/>
              </a:rPr>
              <a:t>Candlenut (Aleurites </a:t>
            </a:r>
            <a:r>
              <a:rPr lang="en-US" sz="1600" b="0" i="1" dirty="0" err="1">
                <a:solidFill>
                  <a:srgbClr val="000000"/>
                </a:solidFill>
                <a:effectLst/>
              </a:rPr>
              <a:t>moluccana</a:t>
            </a:r>
            <a:r>
              <a:rPr lang="en-US" sz="1600" b="0" i="1" dirty="0">
                <a:solidFill>
                  <a:srgbClr val="000000"/>
                </a:solidFill>
                <a:effectLst/>
              </a:rPr>
              <a:t>) is a plant whose seeds are utilized as a source of oil and spices. This plant is closely related to cassava and belongs to the family of </a:t>
            </a:r>
            <a:r>
              <a:rPr lang="en-US" sz="1600" b="0" i="1" dirty="0" err="1">
                <a:solidFill>
                  <a:srgbClr val="000000"/>
                </a:solidFill>
                <a:effectLst/>
              </a:rPr>
              <a:t>Euphorbiaceae</a:t>
            </a:r>
            <a:r>
              <a:rPr lang="en-US" sz="1600" b="0" i="1" dirty="0">
                <a:solidFill>
                  <a:srgbClr val="000000"/>
                </a:solidFill>
                <a:effectLst/>
              </a:rPr>
              <a:t>. In international trade, it is commonly known as candleberry, Indian walnut, and candlenut. Nowadays, it has spread widely across tropical regions.</a:t>
            </a:r>
            <a:endParaRPr lang="en-ID" sz="1600" dirty="0"/>
          </a:p>
        </p:txBody>
      </p:sp>
      <p:sp>
        <p:nvSpPr>
          <p:cNvPr id="25" name="TextBox 24">
            <a:extLst>
              <a:ext uri="{FF2B5EF4-FFF2-40B4-BE49-F238E27FC236}">
                <a16:creationId xmlns:a16="http://schemas.microsoft.com/office/drawing/2014/main" id="{1179DC1A-1A14-19CC-48A5-6CABF644CC2E}"/>
              </a:ext>
            </a:extLst>
          </p:cNvPr>
          <p:cNvSpPr txBox="1"/>
          <p:nvPr/>
        </p:nvSpPr>
        <p:spPr>
          <a:xfrm>
            <a:off x="4436239" y="6538801"/>
            <a:ext cx="4486231"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pic>
        <p:nvPicPr>
          <p:cNvPr id="2" name="Picture 1">
            <a:extLst>
              <a:ext uri="{FF2B5EF4-FFF2-40B4-BE49-F238E27FC236}">
                <a16:creationId xmlns:a16="http://schemas.microsoft.com/office/drawing/2014/main" id="{0C86C99E-F32F-9A5A-8211-E6C06D477A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407205" y="239484"/>
            <a:ext cx="544310" cy="489329"/>
          </a:xfrm>
          <a:prstGeom prst="rect">
            <a:avLst/>
          </a:prstGeom>
        </p:spPr>
      </p:pic>
      <p:sp>
        <p:nvSpPr>
          <p:cNvPr id="4" name="TextBox 3">
            <a:extLst>
              <a:ext uri="{FF2B5EF4-FFF2-40B4-BE49-F238E27FC236}">
                <a16:creationId xmlns:a16="http://schemas.microsoft.com/office/drawing/2014/main" id="{7EB26B44-7B63-71F8-8200-4B2EE3A72B46}"/>
              </a:ext>
            </a:extLst>
          </p:cNvPr>
          <p:cNvSpPr txBox="1"/>
          <p:nvPr/>
        </p:nvSpPr>
        <p:spPr>
          <a:xfrm>
            <a:off x="821505" y="350230"/>
            <a:ext cx="3737615"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spTree>
    <p:extLst>
      <p:ext uri="{BB962C8B-B14F-4D97-AF65-F5344CB8AC3E}">
        <p14:creationId xmlns:p14="http://schemas.microsoft.com/office/powerpoint/2010/main" val="64377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356373-569B-DAB4-0E9E-E79488A52D24}"/>
              </a:ext>
            </a:extLst>
          </p:cNvPr>
          <p:cNvSpPr>
            <a:spLocks noGrp="1"/>
          </p:cNvSpPr>
          <p:nvPr>
            <p:ph type="sldNum" sz="quarter" idx="12"/>
          </p:nvPr>
        </p:nvSpPr>
        <p:spPr/>
        <p:txBody>
          <a:bodyPr/>
          <a:lstStyle/>
          <a:p>
            <a:fld id="{CBD12358-51D2-46B3-9BDE-DF29528B9454}" type="slidenum">
              <a:rPr lang="en-US" smtClean="0"/>
              <a:t>13</a:t>
            </a:fld>
            <a:endParaRPr lang="en-US" dirty="0"/>
          </a:p>
        </p:txBody>
      </p:sp>
      <p:sp>
        <p:nvSpPr>
          <p:cNvPr id="9" name="TextBox 8">
            <a:extLst>
              <a:ext uri="{FF2B5EF4-FFF2-40B4-BE49-F238E27FC236}">
                <a16:creationId xmlns:a16="http://schemas.microsoft.com/office/drawing/2014/main" id="{13D2F2AF-904A-0F26-93BD-D130270D24E3}"/>
              </a:ext>
            </a:extLst>
          </p:cNvPr>
          <p:cNvSpPr txBox="1"/>
          <p:nvPr/>
        </p:nvSpPr>
        <p:spPr>
          <a:xfrm>
            <a:off x="357389" y="640774"/>
            <a:ext cx="3171423" cy="369332"/>
          </a:xfrm>
          <a:prstGeom prst="rect">
            <a:avLst/>
          </a:prstGeom>
          <a:noFill/>
        </p:spPr>
        <p:txBody>
          <a:bodyPr wrap="square">
            <a:spAutoFit/>
          </a:bodyPr>
          <a:lstStyle/>
          <a:p>
            <a:r>
              <a:rPr lang="en-ID" b="0" i="0" dirty="0">
                <a:solidFill>
                  <a:srgbClr val="000000"/>
                </a:solidFill>
                <a:effectLst/>
              </a:rPr>
              <a:t>Sambal </a:t>
            </a:r>
            <a:r>
              <a:rPr lang="en-ID" b="0" i="0" dirty="0" err="1">
                <a:solidFill>
                  <a:srgbClr val="000000"/>
                </a:solidFill>
                <a:effectLst/>
              </a:rPr>
              <a:t>Andalima</a:t>
            </a:r>
            <a:r>
              <a:rPr lang="en-ID" b="0" i="0" dirty="0">
                <a:solidFill>
                  <a:srgbClr val="000000"/>
                </a:solidFill>
                <a:effectLst/>
              </a:rPr>
              <a:t> </a:t>
            </a:r>
            <a:r>
              <a:rPr lang="en-ID" b="0" i="0" dirty="0" err="1">
                <a:solidFill>
                  <a:srgbClr val="000000"/>
                </a:solidFill>
                <a:effectLst/>
              </a:rPr>
              <a:t>Ayam</a:t>
            </a:r>
            <a:r>
              <a:rPr lang="en-ID" b="0" i="0" dirty="0">
                <a:solidFill>
                  <a:srgbClr val="000000"/>
                </a:solidFill>
                <a:effectLst/>
              </a:rPr>
              <a:t> </a:t>
            </a:r>
            <a:r>
              <a:rPr lang="en-ID" b="0" i="0" dirty="0" err="1">
                <a:solidFill>
                  <a:srgbClr val="000000"/>
                </a:solidFill>
                <a:effectLst/>
              </a:rPr>
              <a:t>suwir</a:t>
            </a:r>
            <a:endParaRPr lang="en-ID" dirty="0"/>
          </a:p>
        </p:txBody>
      </p:sp>
      <p:sp>
        <p:nvSpPr>
          <p:cNvPr id="11" name="TextBox 10">
            <a:extLst>
              <a:ext uri="{FF2B5EF4-FFF2-40B4-BE49-F238E27FC236}">
                <a16:creationId xmlns:a16="http://schemas.microsoft.com/office/drawing/2014/main" id="{99BE4F10-AA85-1679-EC95-0E482CE04E1F}"/>
              </a:ext>
            </a:extLst>
          </p:cNvPr>
          <p:cNvSpPr txBox="1"/>
          <p:nvPr/>
        </p:nvSpPr>
        <p:spPr>
          <a:xfrm>
            <a:off x="357389" y="1185113"/>
            <a:ext cx="4455016" cy="3983142"/>
          </a:xfrm>
          <a:prstGeom prst="rect">
            <a:avLst/>
          </a:prstGeom>
          <a:noFill/>
        </p:spPr>
        <p:txBody>
          <a:bodyPr wrap="square">
            <a:spAutoFit/>
          </a:bodyPr>
          <a:lstStyle/>
          <a:p>
            <a:pPr algn="just">
              <a:lnSpc>
                <a:spcPts val="2925"/>
              </a:lnSpc>
            </a:pPr>
            <a:r>
              <a:rPr lang="en-ID" sz="1200" b="0" i="0" dirty="0">
                <a:solidFill>
                  <a:srgbClr val="000000"/>
                </a:solidFill>
                <a:effectLst/>
                <a:latin typeface="YAFdJsjyMsM 0"/>
              </a:rPr>
              <a:t>Sambal </a:t>
            </a:r>
            <a:r>
              <a:rPr lang="en-ID" sz="1200" b="0" i="0" dirty="0" err="1">
                <a:solidFill>
                  <a:srgbClr val="000000"/>
                </a:solidFill>
                <a:effectLst/>
                <a:latin typeface="YAFdJsjyMsM 0"/>
              </a:rPr>
              <a:t>khas</a:t>
            </a:r>
            <a:r>
              <a:rPr lang="en-ID" sz="1200" b="0" i="0" dirty="0">
                <a:solidFill>
                  <a:srgbClr val="000000"/>
                </a:solidFill>
                <a:effectLst/>
                <a:latin typeface="YAFdJsjyMsM 0"/>
              </a:rPr>
              <a:t> Indonesia </a:t>
            </a:r>
            <a:r>
              <a:rPr lang="en-ID" sz="1200" b="0" i="0" dirty="0" err="1">
                <a:solidFill>
                  <a:srgbClr val="000000"/>
                </a:solidFill>
                <a:effectLst/>
                <a:latin typeface="YAFdJsjyMsM 0"/>
              </a:rPr>
              <a:t>dengan</a:t>
            </a:r>
            <a:r>
              <a:rPr lang="en-ID" sz="1200" b="0" i="0" dirty="0">
                <a:solidFill>
                  <a:srgbClr val="000000"/>
                </a:solidFill>
                <a:effectLst/>
                <a:latin typeface="YAFdJsjyMsM 0"/>
              </a:rPr>
              <a:t> </a:t>
            </a:r>
            <a:r>
              <a:rPr lang="en-ID" sz="1200" b="0" i="0" dirty="0" err="1">
                <a:solidFill>
                  <a:srgbClr val="000000"/>
                </a:solidFill>
                <a:effectLst/>
                <a:latin typeface="YAFdJsjyMsM 0"/>
              </a:rPr>
              <a:t>perpaduan</a:t>
            </a:r>
            <a:r>
              <a:rPr lang="en-ID" sz="1200" b="0" i="0" dirty="0">
                <a:solidFill>
                  <a:srgbClr val="000000"/>
                </a:solidFill>
                <a:effectLst/>
                <a:latin typeface="YAFdJsjyMsM 0"/>
              </a:rPr>
              <a:t> </a:t>
            </a:r>
            <a:r>
              <a:rPr lang="en-ID" sz="1200" b="0" i="0" dirty="0" err="1">
                <a:solidFill>
                  <a:srgbClr val="000000"/>
                </a:solidFill>
                <a:effectLst/>
                <a:latin typeface="YAFdJsjyMsM 0"/>
              </a:rPr>
              <a:t>Andaliman</a:t>
            </a:r>
            <a:r>
              <a:rPr lang="en-ID" sz="1200" b="0" i="0" dirty="0">
                <a:solidFill>
                  <a:srgbClr val="000000"/>
                </a:solidFill>
                <a:effectLst/>
                <a:latin typeface="YAFdJsjyMsM 0"/>
              </a:rPr>
              <a:t> (</a:t>
            </a:r>
            <a:r>
              <a:rPr lang="en-ID" sz="1200" b="0" i="0" dirty="0" err="1">
                <a:solidFill>
                  <a:srgbClr val="000000"/>
                </a:solidFill>
                <a:effectLst/>
                <a:latin typeface="YAFdJsjyMsM 0"/>
              </a:rPr>
              <a:t>rempah</a:t>
            </a:r>
            <a:r>
              <a:rPr lang="en-ID" sz="1200" b="0" i="0" dirty="0">
                <a:solidFill>
                  <a:srgbClr val="000000"/>
                </a:solidFill>
                <a:effectLst/>
                <a:latin typeface="YAFdJsjyMsM 0"/>
              </a:rPr>
              <a:t> </a:t>
            </a:r>
            <a:r>
              <a:rPr lang="en-ID" sz="1200" b="0" i="0" dirty="0" err="1">
                <a:solidFill>
                  <a:srgbClr val="000000"/>
                </a:solidFill>
                <a:effectLst/>
                <a:latin typeface="YAFdJsjyMsM 0"/>
              </a:rPr>
              <a:t>khas</a:t>
            </a:r>
            <a:r>
              <a:rPr lang="en-ID" sz="1200" b="0" i="0" dirty="0">
                <a:solidFill>
                  <a:srgbClr val="000000"/>
                </a:solidFill>
                <a:effectLst/>
                <a:latin typeface="YAFdJsjyMsM 0"/>
              </a:rPr>
              <a:t> Sumatra Utara) yang </a:t>
            </a:r>
            <a:r>
              <a:rPr lang="en-ID" sz="1200" b="0" i="0" dirty="0" err="1">
                <a:solidFill>
                  <a:srgbClr val="000000"/>
                </a:solidFill>
                <a:effectLst/>
                <a:latin typeface="YAFdJsjyMsM 0"/>
              </a:rPr>
              <a:t>memberikan</a:t>
            </a:r>
            <a:r>
              <a:rPr lang="en-ID" sz="1200" b="0" i="0" dirty="0">
                <a:solidFill>
                  <a:srgbClr val="000000"/>
                </a:solidFill>
                <a:effectLst/>
                <a:latin typeface="YAFdJsjyMsM 0"/>
              </a:rPr>
              <a:t> rasa </a:t>
            </a:r>
            <a:r>
              <a:rPr lang="en-ID" sz="1200" b="0" i="0" dirty="0" err="1">
                <a:solidFill>
                  <a:srgbClr val="000000"/>
                </a:solidFill>
                <a:effectLst/>
                <a:latin typeface="YAFdJsjyMsM 0"/>
              </a:rPr>
              <a:t>pedas</a:t>
            </a:r>
            <a:r>
              <a:rPr lang="en-ID" sz="1200" b="0" i="0" dirty="0">
                <a:solidFill>
                  <a:srgbClr val="000000"/>
                </a:solidFill>
                <a:effectLst/>
                <a:latin typeface="YAFdJsjyMsM 0"/>
              </a:rPr>
              <a:t> </a:t>
            </a:r>
            <a:r>
              <a:rPr lang="en-ID" sz="1200" b="0" i="0" dirty="0" err="1">
                <a:solidFill>
                  <a:srgbClr val="000000"/>
                </a:solidFill>
                <a:effectLst/>
                <a:latin typeface="YAFdJsjyMsM 0"/>
              </a:rPr>
              <a:t>menggigit</a:t>
            </a:r>
            <a:r>
              <a:rPr lang="en-ID" sz="1200" b="0" i="0" dirty="0">
                <a:solidFill>
                  <a:srgbClr val="000000"/>
                </a:solidFill>
                <a:effectLst/>
                <a:latin typeface="YAFdJsjyMsM 0"/>
              </a:rPr>
              <a:t>, </a:t>
            </a:r>
            <a:r>
              <a:rPr lang="en-ID" sz="1200" b="0" i="0" dirty="0" err="1">
                <a:solidFill>
                  <a:srgbClr val="000000"/>
                </a:solidFill>
                <a:effectLst/>
                <a:latin typeface="YAFdJsjyMsM 0"/>
              </a:rPr>
              <a:t>serta</a:t>
            </a:r>
            <a:r>
              <a:rPr lang="en-ID" sz="1200" b="0" i="0" dirty="0">
                <a:solidFill>
                  <a:srgbClr val="000000"/>
                </a:solidFill>
                <a:effectLst/>
                <a:latin typeface="YAFdJsjyMsM 0"/>
              </a:rPr>
              <a:t> </a:t>
            </a:r>
            <a:r>
              <a:rPr lang="en-ID" sz="1200" b="0" i="0" dirty="0" err="1">
                <a:solidFill>
                  <a:srgbClr val="000000"/>
                </a:solidFill>
                <a:effectLst/>
                <a:latin typeface="YAFdJsjyMsM 0"/>
              </a:rPr>
              <a:t>ayam</a:t>
            </a:r>
            <a:r>
              <a:rPr lang="en-ID" sz="1200" b="0" i="0" dirty="0">
                <a:solidFill>
                  <a:srgbClr val="000000"/>
                </a:solidFill>
                <a:effectLst/>
                <a:latin typeface="YAFdJsjyMsM 0"/>
              </a:rPr>
              <a:t> </a:t>
            </a:r>
            <a:r>
              <a:rPr lang="en-ID" sz="1200" b="0" i="0" dirty="0" err="1">
                <a:solidFill>
                  <a:srgbClr val="000000"/>
                </a:solidFill>
                <a:effectLst/>
                <a:latin typeface="YAFdJsjyMsM 0"/>
              </a:rPr>
              <a:t>suwir</a:t>
            </a:r>
            <a:r>
              <a:rPr lang="en-ID" sz="1200" b="0" i="0" dirty="0">
                <a:solidFill>
                  <a:srgbClr val="000000"/>
                </a:solidFill>
                <a:effectLst/>
                <a:latin typeface="YAFdJsjyMsM 0"/>
              </a:rPr>
              <a:t> yang </a:t>
            </a:r>
            <a:r>
              <a:rPr lang="en-ID" sz="1200" b="0" i="0" dirty="0" err="1">
                <a:solidFill>
                  <a:srgbClr val="000000"/>
                </a:solidFill>
                <a:effectLst/>
                <a:latin typeface="YAFdJsjyMsM 0"/>
              </a:rPr>
              <a:t>empuk</a:t>
            </a:r>
            <a:r>
              <a:rPr lang="en-ID" sz="1200" b="0" i="0" dirty="0">
                <a:solidFill>
                  <a:srgbClr val="000000"/>
                </a:solidFill>
                <a:effectLst/>
                <a:latin typeface="YAFdJsjyMsM 0"/>
              </a:rPr>
              <a:t> dan kaya rasa. </a:t>
            </a:r>
            <a:r>
              <a:rPr lang="en-ID" sz="1200" b="0" i="0" dirty="0" err="1">
                <a:solidFill>
                  <a:srgbClr val="000000"/>
                </a:solidFill>
                <a:effectLst/>
                <a:latin typeface="YAFdJsjyMsM 0"/>
              </a:rPr>
              <a:t>Cocok</a:t>
            </a:r>
            <a:r>
              <a:rPr lang="en-ID" sz="1200" b="0" i="0" dirty="0">
                <a:solidFill>
                  <a:srgbClr val="000000"/>
                </a:solidFill>
                <a:effectLst/>
                <a:latin typeface="YAFdJsjyMsM 0"/>
              </a:rPr>
              <a:t> </a:t>
            </a:r>
            <a:r>
              <a:rPr lang="en-ID" sz="1200" b="0" i="0" dirty="0" err="1">
                <a:solidFill>
                  <a:srgbClr val="000000"/>
                </a:solidFill>
                <a:effectLst/>
                <a:latin typeface="YAFdJsjyMsM 0"/>
              </a:rPr>
              <a:t>sebagai</a:t>
            </a:r>
            <a:r>
              <a:rPr lang="en-ID" sz="1200" b="0" i="0" dirty="0">
                <a:solidFill>
                  <a:srgbClr val="000000"/>
                </a:solidFill>
                <a:effectLst/>
                <a:latin typeface="YAFdJsjyMsM 0"/>
              </a:rPr>
              <a:t> </a:t>
            </a:r>
            <a:r>
              <a:rPr lang="en-ID" sz="1200" b="0" i="0" dirty="0" err="1">
                <a:solidFill>
                  <a:srgbClr val="000000"/>
                </a:solidFill>
                <a:effectLst/>
                <a:latin typeface="YAFdJsjyMsM 0"/>
              </a:rPr>
              <a:t>pelengkap</a:t>
            </a:r>
            <a:r>
              <a:rPr lang="en-ID" sz="1200" b="0" i="0" dirty="0">
                <a:solidFill>
                  <a:srgbClr val="000000"/>
                </a:solidFill>
                <a:effectLst/>
                <a:latin typeface="YAFdJsjyMsM 0"/>
              </a:rPr>
              <a:t> </a:t>
            </a:r>
            <a:r>
              <a:rPr lang="en-ID" sz="1200" b="0" i="0" dirty="0" err="1">
                <a:solidFill>
                  <a:srgbClr val="000000"/>
                </a:solidFill>
                <a:effectLst/>
                <a:latin typeface="YAFdJsjyMsM 0"/>
              </a:rPr>
              <a:t>berbagai</a:t>
            </a:r>
            <a:r>
              <a:rPr lang="en-ID" sz="1200" b="0" i="0" dirty="0">
                <a:solidFill>
                  <a:srgbClr val="000000"/>
                </a:solidFill>
                <a:effectLst/>
                <a:latin typeface="YAFdJsjyMsM 0"/>
              </a:rPr>
              <a:t> </a:t>
            </a:r>
            <a:r>
              <a:rPr lang="en-ID" sz="1200" b="0" i="0" dirty="0" err="1">
                <a:solidFill>
                  <a:srgbClr val="000000"/>
                </a:solidFill>
                <a:effectLst/>
                <a:latin typeface="YAFdJsjyMsM 0"/>
              </a:rPr>
              <a:t>hidangan</a:t>
            </a:r>
            <a:r>
              <a:rPr lang="en-ID" sz="1200" b="0" i="0" dirty="0">
                <a:solidFill>
                  <a:srgbClr val="000000"/>
                </a:solidFill>
                <a:effectLst/>
                <a:latin typeface="YAFdJsjyMsM 0"/>
              </a:rPr>
              <a:t>, </a:t>
            </a:r>
            <a:r>
              <a:rPr lang="en-ID" sz="1200" b="0" i="0" dirty="0" err="1">
                <a:solidFill>
                  <a:srgbClr val="000000"/>
                </a:solidFill>
                <a:effectLst/>
                <a:latin typeface="YAFdJsjyMsM 0"/>
              </a:rPr>
              <a:t>seperti</a:t>
            </a:r>
            <a:r>
              <a:rPr lang="en-ID" sz="1200" b="0" i="0" dirty="0">
                <a:solidFill>
                  <a:srgbClr val="000000"/>
                </a:solidFill>
                <a:effectLst/>
                <a:latin typeface="YAFdJsjyMsM 0"/>
              </a:rPr>
              <a:t> nasi </a:t>
            </a:r>
            <a:r>
              <a:rPr lang="en-ID" sz="1200" b="0" i="0" dirty="0" err="1">
                <a:solidFill>
                  <a:srgbClr val="000000"/>
                </a:solidFill>
                <a:effectLst/>
                <a:latin typeface="YAFdJsjyMsM 0"/>
              </a:rPr>
              <a:t>putih</a:t>
            </a:r>
            <a:r>
              <a:rPr lang="en-ID" sz="1200" b="0" i="0" dirty="0">
                <a:solidFill>
                  <a:srgbClr val="000000"/>
                </a:solidFill>
                <a:effectLst/>
                <a:latin typeface="YAFdJsjyMsM 0"/>
              </a:rPr>
              <a:t>, nasi goreng, </a:t>
            </a:r>
            <a:r>
              <a:rPr lang="en-ID" sz="1200" b="0" i="0" dirty="0" err="1">
                <a:solidFill>
                  <a:srgbClr val="000000"/>
                </a:solidFill>
                <a:effectLst/>
                <a:latin typeface="YAFdJsjyMsM 0"/>
              </a:rPr>
              <a:t>atau</a:t>
            </a:r>
            <a:r>
              <a:rPr lang="en-ID" sz="1200" b="0" i="0" dirty="0">
                <a:solidFill>
                  <a:srgbClr val="000000"/>
                </a:solidFill>
                <a:effectLst/>
                <a:latin typeface="YAFdJsjyMsM 0"/>
              </a:rPr>
              <a:t> </a:t>
            </a:r>
            <a:r>
              <a:rPr lang="en-ID" sz="1200" b="0" i="0" dirty="0" err="1">
                <a:solidFill>
                  <a:srgbClr val="000000"/>
                </a:solidFill>
                <a:effectLst/>
                <a:latin typeface="YAFdJsjyMsM 0"/>
              </a:rPr>
              <a:t>mie</a:t>
            </a:r>
            <a:r>
              <a:rPr lang="en-ID" sz="1200" b="0" i="0" dirty="0">
                <a:solidFill>
                  <a:srgbClr val="000000"/>
                </a:solidFill>
                <a:effectLst/>
                <a:latin typeface="YAFdJsjyMsM 0"/>
              </a:rPr>
              <a:t> goreng.</a:t>
            </a:r>
            <a:endParaRPr lang="en-ID" sz="1200" dirty="0">
              <a:solidFill>
                <a:srgbClr val="000000"/>
              </a:solidFill>
              <a:effectLst/>
              <a:latin typeface="YAFdJsjyMsM 0"/>
            </a:endParaRPr>
          </a:p>
          <a:p>
            <a:pPr algn="just">
              <a:lnSpc>
                <a:spcPts val="2925"/>
              </a:lnSpc>
            </a:pPr>
            <a:r>
              <a:rPr lang="en-ID" sz="1200" b="0" i="0" dirty="0" err="1">
                <a:solidFill>
                  <a:srgbClr val="000000"/>
                </a:solidFill>
                <a:effectLst/>
                <a:latin typeface="YAFdJsjyMsM 0"/>
              </a:rPr>
              <a:t>Spesifikasi</a:t>
            </a:r>
            <a:r>
              <a:rPr lang="en-ID" sz="1200" b="0" i="0" dirty="0">
                <a:solidFill>
                  <a:srgbClr val="000000"/>
                </a:solidFill>
                <a:effectLst/>
                <a:latin typeface="YAFdJsjyMsM 0"/>
              </a:rPr>
              <a:t>:</a:t>
            </a:r>
            <a:endParaRPr lang="en-ID" sz="1200" dirty="0">
              <a:solidFill>
                <a:srgbClr val="000000"/>
              </a:solidFill>
              <a:effectLst/>
              <a:latin typeface="YAFdJsjyMsM 0"/>
            </a:endParaRPr>
          </a:p>
          <a:p>
            <a:pPr algn="just">
              <a:buFont typeface="Arial" panose="020B0604020202020204" pitchFamily="34" charset="0"/>
              <a:buChar char="•"/>
            </a:pPr>
            <a:r>
              <a:rPr lang="en-ID" sz="1200" b="0" i="0" dirty="0">
                <a:solidFill>
                  <a:srgbClr val="000000"/>
                </a:solidFill>
                <a:effectLst/>
              </a:rPr>
              <a:t>Bahan Utama: </a:t>
            </a:r>
            <a:r>
              <a:rPr lang="en-ID" sz="1200" b="0" i="0" dirty="0" err="1">
                <a:solidFill>
                  <a:srgbClr val="000000"/>
                </a:solidFill>
                <a:effectLst/>
              </a:rPr>
              <a:t>Andaliman</a:t>
            </a:r>
            <a:r>
              <a:rPr lang="en-ID" sz="1200" b="0" i="0" dirty="0">
                <a:solidFill>
                  <a:srgbClr val="000000"/>
                </a:solidFill>
                <a:effectLst/>
              </a:rPr>
              <a:t>, </a:t>
            </a:r>
            <a:r>
              <a:rPr lang="en-ID" sz="1200" b="0" i="0" dirty="0" err="1">
                <a:solidFill>
                  <a:srgbClr val="000000"/>
                </a:solidFill>
                <a:effectLst/>
              </a:rPr>
              <a:t>cabai</a:t>
            </a:r>
            <a:r>
              <a:rPr lang="en-ID" sz="1200" b="0" i="0" dirty="0">
                <a:solidFill>
                  <a:srgbClr val="000000"/>
                </a:solidFill>
                <a:effectLst/>
              </a:rPr>
              <a:t>, </a:t>
            </a:r>
            <a:r>
              <a:rPr lang="en-ID" sz="1200" b="0" i="0" dirty="0" err="1">
                <a:solidFill>
                  <a:srgbClr val="000000"/>
                </a:solidFill>
                <a:effectLst/>
              </a:rPr>
              <a:t>ayam</a:t>
            </a:r>
            <a:r>
              <a:rPr lang="en-ID" sz="1200" b="0" i="0" dirty="0">
                <a:solidFill>
                  <a:srgbClr val="000000"/>
                </a:solidFill>
                <a:effectLst/>
              </a:rPr>
              <a:t> </a:t>
            </a:r>
            <a:r>
              <a:rPr lang="en-ID" sz="1200" b="0" i="0" dirty="0" err="1">
                <a:solidFill>
                  <a:srgbClr val="000000"/>
                </a:solidFill>
                <a:effectLst/>
              </a:rPr>
              <a:t>suwir</a:t>
            </a:r>
            <a:r>
              <a:rPr lang="en-ID" sz="1200" b="0" i="0" dirty="0">
                <a:solidFill>
                  <a:srgbClr val="000000"/>
                </a:solidFill>
                <a:effectLst/>
              </a:rPr>
              <a:t>, </a:t>
            </a:r>
            <a:r>
              <a:rPr lang="en-ID" sz="1200" b="0" i="0" dirty="0" err="1">
                <a:solidFill>
                  <a:srgbClr val="000000"/>
                </a:solidFill>
                <a:effectLst/>
              </a:rPr>
              <a:t>bawang</a:t>
            </a:r>
            <a:r>
              <a:rPr lang="en-ID" sz="1200" b="0" i="0" dirty="0">
                <a:solidFill>
                  <a:srgbClr val="000000"/>
                </a:solidFill>
                <a:effectLst/>
              </a:rPr>
              <a:t> </a:t>
            </a:r>
            <a:r>
              <a:rPr lang="en-ID" sz="1200" b="0" i="0" dirty="0" err="1">
                <a:solidFill>
                  <a:srgbClr val="000000"/>
                </a:solidFill>
                <a:effectLst/>
              </a:rPr>
              <a:t>merah</a:t>
            </a:r>
            <a:r>
              <a:rPr lang="en-ID" sz="1200" b="0" i="0" dirty="0">
                <a:solidFill>
                  <a:srgbClr val="000000"/>
                </a:solidFill>
                <a:effectLst/>
              </a:rPr>
              <a:t>, </a:t>
            </a:r>
            <a:r>
              <a:rPr lang="en-ID" sz="1200" b="0" i="0" dirty="0" err="1">
                <a:solidFill>
                  <a:srgbClr val="000000"/>
                </a:solidFill>
                <a:effectLst/>
              </a:rPr>
              <a:t>bawang</a:t>
            </a:r>
            <a:r>
              <a:rPr lang="en-ID" sz="1200" b="0" i="0" dirty="0">
                <a:solidFill>
                  <a:srgbClr val="000000"/>
                </a:solidFill>
                <a:effectLst/>
              </a:rPr>
              <a:t> </a:t>
            </a:r>
            <a:r>
              <a:rPr lang="en-ID" sz="1200" b="0" i="0" dirty="0" err="1">
                <a:solidFill>
                  <a:srgbClr val="000000"/>
                </a:solidFill>
                <a:effectLst/>
              </a:rPr>
              <a:t>putih</a:t>
            </a:r>
            <a:r>
              <a:rPr lang="en-ID" sz="1200" b="0" i="0" dirty="0">
                <a:solidFill>
                  <a:srgbClr val="000000"/>
                </a:solidFill>
                <a:effectLst/>
              </a:rPr>
              <a:t>, dan </a:t>
            </a:r>
            <a:r>
              <a:rPr lang="en-ID" sz="1200" b="0" i="0" dirty="0" err="1">
                <a:solidFill>
                  <a:srgbClr val="000000"/>
                </a:solidFill>
                <a:effectLst/>
              </a:rPr>
              <a:t>rempah</a:t>
            </a:r>
            <a:r>
              <a:rPr lang="en-ID" sz="1200" b="0" i="0" dirty="0">
                <a:solidFill>
                  <a:srgbClr val="000000"/>
                </a:solidFill>
                <a:effectLst/>
              </a:rPr>
              <a:t> </a:t>
            </a:r>
            <a:r>
              <a:rPr lang="en-ID" sz="1200" b="0" i="0" dirty="0" err="1">
                <a:solidFill>
                  <a:srgbClr val="000000"/>
                </a:solidFill>
                <a:effectLst/>
              </a:rPr>
              <a:t>pilihan</a:t>
            </a:r>
            <a:r>
              <a:rPr lang="en-ID" sz="1200" b="0" i="0" dirty="0">
                <a:solidFill>
                  <a:srgbClr val="000000"/>
                </a:solidFill>
                <a:effectLst/>
              </a:rPr>
              <a:t>.</a:t>
            </a:r>
            <a:endParaRPr lang="en-ID" sz="1200" dirty="0"/>
          </a:p>
          <a:p>
            <a:pPr algn="just">
              <a:buFont typeface="Arial" panose="020B0604020202020204" pitchFamily="34" charset="0"/>
              <a:buChar char="•"/>
            </a:pPr>
            <a:r>
              <a:rPr lang="en-ID" sz="1200" b="0" i="0" dirty="0">
                <a:solidFill>
                  <a:srgbClr val="000000"/>
                </a:solidFill>
                <a:effectLst/>
              </a:rPr>
              <a:t>Rasa: Pedas </a:t>
            </a:r>
            <a:r>
              <a:rPr lang="en-ID" sz="1200" b="0" i="0" dirty="0" err="1">
                <a:solidFill>
                  <a:srgbClr val="000000"/>
                </a:solidFill>
                <a:effectLst/>
              </a:rPr>
              <a:t>aromatik</a:t>
            </a:r>
            <a:r>
              <a:rPr lang="en-ID" sz="1200" b="0" i="0" dirty="0">
                <a:solidFill>
                  <a:srgbClr val="000000"/>
                </a:solidFill>
                <a:effectLst/>
              </a:rPr>
              <a:t> </a:t>
            </a:r>
            <a:r>
              <a:rPr lang="en-ID" sz="1200" b="0" i="0" dirty="0" err="1">
                <a:solidFill>
                  <a:srgbClr val="000000"/>
                </a:solidFill>
                <a:effectLst/>
              </a:rPr>
              <a:t>dengan</a:t>
            </a:r>
            <a:r>
              <a:rPr lang="en-ID" sz="1200" b="0" i="0" dirty="0">
                <a:solidFill>
                  <a:srgbClr val="000000"/>
                </a:solidFill>
                <a:effectLst/>
              </a:rPr>
              <a:t> </a:t>
            </a:r>
            <a:r>
              <a:rPr lang="en-ID" sz="1200" b="0" i="0" dirty="0" err="1">
                <a:solidFill>
                  <a:srgbClr val="000000"/>
                </a:solidFill>
                <a:effectLst/>
              </a:rPr>
              <a:t>cita</a:t>
            </a:r>
            <a:r>
              <a:rPr lang="en-ID" sz="1200" b="0" i="0" dirty="0">
                <a:solidFill>
                  <a:srgbClr val="000000"/>
                </a:solidFill>
                <a:effectLst/>
              </a:rPr>
              <a:t> rasa </a:t>
            </a:r>
            <a:r>
              <a:rPr lang="en-ID" sz="1200" b="0" i="0" dirty="0" err="1">
                <a:solidFill>
                  <a:srgbClr val="000000"/>
                </a:solidFill>
                <a:effectLst/>
              </a:rPr>
              <a:t>khas</a:t>
            </a:r>
            <a:r>
              <a:rPr lang="en-ID" sz="1200" b="0" i="0" dirty="0">
                <a:solidFill>
                  <a:srgbClr val="000000"/>
                </a:solidFill>
                <a:effectLst/>
              </a:rPr>
              <a:t>.</a:t>
            </a:r>
            <a:endParaRPr lang="en-ID" sz="1200" dirty="0"/>
          </a:p>
          <a:p>
            <a:pPr algn="just">
              <a:buFont typeface="Arial" panose="020B0604020202020204" pitchFamily="34" charset="0"/>
              <a:buChar char="•"/>
            </a:pPr>
            <a:r>
              <a:rPr lang="en-ID" sz="1200" b="0" i="0" dirty="0" err="1">
                <a:solidFill>
                  <a:srgbClr val="000000"/>
                </a:solidFill>
                <a:effectLst/>
              </a:rPr>
              <a:t>Kemasan</a:t>
            </a:r>
            <a:r>
              <a:rPr lang="en-ID" sz="1200" b="0" i="0" dirty="0">
                <a:solidFill>
                  <a:srgbClr val="000000"/>
                </a:solidFill>
                <a:effectLst/>
              </a:rPr>
              <a:t>: </a:t>
            </a:r>
            <a:r>
              <a:rPr lang="en-ID" sz="1200" b="0" i="0" dirty="0" err="1">
                <a:solidFill>
                  <a:srgbClr val="000000"/>
                </a:solidFill>
                <a:effectLst/>
              </a:rPr>
              <a:t>Botol</a:t>
            </a:r>
            <a:r>
              <a:rPr lang="en-ID" sz="1200" b="0" i="0" dirty="0">
                <a:solidFill>
                  <a:srgbClr val="000000"/>
                </a:solidFill>
                <a:effectLst/>
              </a:rPr>
              <a:t> </a:t>
            </a:r>
            <a:r>
              <a:rPr lang="en-ID" sz="1200" b="0" i="0" dirty="0" err="1">
                <a:solidFill>
                  <a:srgbClr val="000000"/>
                </a:solidFill>
                <a:effectLst/>
              </a:rPr>
              <a:t>plastik</a:t>
            </a:r>
            <a:r>
              <a:rPr lang="en-ID" sz="1200" b="0" i="0" dirty="0">
                <a:solidFill>
                  <a:srgbClr val="000000"/>
                </a:solidFill>
                <a:effectLst/>
              </a:rPr>
              <a:t> </a:t>
            </a:r>
            <a:r>
              <a:rPr lang="en-ID" sz="1200" b="0" i="0" dirty="0" err="1">
                <a:solidFill>
                  <a:srgbClr val="000000"/>
                </a:solidFill>
                <a:effectLst/>
              </a:rPr>
              <a:t>kedap</a:t>
            </a:r>
            <a:r>
              <a:rPr lang="en-ID" sz="1200" b="0" i="0" dirty="0">
                <a:solidFill>
                  <a:srgbClr val="000000"/>
                </a:solidFill>
                <a:effectLst/>
              </a:rPr>
              <a:t> </a:t>
            </a:r>
            <a:r>
              <a:rPr lang="en-ID" sz="1200" b="0" i="0" dirty="0" err="1">
                <a:solidFill>
                  <a:srgbClr val="000000"/>
                </a:solidFill>
                <a:effectLst/>
              </a:rPr>
              <a:t>udara</a:t>
            </a:r>
            <a:r>
              <a:rPr lang="en-ID" sz="1200" b="0" i="0" dirty="0">
                <a:solidFill>
                  <a:srgbClr val="000000"/>
                </a:solidFill>
                <a:effectLst/>
              </a:rPr>
              <a:t> </a:t>
            </a:r>
            <a:r>
              <a:rPr lang="en-ID" sz="1200" b="0" i="0" dirty="0" err="1">
                <a:solidFill>
                  <a:srgbClr val="000000"/>
                </a:solidFill>
                <a:effectLst/>
              </a:rPr>
              <a:t>berkapasitas</a:t>
            </a:r>
            <a:r>
              <a:rPr lang="en-ID" sz="1200" b="0" i="0" dirty="0">
                <a:solidFill>
                  <a:srgbClr val="000000"/>
                </a:solidFill>
                <a:effectLst/>
              </a:rPr>
              <a:t> 200 gram.</a:t>
            </a:r>
            <a:endParaRPr lang="en-ID" sz="1200" dirty="0"/>
          </a:p>
          <a:p>
            <a:pPr algn="just">
              <a:buFont typeface="Arial" panose="020B0604020202020204" pitchFamily="34" charset="0"/>
              <a:buChar char="•"/>
            </a:pPr>
            <a:r>
              <a:rPr lang="en-ID" sz="1200" b="0" i="0" dirty="0">
                <a:solidFill>
                  <a:srgbClr val="000000"/>
                </a:solidFill>
                <a:effectLst/>
              </a:rPr>
              <a:t>Daya Tahan: 6 </a:t>
            </a:r>
            <a:r>
              <a:rPr lang="en-ID" sz="1200" b="0" i="0" dirty="0" err="1">
                <a:solidFill>
                  <a:srgbClr val="000000"/>
                </a:solidFill>
                <a:effectLst/>
              </a:rPr>
              <a:t>bulan</a:t>
            </a:r>
            <a:r>
              <a:rPr lang="en-ID" sz="1200" b="0" i="0" dirty="0">
                <a:solidFill>
                  <a:srgbClr val="000000"/>
                </a:solidFill>
                <a:effectLst/>
              </a:rPr>
              <a:t> (</a:t>
            </a:r>
            <a:r>
              <a:rPr lang="en-ID" sz="1200" b="0" i="0" dirty="0" err="1">
                <a:solidFill>
                  <a:srgbClr val="000000"/>
                </a:solidFill>
                <a:effectLst/>
              </a:rPr>
              <a:t>dengan</a:t>
            </a:r>
            <a:r>
              <a:rPr lang="en-ID" sz="1200" b="0" i="0" dirty="0">
                <a:solidFill>
                  <a:srgbClr val="000000"/>
                </a:solidFill>
                <a:effectLst/>
              </a:rPr>
              <a:t> </a:t>
            </a:r>
            <a:r>
              <a:rPr lang="en-ID" sz="1200" b="0" i="0" dirty="0" err="1">
                <a:solidFill>
                  <a:srgbClr val="000000"/>
                </a:solidFill>
                <a:effectLst/>
              </a:rPr>
              <a:t>penyimpanan</a:t>
            </a:r>
            <a:r>
              <a:rPr lang="en-ID" sz="1200" b="0" i="0" dirty="0">
                <a:solidFill>
                  <a:srgbClr val="000000"/>
                </a:solidFill>
                <a:effectLst/>
              </a:rPr>
              <a:t> di </a:t>
            </a:r>
            <a:r>
              <a:rPr lang="en-ID" sz="1200" b="0" i="0" dirty="0" err="1">
                <a:solidFill>
                  <a:srgbClr val="000000"/>
                </a:solidFill>
                <a:effectLst/>
              </a:rPr>
              <a:t>suhu</a:t>
            </a:r>
            <a:r>
              <a:rPr lang="en-ID" sz="1200" b="0" i="0" dirty="0">
                <a:solidFill>
                  <a:srgbClr val="000000"/>
                </a:solidFill>
                <a:effectLst/>
              </a:rPr>
              <a:t> </a:t>
            </a:r>
            <a:r>
              <a:rPr lang="en-ID" sz="1200" b="0" i="0" dirty="0" err="1">
                <a:solidFill>
                  <a:srgbClr val="000000"/>
                </a:solidFill>
                <a:effectLst/>
              </a:rPr>
              <a:t>ruang</a:t>
            </a:r>
            <a:r>
              <a:rPr lang="en-ID" sz="1200" b="0" i="0" dirty="0">
                <a:solidFill>
                  <a:srgbClr val="000000"/>
                </a:solidFill>
                <a:effectLst/>
              </a:rPr>
              <a:t>).</a:t>
            </a:r>
            <a:endParaRPr lang="en-ID" sz="1200" dirty="0"/>
          </a:p>
          <a:p>
            <a:pPr algn="just">
              <a:buFont typeface="Arial" panose="020B0604020202020204" pitchFamily="34" charset="0"/>
              <a:buChar char="•"/>
            </a:pPr>
            <a:r>
              <a:rPr lang="en-ID" sz="1200" b="0" i="0" dirty="0" err="1">
                <a:solidFill>
                  <a:srgbClr val="000000"/>
                </a:solidFill>
                <a:effectLst/>
              </a:rPr>
              <a:t>Tidak</a:t>
            </a:r>
            <a:r>
              <a:rPr lang="en-ID" sz="1200" b="0" i="0" dirty="0">
                <a:solidFill>
                  <a:srgbClr val="000000"/>
                </a:solidFill>
                <a:effectLst/>
              </a:rPr>
              <a:t> </a:t>
            </a:r>
            <a:r>
              <a:rPr lang="en-ID" sz="1200" b="0" i="0" dirty="0" err="1">
                <a:solidFill>
                  <a:srgbClr val="000000"/>
                </a:solidFill>
                <a:effectLst/>
              </a:rPr>
              <a:t>Mengandung</a:t>
            </a:r>
            <a:r>
              <a:rPr lang="en-ID" sz="1200" b="0" i="0" dirty="0">
                <a:solidFill>
                  <a:srgbClr val="000000"/>
                </a:solidFill>
                <a:effectLst/>
              </a:rPr>
              <a:t>: </a:t>
            </a:r>
            <a:r>
              <a:rPr lang="en-ID" sz="1200" b="0" i="0" dirty="0" err="1">
                <a:solidFill>
                  <a:srgbClr val="000000"/>
                </a:solidFill>
                <a:effectLst/>
              </a:rPr>
              <a:t>Pengawet</a:t>
            </a:r>
            <a:r>
              <a:rPr lang="en-ID" sz="1200" b="0" i="0" dirty="0">
                <a:solidFill>
                  <a:srgbClr val="000000"/>
                </a:solidFill>
                <a:effectLst/>
              </a:rPr>
              <a:t> </a:t>
            </a:r>
            <a:r>
              <a:rPr lang="en-ID" sz="1200" b="0" i="0" dirty="0" err="1">
                <a:solidFill>
                  <a:srgbClr val="000000"/>
                </a:solidFill>
                <a:effectLst/>
              </a:rPr>
              <a:t>buatan</a:t>
            </a:r>
            <a:r>
              <a:rPr lang="en-ID" sz="1200" b="0" i="0" dirty="0">
                <a:solidFill>
                  <a:srgbClr val="000000"/>
                </a:solidFill>
                <a:effectLst/>
              </a:rPr>
              <a:t>, MSG, </a:t>
            </a:r>
            <a:r>
              <a:rPr lang="en-ID" sz="1200" b="0" i="0" dirty="0" err="1">
                <a:solidFill>
                  <a:srgbClr val="000000"/>
                </a:solidFill>
                <a:effectLst/>
              </a:rPr>
              <a:t>atau</a:t>
            </a:r>
            <a:r>
              <a:rPr lang="en-ID" sz="1200" b="0" i="0" dirty="0">
                <a:solidFill>
                  <a:srgbClr val="000000"/>
                </a:solidFill>
                <a:effectLst/>
              </a:rPr>
              <a:t> </a:t>
            </a:r>
            <a:r>
              <a:rPr lang="en-ID" sz="1200" b="0" i="0" dirty="0" err="1">
                <a:solidFill>
                  <a:srgbClr val="000000"/>
                </a:solidFill>
                <a:effectLst/>
              </a:rPr>
              <a:t>pewarna</a:t>
            </a:r>
            <a:r>
              <a:rPr lang="en-ID" sz="1200" b="0" i="0" dirty="0">
                <a:solidFill>
                  <a:srgbClr val="000000"/>
                </a:solidFill>
                <a:effectLst/>
              </a:rPr>
              <a:t> </a:t>
            </a:r>
            <a:r>
              <a:rPr lang="en-ID" sz="1200" b="0" i="0" dirty="0" err="1">
                <a:solidFill>
                  <a:srgbClr val="000000"/>
                </a:solidFill>
                <a:effectLst/>
              </a:rPr>
              <a:t>sintetis</a:t>
            </a:r>
            <a:r>
              <a:rPr lang="en-ID" sz="1200" b="0" i="0" dirty="0">
                <a:solidFill>
                  <a:srgbClr val="000000"/>
                </a:solidFill>
                <a:effectLst/>
              </a:rPr>
              <a:t>.</a:t>
            </a:r>
            <a:endParaRPr lang="en-ID" sz="1200" dirty="0"/>
          </a:p>
          <a:p>
            <a:pPr algn="just">
              <a:buFont typeface="Arial" panose="020B0604020202020204" pitchFamily="34" charset="0"/>
              <a:buChar char="•"/>
            </a:pPr>
            <a:r>
              <a:rPr lang="en-ID" sz="1200" b="0" i="0" dirty="0">
                <a:solidFill>
                  <a:srgbClr val="000000"/>
                </a:solidFill>
                <a:effectLst/>
              </a:rPr>
              <a:t>Saran </a:t>
            </a:r>
            <a:r>
              <a:rPr lang="en-ID" sz="1200" b="0" i="0" dirty="0" err="1">
                <a:solidFill>
                  <a:srgbClr val="000000"/>
                </a:solidFill>
                <a:effectLst/>
              </a:rPr>
              <a:t>Penyajian</a:t>
            </a:r>
            <a:r>
              <a:rPr lang="en-ID" sz="1200" b="0" i="0" dirty="0">
                <a:solidFill>
                  <a:srgbClr val="000000"/>
                </a:solidFill>
                <a:effectLst/>
              </a:rPr>
              <a:t>: </a:t>
            </a:r>
            <a:r>
              <a:rPr lang="en-ID" sz="1200" b="0" i="0" dirty="0" err="1">
                <a:solidFill>
                  <a:srgbClr val="000000"/>
                </a:solidFill>
                <a:effectLst/>
              </a:rPr>
              <a:t>Langsung</a:t>
            </a:r>
            <a:r>
              <a:rPr lang="en-ID" sz="1200" b="0" i="0" dirty="0">
                <a:solidFill>
                  <a:srgbClr val="000000"/>
                </a:solidFill>
                <a:effectLst/>
              </a:rPr>
              <a:t> </a:t>
            </a:r>
            <a:r>
              <a:rPr lang="en-ID" sz="1200" b="0" i="0" dirty="0" err="1">
                <a:solidFill>
                  <a:srgbClr val="000000"/>
                </a:solidFill>
                <a:effectLst/>
              </a:rPr>
              <a:t>siap</a:t>
            </a:r>
            <a:r>
              <a:rPr lang="en-ID" sz="1200" b="0" i="0" dirty="0">
                <a:solidFill>
                  <a:srgbClr val="000000"/>
                </a:solidFill>
                <a:effectLst/>
              </a:rPr>
              <a:t> </a:t>
            </a:r>
            <a:r>
              <a:rPr lang="en-ID" sz="1200" b="0" i="0" dirty="0" err="1">
                <a:solidFill>
                  <a:srgbClr val="000000"/>
                </a:solidFill>
                <a:effectLst/>
              </a:rPr>
              <a:t>saji</a:t>
            </a:r>
            <a:r>
              <a:rPr lang="en-ID" sz="1200" b="0" i="0" dirty="0">
                <a:solidFill>
                  <a:srgbClr val="000000"/>
                </a:solidFill>
                <a:effectLst/>
              </a:rPr>
              <a:t> </a:t>
            </a:r>
            <a:r>
              <a:rPr lang="en-ID" sz="1200" b="0" i="0" dirty="0" err="1">
                <a:solidFill>
                  <a:srgbClr val="000000"/>
                </a:solidFill>
                <a:effectLst/>
              </a:rPr>
              <a:t>atau</a:t>
            </a:r>
            <a:r>
              <a:rPr lang="en-ID" sz="1200" b="0" i="0" dirty="0">
                <a:solidFill>
                  <a:srgbClr val="000000"/>
                </a:solidFill>
                <a:effectLst/>
              </a:rPr>
              <a:t> </a:t>
            </a:r>
            <a:r>
              <a:rPr lang="en-ID" sz="1200" b="0" i="0" dirty="0" err="1">
                <a:solidFill>
                  <a:srgbClr val="000000"/>
                </a:solidFill>
                <a:effectLst/>
              </a:rPr>
              <a:t>dipanaskan</a:t>
            </a:r>
            <a:r>
              <a:rPr lang="en-ID" sz="1200" b="0" i="0" dirty="0">
                <a:solidFill>
                  <a:srgbClr val="000000"/>
                </a:solidFill>
                <a:effectLst/>
              </a:rPr>
              <a:t> </a:t>
            </a:r>
            <a:r>
              <a:rPr lang="en-ID" sz="1200" b="0" i="0" dirty="0" err="1">
                <a:solidFill>
                  <a:srgbClr val="000000"/>
                </a:solidFill>
                <a:effectLst/>
              </a:rPr>
              <a:t>terlebih</a:t>
            </a:r>
            <a:r>
              <a:rPr lang="en-ID" sz="1200" b="0" i="0" dirty="0">
                <a:solidFill>
                  <a:srgbClr val="000000"/>
                </a:solidFill>
                <a:effectLst/>
              </a:rPr>
              <a:t> </a:t>
            </a:r>
            <a:r>
              <a:rPr lang="en-ID" sz="1200" b="0" i="0" dirty="0" err="1">
                <a:solidFill>
                  <a:srgbClr val="000000"/>
                </a:solidFill>
                <a:effectLst/>
              </a:rPr>
              <a:t>dahulu</a:t>
            </a:r>
            <a:r>
              <a:rPr lang="en-ID" sz="1200" b="0" i="0" dirty="0">
                <a:solidFill>
                  <a:srgbClr val="000000"/>
                </a:solidFill>
                <a:effectLst/>
              </a:rPr>
              <a:t>.</a:t>
            </a:r>
            <a:endParaRPr lang="en-ID" sz="1200" dirty="0"/>
          </a:p>
          <a:p>
            <a:pPr algn="just">
              <a:buFont typeface="Arial" panose="020B0604020202020204" pitchFamily="34" charset="0"/>
              <a:buChar char="•"/>
            </a:pPr>
            <a:r>
              <a:rPr lang="en-ID" sz="1200" b="0" i="0" dirty="0" err="1">
                <a:solidFill>
                  <a:srgbClr val="000000"/>
                </a:solidFill>
                <a:effectLst/>
              </a:rPr>
              <a:t>Keunikan</a:t>
            </a:r>
            <a:r>
              <a:rPr lang="en-ID" sz="1200" b="0" i="0" dirty="0">
                <a:solidFill>
                  <a:srgbClr val="000000"/>
                </a:solidFill>
                <a:effectLst/>
              </a:rPr>
              <a:t>: </a:t>
            </a:r>
            <a:r>
              <a:rPr lang="en-ID" sz="1200" b="0" i="0" dirty="0" err="1">
                <a:solidFill>
                  <a:srgbClr val="000000"/>
                </a:solidFill>
                <a:effectLst/>
              </a:rPr>
              <a:t>Menggunakan</a:t>
            </a:r>
            <a:r>
              <a:rPr lang="en-ID" sz="1200" b="0" i="0" dirty="0">
                <a:solidFill>
                  <a:srgbClr val="000000"/>
                </a:solidFill>
                <a:effectLst/>
              </a:rPr>
              <a:t> </a:t>
            </a:r>
            <a:r>
              <a:rPr lang="en-ID" sz="1200" b="0" i="0" dirty="0" err="1">
                <a:solidFill>
                  <a:srgbClr val="000000"/>
                </a:solidFill>
                <a:effectLst/>
              </a:rPr>
              <a:t>Andaliman</a:t>
            </a:r>
            <a:r>
              <a:rPr lang="en-ID" sz="1200" b="0" i="0" dirty="0">
                <a:solidFill>
                  <a:srgbClr val="000000"/>
                </a:solidFill>
                <a:effectLst/>
              </a:rPr>
              <a:t>, </a:t>
            </a:r>
            <a:r>
              <a:rPr lang="en-ID" sz="1200" b="0" i="0" dirty="0" err="1">
                <a:solidFill>
                  <a:srgbClr val="000000"/>
                </a:solidFill>
                <a:effectLst/>
              </a:rPr>
              <a:t>rempah</a:t>
            </a:r>
            <a:r>
              <a:rPr lang="en-ID" sz="1200" b="0" i="0" dirty="0">
                <a:solidFill>
                  <a:srgbClr val="000000"/>
                </a:solidFill>
                <a:effectLst/>
              </a:rPr>
              <a:t> </a:t>
            </a:r>
            <a:r>
              <a:rPr lang="en-ID" sz="1200" b="0" i="0" dirty="0" err="1">
                <a:solidFill>
                  <a:srgbClr val="000000"/>
                </a:solidFill>
                <a:effectLst/>
              </a:rPr>
              <a:t>eksotis</a:t>
            </a:r>
            <a:r>
              <a:rPr lang="en-ID" sz="1200" b="0" i="0" dirty="0">
                <a:solidFill>
                  <a:srgbClr val="000000"/>
                </a:solidFill>
                <a:effectLst/>
              </a:rPr>
              <a:t> yang </a:t>
            </a:r>
            <a:r>
              <a:rPr lang="en-ID" sz="1200" b="0" i="0" dirty="0" err="1">
                <a:solidFill>
                  <a:srgbClr val="000000"/>
                </a:solidFill>
                <a:effectLst/>
              </a:rPr>
              <a:t>jarang</a:t>
            </a:r>
            <a:r>
              <a:rPr lang="en-ID" sz="1200" b="0" i="0" dirty="0">
                <a:solidFill>
                  <a:srgbClr val="000000"/>
                </a:solidFill>
                <a:effectLst/>
              </a:rPr>
              <a:t> </a:t>
            </a:r>
            <a:r>
              <a:rPr lang="en-ID" sz="1200" b="0" i="0" dirty="0" err="1">
                <a:solidFill>
                  <a:srgbClr val="000000"/>
                </a:solidFill>
                <a:effectLst/>
              </a:rPr>
              <a:t>ditemukan</a:t>
            </a:r>
            <a:r>
              <a:rPr lang="en-ID" sz="1200" b="0" i="0" dirty="0">
                <a:solidFill>
                  <a:srgbClr val="000000"/>
                </a:solidFill>
                <a:effectLst/>
              </a:rPr>
              <a:t> di pasar </a:t>
            </a:r>
            <a:r>
              <a:rPr lang="en-ID" sz="1200" b="0" i="0" dirty="0" err="1">
                <a:solidFill>
                  <a:srgbClr val="000000"/>
                </a:solidFill>
                <a:effectLst/>
              </a:rPr>
              <a:t>internasional</a:t>
            </a:r>
            <a:r>
              <a:rPr lang="en-ID" sz="1200" b="0" i="0" dirty="0">
                <a:solidFill>
                  <a:srgbClr val="000000"/>
                </a:solidFill>
                <a:effectLst/>
              </a:rPr>
              <a:t>.</a:t>
            </a:r>
            <a:endParaRPr lang="en-ID" sz="1200" dirty="0"/>
          </a:p>
        </p:txBody>
      </p:sp>
      <p:sp>
        <p:nvSpPr>
          <p:cNvPr id="13" name="TextBox 12">
            <a:extLst>
              <a:ext uri="{FF2B5EF4-FFF2-40B4-BE49-F238E27FC236}">
                <a16:creationId xmlns:a16="http://schemas.microsoft.com/office/drawing/2014/main" id="{C613ED5B-0DAE-497B-91F1-E0A7C4BA4ABB}"/>
              </a:ext>
            </a:extLst>
          </p:cNvPr>
          <p:cNvSpPr txBox="1"/>
          <p:nvPr/>
        </p:nvSpPr>
        <p:spPr>
          <a:xfrm>
            <a:off x="7165575" y="640774"/>
            <a:ext cx="4420674" cy="369332"/>
          </a:xfrm>
          <a:prstGeom prst="rect">
            <a:avLst/>
          </a:prstGeom>
          <a:noFill/>
        </p:spPr>
        <p:txBody>
          <a:bodyPr wrap="square">
            <a:spAutoFit/>
          </a:bodyPr>
          <a:lstStyle/>
          <a:p>
            <a:r>
              <a:rPr lang="en-US" b="0" i="1" dirty="0" err="1">
                <a:solidFill>
                  <a:srgbClr val="000000"/>
                </a:solidFill>
                <a:effectLst/>
              </a:rPr>
              <a:t>Andaliman</a:t>
            </a:r>
            <a:r>
              <a:rPr lang="en-US" b="0" i="1" dirty="0">
                <a:solidFill>
                  <a:srgbClr val="000000"/>
                </a:solidFill>
                <a:effectLst/>
              </a:rPr>
              <a:t> Sambal with Shredded Chicken</a:t>
            </a:r>
            <a:endParaRPr lang="en-ID" dirty="0"/>
          </a:p>
        </p:txBody>
      </p:sp>
      <p:sp>
        <p:nvSpPr>
          <p:cNvPr id="15" name="TextBox 14">
            <a:extLst>
              <a:ext uri="{FF2B5EF4-FFF2-40B4-BE49-F238E27FC236}">
                <a16:creationId xmlns:a16="http://schemas.microsoft.com/office/drawing/2014/main" id="{D99E6159-93B7-1A48-0755-3878C2F431BE}"/>
              </a:ext>
            </a:extLst>
          </p:cNvPr>
          <p:cNvSpPr txBox="1"/>
          <p:nvPr/>
        </p:nvSpPr>
        <p:spPr>
          <a:xfrm>
            <a:off x="7165575" y="1010106"/>
            <a:ext cx="4811961" cy="4478149"/>
          </a:xfrm>
          <a:prstGeom prst="rect">
            <a:avLst/>
          </a:prstGeom>
          <a:noFill/>
        </p:spPr>
        <p:txBody>
          <a:bodyPr wrap="square">
            <a:spAutoFit/>
          </a:bodyPr>
          <a:lstStyle/>
          <a:p>
            <a:pPr>
              <a:lnSpc>
                <a:spcPts val="2925"/>
              </a:lnSpc>
            </a:pPr>
            <a:r>
              <a:rPr lang="en-US" sz="1400" b="0" i="1" dirty="0">
                <a:solidFill>
                  <a:srgbClr val="000000"/>
                </a:solidFill>
                <a:effectLst/>
                <a:latin typeface="YAFdJsjyMsM 0"/>
              </a:rPr>
              <a:t>An authentic Indonesian sambal combining </a:t>
            </a:r>
            <a:r>
              <a:rPr lang="en-US" sz="1400" b="0" i="1" dirty="0" err="1">
                <a:solidFill>
                  <a:srgbClr val="000000"/>
                </a:solidFill>
                <a:effectLst/>
                <a:latin typeface="YAFdJsjyMsM 0"/>
              </a:rPr>
              <a:t>Andaliman</a:t>
            </a:r>
            <a:r>
              <a:rPr lang="en-US" sz="1400" b="0" i="1" dirty="0">
                <a:solidFill>
                  <a:srgbClr val="000000"/>
                </a:solidFill>
                <a:effectLst/>
                <a:latin typeface="YAFdJsjyMsM 0"/>
              </a:rPr>
              <a:t> (a unique spice from North Sumatra) for a tangy and spicy kick, with tender shredded chicken full of rich flavor. Perfect as a condiment for various dishes, such as steamed rice, fried rice, or noodles.</a:t>
            </a:r>
            <a:endParaRPr lang="en-US" sz="1400" dirty="0">
              <a:solidFill>
                <a:srgbClr val="000000"/>
              </a:solidFill>
              <a:effectLst/>
              <a:latin typeface="YAFdJsjyMsM 0"/>
            </a:endParaRPr>
          </a:p>
          <a:p>
            <a:pPr>
              <a:lnSpc>
                <a:spcPts val="2925"/>
              </a:lnSpc>
            </a:pPr>
            <a:r>
              <a:rPr lang="en-US" sz="1400" b="0" i="1" dirty="0">
                <a:solidFill>
                  <a:srgbClr val="000000"/>
                </a:solidFill>
                <a:effectLst/>
                <a:latin typeface="YAFdJsjyMsM 0"/>
              </a:rPr>
              <a:t>Specifications:</a:t>
            </a:r>
            <a:endParaRPr lang="en-US" sz="1400" dirty="0">
              <a:solidFill>
                <a:srgbClr val="000000"/>
              </a:solidFill>
              <a:effectLst/>
              <a:latin typeface="YAFdJsjyMsM 0"/>
            </a:endParaRPr>
          </a:p>
          <a:p>
            <a:pPr>
              <a:buFont typeface="Arial" panose="020B0604020202020204" pitchFamily="34" charset="0"/>
              <a:buChar char="•"/>
            </a:pPr>
            <a:r>
              <a:rPr lang="en-US" sz="1400" b="0" i="1" dirty="0">
                <a:solidFill>
                  <a:srgbClr val="000000"/>
                </a:solidFill>
                <a:effectLst/>
              </a:rPr>
              <a:t>Main Ingredients: </a:t>
            </a:r>
            <a:r>
              <a:rPr lang="en-US" sz="1400" b="0" i="1" dirty="0" err="1">
                <a:solidFill>
                  <a:srgbClr val="000000"/>
                </a:solidFill>
                <a:effectLst/>
              </a:rPr>
              <a:t>Andaliman</a:t>
            </a:r>
            <a:r>
              <a:rPr lang="en-US" sz="1400" b="0" i="1" dirty="0">
                <a:solidFill>
                  <a:srgbClr val="000000"/>
                </a:solidFill>
                <a:effectLst/>
              </a:rPr>
              <a:t>, chili, shredded chicken, shallots, garlic, and selected spices.</a:t>
            </a:r>
            <a:endParaRPr lang="en-US" sz="1400" dirty="0"/>
          </a:p>
          <a:p>
            <a:pPr>
              <a:buFont typeface="Arial" panose="020B0604020202020204" pitchFamily="34" charset="0"/>
              <a:buChar char="•"/>
            </a:pPr>
            <a:r>
              <a:rPr lang="en-US" sz="1400" b="0" i="1" dirty="0">
                <a:solidFill>
                  <a:srgbClr val="000000"/>
                </a:solidFill>
                <a:effectLst/>
              </a:rPr>
              <a:t>Flavor: Spicy and aromatic with a distinctive taste.</a:t>
            </a:r>
            <a:endParaRPr lang="en-US" sz="1400" dirty="0"/>
          </a:p>
          <a:p>
            <a:pPr>
              <a:buFont typeface="Arial" panose="020B0604020202020204" pitchFamily="34" charset="0"/>
              <a:buChar char="•"/>
            </a:pPr>
            <a:r>
              <a:rPr lang="en-US" sz="1400" b="0" i="1" dirty="0">
                <a:solidFill>
                  <a:srgbClr val="000000"/>
                </a:solidFill>
                <a:effectLst/>
              </a:rPr>
              <a:t>Packaging: Airtight plastic jar with a 200-gram capacity.</a:t>
            </a:r>
            <a:endParaRPr lang="en-US" sz="1400" dirty="0"/>
          </a:p>
          <a:p>
            <a:pPr>
              <a:buFont typeface="Arial" panose="020B0604020202020204" pitchFamily="34" charset="0"/>
              <a:buChar char="•"/>
            </a:pPr>
            <a:r>
              <a:rPr lang="en-US" sz="1400" b="0" i="1" dirty="0">
                <a:solidFill>
                  <a:srgbClr val="000000"/>
                </a:solidFill>
                <a:effectLst/>
              </a:rPr>
              <a:t>Shelf Life: 6 months (stored at room temperature).</a:t>
            </a:r>
            <a:endParaRPr lang="en-US" sz="1400" dirty="0"/>
          </a:p>
          <a:p>
            <a:pPr>
              <a:buFont typeface="Arial" panose="020B0604020202020204" pitchFamily="34" charset="0"/>
              <a:buChar char="•"/>
            </a:pPr>
            <a:r>
              <a:rPr lang="en-US" sz="1400" b="0" i="1" dirty="0">
                <a:solidFill>
                  <a:srgbClr val="000000"/>
                </a:solidFill>
                <a:effectLst/>
              </a:rPr>
              <a:t>Free From: Artificial preservatives, MSG, or synthetic coloring.</a:t>
            </a:r>
            <a:endParaRPr lang="en-US" sz="1400" dirty="0"/>
          </a:p>
          <a:p>
            <a:pPr>
              <a:buFont typeface="Arial" panose="020B0604020202020204" pitchFamily="34" charset="0"/>
              <a:buChar char="•"/>
            </a:pPr>
            <a:r>
              <a:rPr lang="en-US" sz="1400" b="0" i="1" dirty="0">
                <a:solidFill>
                  <a:srgbClr val="000000"/>
                </a:solidFill>
                <a:effectLst/>
              </a:rPr>
              <a:t>Serving Suggestion: Ready to eat or reheat before serving.</a:t>
            </a:r>
            <a:endParaRPr lang="en-US" sz="1400" dirty="0"/>
          </a:p>
          <a:p>
            <a:pPr>
              <a:buFont typeface="Arial" panose="020B0604020202020204" pitchFamily="34" charset="0"/>
              <a:buChar char="•"/>
            </a:pPr>
            <a:r>
              <a:rPr lang="en-US" sz="1400" b="0" i="1" dirty="0">
                <a:solidFill>
                  <a:srgbClr val="000000"/>
                </a:solidFill>
                <a:effectLst/>
              </a:rPr>
              <a:t>Uniqueness: Made with </a:t>
            </a:r>
            <a:r>
              <a:rPr lang="en-US" sz="1400" b="0" i="1" dirty="0" err="1">
                <a:solidFill>
                  <a:srgbClr val="000000"/>
                </a:solidFill>
                <a:effectLst/>
              </a:rPr>
              <a:t>Andaliman</a:t>
            </a:r>
            <a:r>
              <a:rPr lang="en-US" sz="1400" b="0" i="1" dirty="0">
                <a:solidFill>
                  <a:srgbClr val="000000"/>
                </a:solidFill>
                <a:effectLst/>
              </a:rPr>
              <a:t>, an exotic spice rarely found in international markets.</a:t>
            </a:r>
            <a:endParaRPr lang="en-US" sz="1400" dirty="0"/>
          </a:p>
        </p:txBody>
      </p:sp>
      <p:pic>
        <p:nvPicPr>
          <p:cNvPr id="17" name="Picture 16">
            <a:extLst>
              <a:ext uri="{FF2B5EF4-FFF2-40B4-BE49-F238E27FC236}">
                <a16:creationId xmlns:a16="http://schemas.microsoft.com/office/drawing/2014/main" id="{1D5A578B-1349-2839-70B9-D5357833162F}"/>
              </a:ext>
            </a:extLst>
          </p:cNvPr>
          <p:cNvPicPr>
            <a:picLocks noChangeAspect="1"/>
          </p:cNvPicPr>
          <p:nvPr/>
        </p:nvPicPr>
        <p:blipFill>
          <a:blip r:embed="rId3"/>
          <a:stretch>
            <a:fillRect/>
          </a:stretch>
        </p:blipFill>
        <p:spPr>
          <a:xfrm>
            <a:off x="4907558" y="1910722"/>
            <a:ext cx="2162864" cy="2531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a:extLst>
              <a:ext uri="{FF2B5EF4-FFF2-40B4-BE49-F238E27FC236}">
                <a16:creationId xmlns:a16="http://schemas.microsoft.com/office/drawing/2014/main" id="{D00BD991-6245-A783-BD5B-E3D1F9FDD1D7}"/>
              </a:ext>
            </a:extLst>
          </p:cNvPr>
          <p:cNvSpPr txBox="1"/>
          <p:nvPr/>
        </p:nvSpPr>
        <p:spPr>
          <a:xfrm>
            <a:off x="4668684" y="6581001"/>
            <a:ext cx="4552589"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pic>
        <p:nvPicPr>
          <p:cNvPr id="2" name="Picture 1">
            <a:extLst>
              <a:ext uri="{FF2B5EF4-FFF2-40B4-BE49-F238E27FC236}">
                <a16:creationId xmlns:a16="http://schemas.microsoft.com/office/drawing/2014/main" id="{7E778242-645C-5D06-687E-98806016105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332551" y="248815"/>
            <a:ext cx="482658" cy="433904"/>
          </a:xfrm>
          <a:prstGeom prst="rect">
            <a:avLst/>
          </a:prstGeom>
        </p:spPr>
      </p:pic>
      <p:sp>
        <p:nvSpPr>
          <p:cNvPr id="4" name="TextBox 3">
            <a:extLst>
              <a:ext uri="{FF2B5EF4-FFF2-40B4-BE49-F238E27FC236}">
                <a16:creationId xmlns:a16="http://schemas.microsoft.com/office/drawing/2014/main" id="{11DFC90E-127A-7BC9-CA65-266DFEA2700E}"/>
              </a:ext>
            </a:extLst>
          </p:cNvPr>
          <p:cNvSpPr txBox="1"/>
          <p:nvPr/>
        </p:nvSpPr>
        <p:spPr>
          <a:xfrm>
            <a:off x="640275" y="318631"/>
            <a:ext cx="3629730"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spTree>
    <p:extLst>
      <p:ext uri="{BB962C8B-B14F-4D97-AF65-F5344CB8AC3E}">
        <p14:creationId xmlns:p14="http://schemas.microsoft.com/office/powerpoint/2010/main" val="265648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7D495B-990C-5AAF-8649-5910E6EA1059}"/>
              </a:ext>
            </a:extLst>
          </p:cNvPr>
          <p:cNvSpPr>
            <a:spLocks noGrp="1"/>
          </p:cNvSpPr>
          <p:nvPr>
            <p:ph type="sldNum" sz="quarter" idx="12"/>
          </p:nvPr>
        </p:nvSpPr>
        <p:spPr/>
        <p:txBody>
          <a:bodyPr/>
          <a:lstStyle/>
          <a:p>
            <a:fld id="{CBD12358-51D2-46B3-9BDE-DF29528B9454}" type="slidenum">
              <a:rPr lang="en-US" smtClean="0"/>
              <a:t>14</a:t>
            </a:fld>
            <a:endParaRPr lang="en-US" dirty="0"/>
          </a:p>
        </p:txBody>
      </p:sp>
      <p:sp>
        <p:nvSpPr>
          <p:cNvPr id="6" name="TextBox 5">
            <a:extLst>
              <a:ext uri="{FF2B5EF4-FFF2-40B4-BE49-F238E27FC236}">
                <a16:creationId xmlns:a16="http://schemas.microsoft.com/office/drawing/2014/main" id="{ECCF7537-2048-D79C-FEE5-859544033676}"/>
              </a:ext>
            </a:extLst>
          </p:cNvPr>
          <p:cNvSpPr txBox="1"/>
          <p:nvPr/>
        </p:nvSpPr>
        <p:spPr>
          <a:xfrm>
            <a:off x="640724" y="671778"/>
            <a:ext cx="2733541" cy="369332"/>
          </a:xfrm>
          <a:prstGeom prst="rect">
            <a:avLst/>
          </a:prstGeom>
          <a:noFill/>
        </p:spPr>
        <p:txBody>
          <a:bodyPr wrap="square">
            <a:spAutoFit/>
          </a:bodyPr>
          <a:lstStyle/>
          <a:p>
            <a:r>
              <a:rPr lang="en-ID" b="0" i="0" dirty="0">
                <a:solidFill>
                  <a:srgbClr val="000000"/>
                </a:solidFill>
                <a:effectLst/>
              </a:rPr>
              <a:t>Sambal </a:t>
            </a:r>
            <a:r>
              <a:rPr lang="en-ID" b="0" i="0" dirty="0" err="1">
                <a:solidFill>
                  <a:srgbClr val="000000"/>
                </a:solidFill>
                <a:effectLst/>
              </a:rPr>
              <a:t>Cumi</a:t>
            </a:r>
            <a:r>
              <a:rPr lang="en-ID" b="0" i="0" dirty="0">
                <a:solidFill>
                  <a:srgbClr val="000000"/>
                </a:solidFill>
                <a:effectLst/>
              </a:rPr>
              <a:t> Extra Pedas</a:t>
            </a:r>
            <a:endParaRPr lang="en-ID" dirty="0"/>
          </a:p>
        </p:txBody>
      </p:sp>
      <p:sp>
        <p:nvSpPr>
          <p:cNvPr id="8" name="TextBox 7">
            <a:extLst>
              <a:ext uri="{FF2B5EF4-FFF2-40B4-BE49-F238E27FC236}">
                <a16:creationId xmlns:a16="http://schemas.microsoft.com/office/drawing/2014/main" id="{4507108E-0578-8DDE-8B58-2819D0743F35}"/>
              </a:ext>
            </a:extLst>
          </p:cNvPr>
          <p:cNvSpPr txBox="1"/>
          <p:nvPr/>
        </p:nvSpPr>
        <p:spPr>
          <a:xfrm>
            <a:off x="640724" y="1212985"/>
            <a:ext cx="4240369" cy="4968027"/>
          </a:xfrm>
          <a:prstGeom prst="rect">
            <a:avLst/>
          </a:prstGeom>
          <a:noFill/>
        </p:spPr>
        <p:txBody>
          <a:bodyPr wrap="square">
            <a:spAutoFit/>
          </a:bodyPr>
          <a:lstStyle/>
          <a:p>
            <a:pPr>
              <a:lnSpc>
                <a:spcPts val="2925"/>
              </a:lnSpc>
            </a:pPr>
            <a:r>
              <a:rPr lang="en-ID" sz="1400" b="0" i="0" dirty="0">
                <a:solidFill>
                  <a:srgbClr val="000000"/>
                </a:solidFill>
                <a:effectLst/>
                <a:latin typeface="YAFdJsjyMsM 0"/>
              </a:rPr>
              <a:t>Sambal premium </a:t>
            </a:r>
            <a:r>
              <a:rPr lang="en-ID" sz="1400" b="0" i="0" dirty="0" err="1">
                <a:solidFill>
                  <a:srgbClr val="000000"/>
                </a:solidFill>
                <a:effectLst/>
                <a:latin typeface="YAFdJsjyMsM 0"/>
              </a:rPr>
              <a:t>dengan</a:t>
            </a:r>
            <a:r>
              <a:rPr lang="en-ID" sz="1400" b="0" i="0" dirty="0">
                <a:solidFill>
                  <a:srgbClr val="000000"/>
                </a:solidFill>
                <a:effectLst/>
                <a:latin typeface="YAFdJsjyMsM 0"/>
              </a:rPr>
              <a:t> </a:t>
            </a:r>
            <a:r>
              <a:rPr lang="en-ID" sz="1400" b="0" i="0" dirty="0" err="1">
                <a:solidFill>
                  <a:srgbClr val="000000"/>
                </a:solidFill>
                <a:effectLst/>
                <a:latin typeface="YAFdJsjyMsM 0"/>
              </a:rPr>
              <a:t>irisan</a:t>
            </a:r>
            <a:r>
              <a:rPr lang="en-ID" sz="1400" b="0" i="0" dirty="0">
                <a:solidFill>
                  <a:srgbClr val="000000"/>
                </a:solidFill>
                <a:effectLst/>
                <a:latin typeface="YAFdJsjyMsM 0"/>
              </a:rPr>
              <a:t> </a:t>
            </a:r>
            <a:r>
              <a:rPr lang="en-ID" sz="1400" b="0" i="0" dirty="0" err="1">
                <a:solidFill>
                  <a:srgbClr val="000000"/>
                </a:solidFill>
                <a:effectLst/>
                <a:latin typeface="YAFdJsjyMsM 0"/>
              </a:rPr>
              <a:t>cumi-cumi</a:t>
            </a:r>
            <a:r>
              <a:rPr lang="en-ID" sz="1400" b="0" i="0" dirty="0">
                <a:solidFill>
                  <a:srgbClr val="000000"/>
                </a:solidFill>
                <a:effectLst/>
                <a:latin typeface="YAFdJsjyMsM 0"/>
              </a:rPr>
              <a:t> segar yang </a:t>
            </a:r>
            <a:r>
              <a:rPr lang="en-ID" sz="1400" b="0" i="0" dirty="0" err="1">
                <a:solidFill>
                  <a:srgbClr val="000000"/>
                </a:solidFill>
                <a:effectLst/>
                <a:latin typeface="YAFdJsjyMsM 0"/>
              </a:rPr>
              <a:t>dimasak</a:t>
            </a:r>
            <a:r>
              <a:rPr lang="en-ID" sz="1400" b="0" i="0" dirty="0">
                <a:solidFill>
                  <a:srgbClr val="000000"/>
                </a:solidFill>
                <a:effectLst/>
                <a:latin typeface="YAFdJsjyMsM 0"/>
              </a:rPr>
              <a:t> </a:t>
            </a:r>
            <a:r>
              <a:rPr lang="en-ID" sz="1400" b="0" i="0" dirty="0" err="1">
                <a:solidFill>
                  <a:srgbClr val="000000"/>
                </a:solidFill>
                <a:effectLst/>
                <a:latin typeface="YAFdJsjyMsM 0"/>
              </a:rPr>
              <a:t>dengan</a:t>
            </a:r>
            <a:r>
              <a:rPr lang="en-ID" sz="1400" b="0" i="0" dirty="0">
                <a:solidFill>
                  <a:srgbClr val="000000"/>
                </a:solidFill>
                <a:effectLst/>
                <a:latin typeface="YAFdJsjyMsM 0"/>
              </a:rPr>
              <a:t> </a:t>
            </a:r>
            <a:r>
              <a:rPr lang="en-ID" sz="1400" b="0" i="0" dirty="0" err="1">
                <a:solidFill>
                  <a:srgbClr val="000000"/>
                </a:solidFill>
                <a:effectLst/>
                <a:latin typeface="YAFdJsjyMsM 0"/>
              </a:rPr>
              <a:t>cabai</a:t>
            </a:r>
            <a:r>
              <a:rPr lang="en-ID" sz="1400" b="0" i="0" dirty="0">
                <a:solidFill>
                  <a:srgbClr val="000000"/>
                </a:solidFill>
                <a:effectLst/>
                <a:latin typeface="YAFdJsjyMsM 0"/>
              </a:rPr>
              <a:t> </a:t>
            </a:r>
            <a:r>
              <a:rPr lang="en-ID" sz="1400" b="0" i="0" dirty="0" err="1">
                <a:solidFill>
                  <a:srgbClr val="000000"/>
                </a:solidFill>
                <a:effectLst/>
                <a:latin typeface="YAFdJsjyMsM 0"/>
              </a:rPr>
              <a:t>pilihan</a:t>
            </a:r>
            <a:r>
              <a:rPr lang="en-ID" sz="1400" b="0" i="0" dirty="0">
                <a:solidFill>
                  <a:srgbClr val="000000"/>
                </a:solidFill>
                <a:effectLst/>
                <a:latin typeface="YAFdJsjyMsM 0"/>
              </a:rPr>
              <a:t>, </a:t>
            </a:r>
            <a:r>
              <a:rPr lang="en-ID" sz="1400" b="0" i="0" dirty="0" err="1">
                <a:solidFill>
                  <a:srgbClr val="000000"/>
                </a:solidFill>
                <a:effectLst/>
                <a:latin typeface="YAFdJsjyMsM 0"/>
              </a:rPr>
              <a:t>memberikan</a:t>
            </a:r>
            <a:r>
              <a:rPr lang="en-ID" sz="1400" b="0" i="0" dirty="0">
                <a:solidFill>
                  <a:srgbClr val="000000"/>
                </a:solidFill>
                <a:effectLst/>
                <a:latin typeface="YAFdJsjyMsM 0"/>
              </a:rPr>
              <a:t> </a:t>
            </a:r>
            <a:r>
              <a:rPr lang="en-ID" sz="1400" b="0" i="0" dirty="0" err="1">
                <a:solidFill>
                  <a:srgbClr val="000000"/>
                </a:solidFill>
                <a:effectLst/>
                <a:latin typeface="YAFdJsjyMsM 0"/>
              </a:rPr>
              <a:t>sensasi</a:t>
            </a:r>
            <a:r>
              <a:rPr lang="en-ID" sz="1400" b="0" i="0" dirty="0">
                <a:solidFill>
                  <a:srgbClr val="000000"/>
                </a:solidFill>
                <a:effectLst/>
                <a:latin typeface="YAFdJsjyMsM 0"/>
              </a:rPr>
              <a:t> </a:t>
            </a:r>
            <a:r>
              <a:rPr lang="en-ID" sz="1400" b="0" i="0" dirty="0" err="1">
                <a:solidFill>
                  <a:srgbClr val="000000"/>
                </a:solidFill>
                <a:effectLst/>
                <a:latin typeface="YAFdJsjyMsM 0"/>
              </a:rPr>
              <a:t>pedas</a:t>
            </a:r>
            <a:r>
              <a:rPr lang="en-ID" sz="1400" b="0" i="0" dirty="0">
                <a:solidFill>
                  <a:srgbClr val="000000"/>
                </a:solidFill>
                <a:effectLst/>
                <a:latin typeface="YAFdJsjyMsM 0"/>
              </a:rPr>
              <a:t> </a:t>
            </a:r>
            <a:r>
              <a:rPr lang="en-ID" sz="1400" b="0" i="0" dirty="0" err="1">
                <a:solidFill>
                  <a:srgbClr val="000000"/>
                </a:solidFill>
                <a:effectLst/>
                <a:latin typeface="YAFdJsjyMsM 0"/>
              </a:rPr>
              <a:t>ekstra</a:t>
            </a:r>
            <a:r>
              <a:rPr lang="en-ID" sz="1400" b="0" i="0" dirty="0">
                <a:solidFill>
                  <a:srgbClr val="000000"/>
                </a:solidFill>
                <a:effectLst/>
                <a:latin typeface="YAFdJsjyMsM 0"/>
              </a:rPr>
              <a:t> yang </a:t>
            </a:r>
            <a:r>
              <a:rPr lang="en-ID" sz="1400" b="0" i="0" dirty="0" err="1">
                <a:solidFill>
                  <a:srgbClr val="000000"/>
                </a:solidFill>
                <a:effectLst/>
                <a:latin typeface="YAFdJsjyMsM 0"/>
              </a:rPr>
              <a:t>lezat</a:t>
            </a:r>
            <a:r>
              <a:rPr lang="en-ID" sz="1400" b="0" i="0" dirty="0">
                <a:solidFill>
                  <a:srgbClr val="000000"/>
                </a:solidFill>
                <a:effectLst/>
                <a:latin typeface="YAFdJsjyMsM 0"/>
              </a:rPr>
              <a:t> dan </a:t>
            </a:r>
            <a:r>
              <a:rPr lang="en-ID" sz="1400" b="0" i="0" dirty="0" err="1">
                <a:solidFill>
                  <a:srgbClr val="000000"/>
                </a:solidFill>
                <a:effectLst/>
                <a:latin typeface="YAFdJsjyMsM 0"/>
              </a:rPr>
              <a:t>menggugah</a:t>
            </a:r>
            <a:r>
              <a:rPr lang="en-ID" sz="1400" b="0" i="0" dirty="0">
                <a:solidFill>
                  <a:srgbClr val="000000"/>
                </a:solidFill>
                <a:effectLst/>
                <a:latin typeface="YAFdJsjyMsM 0"/>
              </a:rPr>
              <a:t> </a:t>
            </a:r>
            <a:r>
              <a:rPr lang="en-ID" sz="1400" b="0" i="0" dirty="0" err="1">
                <a:solidFill>
                  <a:srgbClr val="000000"/>
                </a:solidFill>
                <a:effectLst/>
                <a:latin typeface="YAFdJsjyMsM 0"/>
              </a:rPr>
              <a:t>selera</a:t>
            </a:r>
            <a:r>
              <a:rPr lang="en-ID" sz="1400" b="0" i="0" dirty="0">
                <a:solidFill>
                  <a:srgbClr val="000000"/>
                </a:solidFill>
                <a:effectLst/>
                <a:latin typeface="YAFdJsjyMsM 0"/>
              </a:rPr>
              <a:t>. Ideal </a:t>
            </a:r>
            <a:r>
              <a:rPr lang="en-ID" sz="1400" b="0" i="0" dirty="0" err="1">
                <a:solidFill>
                  <a:srgbClr val="000000"/>
                </a:solidFill>
                <a:effectLst/>
                <a:latin typeface="YAFdJsjyMsM 0"/>
              </a:rPr>
              <a:t>untuk</a:t>
            </a:r>
            <a:r>
              <a:rPr lang="en-ID" sz="1400" b="0" i="0" dirty="0">
                <a:solidFill>
                  <a:srgbClr val="000000"/>
                </a:solidFill>
                <a:effectLst/>
                <a:latin typeface="YAFdJsjyMsM 0"/>
              </a:rPr>
              <a:t> </a:t>
            </a:r>
            <a:r>
              <a:rPr lang="en-ID" sz="1400" b="0" i="0" dirty="0" err="1">
                <a:solidFill>
                  <a:srgbClr val="000000"/>
                </a:solidFill>
                <a:effectLst/>
                <a:latin typeface="YAFdJsjyMsM 0"/>
              </a:rPr>
              <a:t>pecinta</a:t>
            </a:r>
            <a:r>
              <a:rPr lang="en-ID" sz="1400" b="0" i="0" dirty="0">
                <a:solidFill>
                  <a:srgbClr val="000000"/>
                </a:solidFill>
                <a:effectLst/>
                <a:latin typeface="YAFdJsjyMsM 0"/>
              </a:rPr>
              <a:t> </a:t>
            </a:r>
            <a:r>
              <a:rPr lang="en-ID" sz="1400" b="0" i="0" dirty="0" err="1">
                <a:solidFill>
                  <a:srgbClr val="000000"/>
                </a:solidFill>
                <a:effectLst/>
                <a:latin typeface="YAFdJsjyMsM 0"/>
              </a:rPr>
              <a:t>pedas</a:t>
            </a:r>
            <a:r>
              <a:rPr lang="en-ID" sz="1400" b="0" i="0" dirty="0">
                <a:solidFill>
                  <a:srgbClr val="000000"/>
                </a:solidFill>
                <a:effectLst/>
                <a:latin typeface="YAFdJsjyMsM 0"/>
              </a:rPr>
              <a:t> </a:t>
            </a:r>
            <a:r>
              <a:rPr lang="en-ID" sz="1400" b="0" i="0" dirty="0" err="1">
                <a:solidFill>
                  <a:srgbClr val="000000"/>
                </a:solidFill>
                <a:effectLst/>
                <a:latin typeface="YAFdJsjyMsM 0"/>
              </a:rPr>
              <a:t>ekstrem</a:t>
            </a:r>
            <a:r>
              <a:rPr lang="en-ID" sz="1400" b="0" i="0" dirty="0">
                <a:solidFill>
                  <a:srgbClr val="000000"/>
                </a:solidFill>
                <a:effectLst/>
                <a:latin typeface="YAFdJsjyMsM 0"/>
              </a:rPr>
              <a:t>.</a:t>
            </a:r>
            <a:endParaRPr lang="en-ID" sz="1400" dirty="0">
              <a:solidFill>
                <a:srgbClr val="000000"/>
              </a:solidFill>
              <a:effectLst/>
              <a:latin typeface="YAFdJsjyMsM 0"/>
            </a:endParaRPr>
          </a:p>
          <a:p>
            <a:pPr>
              <a:lnSpc>
                <a:spcPts val="2925"/>
              </a:lnSpc>
            </a:pPr>
            <a:r>
              <a:rPr lang="en-ID" sz="1400" b="0" i="0" dirty="0" err="1">
                <a:solidFill>
                  <a:srgbClr val="000000"/>
                </a:solidFill>
                <a:effectLst/>
                <a:latin typeface="YAFdJsjyMsM 0"/>
              </a:rPr>
              <a:t>Spesifikasi</a:t>
            </a:r>
            <a:r>
              <a:rPr lang="en-ID" sz="1400" b="0" i="0" dirty="0">
                <a:solidFill>
                  <a:srgbClr val="000000"/>
                </a:solidFill>
                <a:effectLst/>
                <a:latin typeface="YAFdJsjyMsM 0"/>
              </a:rPr>
              <a:t>:</a:t>
            </a:r>
            <a:endParaRPr lang="en-ID" sz="1400" dirty="0">
              <a:solidFill>
                <a:srgbClr val="000000"/>
              </a:solidFill>
              <a:effectLst/>
              <a:latin typeface="YAFdJsjyMsM 0"/>
            </a:endParaRPr>
          </a:p>
          <a:p>
            <a:pPr>
              <a:buFont typeface="Arial" panose="020B0604020202020204" pitchFamily="34" charset="0"/>
              <a:buChar char="•"/>
            </a:pPr>
            <a:r>
              <a:rPr lang="en-ID" sz="1400" b="0" i="0" dirty="0">
                <a:solidFill>
                  <a:srgbClr val="000000"/>
                </a:solidFill>
                <a:effectLst/>
              </a:rPr>
              <a:t>Bahan Utama: </a:t>
            </a:r>
            <a:r>
              <a:rPr lang="en-ID" sz="1400" b="0" i="0" dirty="0" err="1">
                <a:solidFill>
                  <a:srgbClr val="000000"/>
                </a:solidFill>
                <a:effectLst/>
              </a:rPr>
              <a:t>Cumi</a:t>
            </a:r>
            <a:r>
              <a:rPr lang="en-ID" sz="1400" b="0" i="0" dirty="0">
                <a:solidFill>
                  <a:srgbClr val="000000"/>
                </a:solidFill>
                <a:effectLst/>
              </a:rPr>
              <a:t> segar, </a:t>
            </a:r>
            <a:r>
              <a:rPr lang="en-ID" sz="1400" b="0" i="0" dirty="0" err="1">
                <a:solidFill>
                  <a:srgbClr val="000000"/>
                </a:solidFill>
                <a:effectLst/>
              </a:rPr>
              <a:t>cabai</a:t>
            </a:r>
            <a:r>
              <a:rPr lang="en-ID" sz="1400" b="0" i="0" dirty="0">
                <a:solidFill>
                  <a:srgbClr val="000000"/>
                </a:solidFill>
                <a:effectLst/>
              </a:rPr>
              <a:t> </a:t>
            </a:r>
            <a:r>
              <a:rPr lang="en-ID" sz="1400" b="0" i="0" dirty="0" err="1">
                <a:solidFill>
                  <a:srgbClr val="000000"/>
                </a:solidFill>
                <a:effectLst/>
              </a:rPr>
              <a:t>rawit</a:t>
            </a:r>
            <a:r>
              <a:rPr lang="en-ID" sz="1400" b="0" i="0" dirty="0">
                <a:solidFill>
                  <a:srgbClr val="000000"/>
                </a:solidFill>
                <a:effectLst/>
              </a:rPr>
              <a:t>, </a:t>
            </a:r>
            <a:r>
              <a:rPr lang="en-ID" sz="1400" b="0" i="0" dirty="0" err="1">
                <a:solidFill>
                  <a:srgbClr val="000000"/>
                </a:solidFill>
                <a:effectLst/>
              </a:rPr>
              <a:t>bawang</a:t>
            </a:r>
            <a:r>
              <a:rPr lang="en-ID" sz="1400" b="0" i="0" dirty="0">
                <a:solidFill>
                  <a:srgbClr val="000000"/>
                </a:solidFill>
                <a:effectLst/>
              </a:rPr>
              <a:t> </a:t>
            </a:r>
            <a:r>
              <a:rPr lang="en-ID" sz="1400" b="0" i="0" dirty="0" err="1">
                <a:solidFill>
                  <a:srgbClr val="000000"/>
                </a:solidFill>
                <a:effectLst/>
              </a:rPr>
              <a:t>merah</a:t>
            </a:r>
            <a:r>
              <a:rPr lang="en-ID" sz="1400" b="0" i="0" dirty="0">
                <a:solidFill>
                  <a:srgbClr val="000000"/>
                </a:solidFill>
                <a:effectLst/>
              </a:rPr>
              <a:t>, </a:t>
            </a:r>
            <a:r>
              <a:rPr lang="en-ID" sz="1400" b="0" i="0" dirty="0" err="1">
                <a:solidFill>
                  <a:srgbClr val="000000"/>
                </a:solidFill>
                <a:effectLst/>
              </a:rPr>
              <a:t>bawang</a:t>
            </a:r>
            <a:r>
              <a:rPr lang="en-ID" sz="1400" b="0" i="0" dirty="0">
                <a:solidFill>
                  <a:srgbClr val="000000"/>
                </a:solidFill>
                <a:effectLst/>
              </a:rPr>
              <a:t> </a:t>
            </a:r>
            <a:r>
              <a:rPr lang="en-ID" sz="1400" b="0" i="0" dirty="0" err="1">
                <a:solidFill>
                  <a:srgbClr val="000000"/>
                </a:solidFill>
                <a:effectLst/>
              </a:rPr>
              <a:t>putih</a:t>
            </a:r>
            <a:r>
              <a:rPr lang="en-ID" sz="1400" b="0" i="0" dirty="0">
                <a:solidFill>
                  <a:srgbClr val="000000"/>
                </a:solidFill>
                <a:effectLst/>
              </a:rPr>
              <a:t>, dan </a:t>
            </a:r>
            <a:r>
              <a:rPr lang="en-ID" sz="1400" b="0" i="0" dirty="0" err="1">
                <a:solidFill>
                  <a:srgbClr val="000000"/>
                </a:solidFill>
                <a:effectLst/>
              </a:rPr>
              <a:t>bumbu</a:t>
            </a:r>
            <a:r>
              <a:rPr lang="en-ID" sz="1400" b="0" i="0" dirty="0">
                <a:solidFill>
                  <a:srgbClr val="000000"/>
                </a:solidFill>
                <a:effectLst/>
              </a:rPr>
              <a:t> </a:t>
            </a:r>
            <a:r>
              <a:rPr lang="en-ID" sz="1400" b="0" i="0" dirty="0" err="1">
                <a:solidFill>
                  <a:srgbClr val="000000"/>
                </a:solidFill>
                <a:effectLst/>
              </a:rPr>
              <a:t>tradisional</a:t>
            </a:r>
            <a:r>
              <a:rPr lang="en-ID" sz="1400" b="0" i="0" dirty="0">
                <a:solidFill>
                  <a:srgbClr val="000000"/>
                </a:solidFill>
                <a:effectLst/>
              </a:rPr>
              <a:t>.</a:t>
            </a:r>
            <a:endParaRPr lang="en-ID" sz="1400" dirty="0"/>
          </a:p>
          <a:p>
            <a:pPr>
              <a:buFont typeface="Arial" panose="020B0604020202020204" pitchFamily="34" charset="0"/>
              <a:buChar char="•"/>
            </a:pPr>
            <a:r>
              <a:rPr lang="en-ID" sz="1400" b="0" i="0" dirty="0">
                <a:solidFill>
                  <a:srgbClr val="000000"/>
                </a:solidFill>
                <a:effectLst/>
              </a:rPr>
              <a:t>Rasa: Pedas </a:t>
            </a:r>
            <a:r>
              <a:rPr lang="en-ID" sz="1400" b="0" i="0" dirty="0" err="1">
                <a:solidFill>
                  <a:srgbClr val="000000"/>
                </a:solidFill>
                <a:effectLst/>
              </a:rPr>
              <a:t>ekstrem</a:t>
            </a:r>
            <a:r>
              <a:rPr lang="en-ID" sz="1400" b="0" i="0" dirty="0">
                <a:solidFill>
                  <a:srgbClr val="000000"/>
                </a:solidFill>
                <a:effectLst/>
              </a:rPr>
              <a:t> </a:t>
            </a:r>
            <a:r>
              <a:rPr lang="en-ID" sz="1400" b="0" i="0" dirty="0" err="1">
                <a:solidFill>
                  <a:srgbClr val="000000"/>
                </a:solidFill>
                <a:effectLst/>
              </a:rPr>
              <a:t>dengan</a:t>
            </a:r>
            <a:r>
              <a:rPr lang="en-ID" sz="1400" b="0" i="0" dirty="0">
                <a:solidFill>
                  <a:srgbClr val="000000"/>
                </a:solidFill>
                <a:effectLst/>
              </a:rPr>
              <a:t> aroma seafood yang </a:t>
            </a:r>
            <a:r>
              <a:rPr lang="en-ID" sz="1400" b="0" i="0" dirty="0" err="1">
                <a:solidFill>
                  <a:srgbClr val="000000"/>
                </a:solidFill>
                <a:effectLst/>
              </a:rPr>
              <a:t>khas</a:t>
            </a:r>
            <a:r>
              <a:rPr lang="en-ID" sz="1400" b="0" i="0" dirty="0">
                <a:solidFill>
                  <a:srgbClr val="000000"/>
                </a:solidFill>
                <a:effectLst/>
              </a:rPr>
              <a:t>.</a:t>
            </a:r>
            <a:endParaRPr lang="en-ID" sz="1400" dirty="0"/>
          </a:p>
          <a:p>
            <a:pPr>
              <a:buFont typeface="Arial" panose="020B0604020202020204" pitchFamily="34" charset="0"/>
              <a:buChar char="•"/>
            </a:pPr>
            <a:r>
              <a:rPr lang="en-ID" sz="1400" b="0" i="0" dirty="0" err="1">
                <a:solidFill>
                  <a:srgbClr val="000000"/>
                </a:solidFill>
                <a:effectLst/>
              </a:rPr>
              <a:t>Kemasan</a:t>
            </a:r>
            <a:r>
              <a:rPr lang="en-ID" sz="1400" b="0" i="0" dirty="0">
                <a:solidFill>
                  <a:srgbClr val="000000"/>
                </a:solidFill>
                <a:effectLst/>
              </a:rPr>
              <a:t>: </a:t>
            </a:r>
            <a:r>
              <a:rPr lang="en-ID" sz="1400" b="0" i="0" dirty="0" err="1">
                <a:solidFill>
                  <a:srgbClr val="000000"/>
                </a:solidFill>
                <a:effectLst/>
              </a:rPr>
              <a:t>Botol</a:t>
            </a:r>
            <a:r>
              <a:rPr lang="en-ID" sz="1400" b="0" i="0" dirty="0">
                <a:solidFill>
                  <a:srgbClr val="000000"/>
                </a:solidFill>
                <a:effectLst/>
              </a:rPr>
              <a:t> </a:t>
            </a:r>
            <a:r>
              <a:rPr lang="en-ID" sz="1400" b="0" i="0" dirty="0" err="1">
                <a:solidFill>
                  <a:srgbClr val="000000"/>
                </a:solidFill>
                <a:effectLst/>
              </a:rPr>
              <a:t>plastik</a:t>
            </a:r>
            <a:r>
              <a:rPr lang="en-ID" sz="1400" b="0" i="0" dirty="0">
                <a:solidFill>
                  <a:srgbClr val="000000"/>
                </a:solidFill>
                <a:effectLst/>
              </a:rPr>
              <a:t> </a:t>
            </a:r>
            <a:r>
              <a:rPr lang="en-ID" sz="1400" b="0" i="0" dirty="0" err="1">
                <a:solidFill>
                  <a:srgbClr val="000000"/>
                </a:solidFill>
                <a:effectLst/>
              </a:rPr>
              <a:t>kedap</a:t>
            </a:r>
            <a:r>
              <a:rPr lang="en-ID" sz="1400" b="0" i="0" dirty="0">
                <a:solidFill>
                  <a:srgbClr val="000000"/>
                </a:solidFill>
                <a:effectLst/>
              </a:rPr>
              <a:t> </a:t>
            </a:r>
            <a:r>
              <a:rPr lang="en-ID" sz="1400" b="0" i="0" dirty="0" err="1">
                <a:solidFill>
                  <a:srgbClr val="000000"/>
                </a:solidFill>
                <a:effectLst/>
              </a:rPr>
              <a:t>udara</a:t>
            </a:r>
            <a:r>
              <a:rPr lang="en-ID" sz="1400" b="0" i="0" dirty="0">
                <a:solidFill>
                  <a:srgbClr val="000000"/>
                </a:solidFill>
                <a:effectLst/>
              </a:rPr>
              <a:t> </a:t>
            </a:r>
            <a:r>
              <a:rPr lang="en-ID" sz="1400" b="0" i="0" dirty="0" err="1">
                <a:solidFill>
                  <a:srgbClr val="000000"/>
                </a:solidFill>
                <a:effectLst/>
              </a:rPr>
              <a:t>berkapasitas</a:t>
            </a:r>
            <a:r>
              <a:rPr lang="en-ID" sz="1400" b="0" i="0" dirty="0">
                <a:solidFill>
                  <a:srgbClr val="000000"/>
                </a:solidFill>
                <a:effectLst/>
              </a:rPr>
              <a:t> 200 gram.</a:t>
            </a:r>
            <a:endParaRPr lang="en-ID" sz="1400" dirty="0"/>
          </a:p>
          <a:p>
            <a:pPr>
              <a:buFont typeface="Arial" panose="020B0604020202020204" pitchFamily="34" charset="0"/>
              <a:buChar char="•"/>
            </a:pPr>
            <a:r>
              <a:rPr lang="en-ID" sz="1400" b="0" i="0" dirty="0">
                <a:solidFill>
                  <a:srgbClr val="000000"/>
                </a:solidFill>
                <a:effectLst/>
              </a:rPr>
              <a:t>Daya Tahan: 6 </a:t>
            </a:r>
            <a:r>
              <a:rPr lang="en-ID" sz="1400" b="0" i="0" dirty="0" err="1">
                <a:solidFill>
                  <a:srgbClr val="000000"/>
                </a:solidFill>
                <a:effectLst/>
              </a:rPr>
              <a:t>bulan</a:t>
            </a:r>
            <a:r>
              <a:rPr lang="en-ID" sz="1400" b="0" i="0" dirty="0">
                <a:solidFill>
                  <a:srgbClr val="000000"/>
                </a:solidFill>
                <a:effectLst/>
              </a:rPr>
              <a:t> (</a:t>
            </a:r>
            <a:r>
              <a:rPr lang="en-ID" sz="1400" b="0" i="0" dirty="0" err="1">
                <a:solidFill>
                  <a:srgbClr val="000000"/>
                </a:solidFill>
                <a:effectLst/>
              </a:rPr>
              <a:t>dengan</a:t>
            </a:r>
            <a:r>
              <a:rPr lang="en-ID" sz="1400" b="0" i="0" dirty="0">
                <a:solidFill>
                  <a:srgbClr val="000000"/>
                </a:solidFill>
                <a:effectLst/>
              </a:rPr>
              <a:t> </a:t>
            </a:r>
            <a:r>
              <a:rPr lang="en-ID" sz="1400" b="0" i="0" dirty="0" err="1">
                <a:solidFill>
                  <a:srgbClr val="000000"/>
                </a:solidFill>
                <a:effectLst/>
              </a:rPr>
              <a:t>penyimpanan</a:t>
            </a:r>
            <a:r>
              <a:rPr lang="en-ID" sz="1400" b="0" i="0" dirty="0">
                <a:solidFill>
                  <a:srgbClr val="000000"/>
                </a:solidFill>
                <a:effectLst/>
              </a:rPr>
              <a:t> di </a:t>
            </a:r>
            <a:r>
              <a:rPr lang="en-ID" sz="1400" b="0" i="0" dirty="0" err="1">
                <a:solidFill>
                  <a:srgbClr val="000000"/>
                </a:solidFill>
                <a:effectLst/>
              </a:rPr>
              <a:t>suhu</a:t>
            </a:r>
            <a:r>
              <a:rPr lang="en-ID" sz="1400" b="0" i="0" dirty="0">
                <a:solidFill>
                  <a:srgbClr val="000000"/>
                </a:solidFill>
                <a:effectLst/>
              </a:rPr>
              <a:t> </a:t>
            </a:r>
            <a:r>
              <a:rPr lang="en-ID" sz="1400" b="0" i="0" dirty="0" err="1">
                <a:solidFill>
                  <a:srgbClr val="000000"/>
                </a:solidFill>
                <a:effectLst/>
              </a:rPr>
              <a:t>ruang</a:t>
            </a:r>
            <a:r>
              <a:rPr lang="en-ID" sz="1400" b="0" i="0" dirty="0">
                <a:solidFill>
                  <a:srgbClr val="000000"/>
                </a:solidFill>
                <a:effectLst/>
              </a:rPr>
              <a:t>).</a:t>
            </a:r>
            <a:endParaRPr lang="en-ID" sz="1400" dirty="0"/>
          </a:p>
          <a:p>
            <a:pPr>
              <a:buFont typeface="Arial" panose="020B0604020202020204" pitchFamily="34" charset="0"/>
              <a:buChar char="•"/>
            </a:pPr>
            <a:r>
              <a:rPr lang="en-ID" sz="1400" b="0" i="0" dirty="0" err="1">
                <a:solidFill>
                  <a:srgbClr val="000000"/>
                </a:solidFill>
                <a:effectLst/>
              </a:rPr>
              <a:t>Tidak</a:t>
            </a:r>
            <a:r>
              <a:rPr lang="en-ID" sz="1400" b="0" i="0" dirty="0">
                <a:solidFill>
                  <a:srgbClr val="000000"/>
                </a:solidFill>
                <a:effectLst/>
              </a:rPr>
              <a:t> </a:t>
            </a:r>
            <a:r>
              <a:rPr lang="en-ID" sz="1400" b="0" i="0" dirty="0" err="1">
                <a:solidFill>
                  <a:srgbClr val="000000"/>
                </a:solidFill>
                <a:effectLst/>
              </a:rPr>
              <a:t>Mengandung</a:t>
            </a:r>
            <a:r>
              <a:rPr lang="en-ID" sz="1400" b="0" i="0" dirty="0">
                <a:solidFill>
                  <a:srgbClr val="000000"/>
                </a:solidFill>
                <a:effectLst/>
              </a:rPr>
              <a:t>: MSG </a:t>
            </a:r>
            <a:r>
              <a:rPr lang="en-ID" sz="1400" b="0" i="0" dirty="0" err="1">
                <a:solidFill>
                  <a:srgbClr val="000000"/>
                </a:solidFill>
                <a:effectLst/>
              </a:rPr>
              <a:t>atau</a:t>
            </a:r>
            <a:r>
              <a:rPr lang="en-ID" sz="1400" b="0" i="0" dirty="0">
                <a:solidFill>
                  <a:srgbClr val="000000"/>
                </a:solidFill>
                <a:effectLst/>
              </a:rPr>
              <a:t> </a:t>
            </a:r>
            <a:r>
              <a:rPr lang="en-ID" sz="1400" b="0" i="0" dirty="0" err="1">
                <a:solidFill>
                  <a:srgbClr val="000000"/>
                </a:solidFill>
                <a:effectLst/>
              </a:rPr>
              <a:t>bahan</a:t>
            </a:r>
            <a:r>
              <a:rPr lang="en-ID" sz="1400" b="0" i="0" dirty="0">
                <a:solidFill>
                  <a:srgbClr val="000000"/>
                </a:solidFill>
                <a:effectLst/>
              </a:rPr>
              <a:t> </a:t>
            </a:r>
            <a:r>
              <a:rPr lang="en-ID" sz="1400" b="0" i="0" dirty="0" err="1">
                <a:solidFill>
                  <a:srgbClr val="000000"/>
                </a:solidFill>
                <a:effectLst/>
              </a:rPr>
              <a:t>pengawet</a:t>
            </a:r>
            <a:r>
              <a:rPr lang="en-ID" sz="1400" b="0" i="0" dirty="0">
                <a:solidFill>
                  <a:srgbClr val="000000"/>
                </a:solidFill>
                <a:effectLst/>
              </a:rPr>
              <a:t> </a:t>
            </a:r>
            <a:r>
              <a:rPr lang="en-ID" sz="1400" b="0" i="0" dirty="0" err="1">
                <a:solidFill>
                  <a:srgbClr val="000000"/>
                </a:solidFill>
                <a:effectLst/>
              </a:rPr>
              <a:t>buatan</a:t>
            </a:r>
            <a:r>
              <a:rPr lang="en-ID" sz="1400" b="0" i="0" dirty="0">
                <a:solidFill>
                  <a:srgbClr val="000000"/>
                </a:solidFill>
                <a:effectLst/>
              </a:rPr>
              <a:t>.</a:t>
            </a:r>
            <a:endParaRPr lang="en-ID" sz="1400" dirty="0"/>
          </a:p>
          <a:p>
            <a:pPr>
              <a:buFont typeface="Arial" panose="020B0604020202020204" pitchFamily="34" charset="0"/>
              <a:buChar char="•"/>
            </a:pPr>
            <a:r>
              <a:rPr lang="en-ID" sz="1400" b="0" i="0" dirty="0">
                <a:solidFill>
                  <a:srgbClr val="000000"/>
                </a:solidFill>
                <a:effectLst/>
              </a:rPr>
              <a:t>Saran </a:t>
            </a:r>
            <a:r>
              <a:rPr lang="en-ID" sz="1400" b="0" i="0" dirty="0" err="1">
                <a:solidFill>
                  <a:srgbClr val="000000"/>
                </a:solidFill>
                <a:effectLst/>
              </a:rPr>
              <a:t>Penyajian</a:t>
            </a:r>
            <a:r>
              <a:rPr lang="en-ID" sz="1400" b="0" i="0" dirty="0">
                <a:solidFill>
                  <a:srgbClr val="000000"/>
                </a:solidFill>
                <a:effectLst/>
              </a:rPr>
              <a:t>: </a:t>
            </a:r>
            <a:r>
              <a:rPr lang="en-ID" sz="1400" b="0" i="0" dirty="0" err="1">
                <a:solidFill>
                  <a:srgbClr val="000000"/>
                </a:solidFill>
                <a:effectLst/>
              </a:rPr>
              <a:t>Nikmati</a:t>
            </a:r>
            <a:r>
              <a:rPr lang="en-ID" sz="1400" b="0" i="0" dirty="0">
                <a:solidFill>
                  <a:srgbClr val="000000"/>
                </a:solidFill>
                <a:effectLst/>
              </a:rPr>
              <a:t> </a:t>
            </a:r>
            <a:r>
              <a:rPr lang="en-ID" sz="1400" b="0" i="0" dirty="0" err="1">
                <a:solidFill>
                  <a:srgbClr val="000000"/>
                </a:solidFill>
                <a:effectLst/>
              </a:rPr>
              <a:t>sebagai</a:t>
            </a:r>
            <a:r>
              <a:rPr lang="en-ID" sz="1400" b="0" i="0" dirty="0">
                <a:solidFill>
                  <a:srgbClr val="000000"/>
                </a:solidFill>
                <a:effectLst/>
              </a:rPr>
              <a:t> </a:t>
            </a:r>
            <a:r>
              <a:rPr lang="en-ID" sz="1400" b="0" i="0" dirty="0" err="1">
                <a:solidFill>
                  <a:srgbClr val="000000"/>
                </a:solidFill>
                <a:effectLst/>
              </a:rPr>
              <a:t>pendamping</a:t>
            </a:r>
            <a:r>
              <a:rPr lang="en-ID" sz="1400" b="0" i="0" dirty="0">
                <a:solidFill>
                  <a:srgbClr val="000000"/>
                </a:solidFill>
                <a:effectLst/>
              </a:rPr>
              <a:t> nasi </a:t>
            </a:r>
            <a:r>
              <a:rPr lang="en-ID" sz="1400" b="0" i="0" dirty="0" err="1">
                <a:solidFill>
                  <a:srgbClr val="000000"/>
                </a:solidFill>
                <a:effectLst/>
              </a:rPr>
              <a:t>panas</a:t>
            </a:r>
            <a:r>
              <a:rPr lang="en-ID" sz="1400" b="0" i="0" dirty="0">
                <a:solidFill>
                  <a:srgbClr val="000000"/>
                </a:solidFill>
                <a:effectLst/>
              </a:rPr>
              <a:t>, </a:t>
            </a:r>
            <a:r>
              <a:rPr lang="en-ID" sz="1400" b="0" i="0" dirty="0" err="1">
                <a:solidFill>
                  <a:srgbClr val="000000"/>
                </a:solidFill>
                <a:effectLst/>
              </a:rPr>
              <a:t>lauk-pauk</a:t>
            </a:r>
            <a:r>
              <a:rPr lang="en-ID" sz="1400" b="0" i="0" dirty="0">
                <a:solidFill>
                  <a:srgbClr val="000000"/>
                </a:solidFill>
                <a:effectLst/>
              </a:rPr>
              <a:t>, </a:t>
            </a:r>
            <a:r>
              <a:rPr lang="en-ID" sz="1400" b="0" i="0" dirty="0" err="1">
                <a:solidFill>
                  <a:srgbClr val="000000"/>
                </a:solidFill>
                <a:effectLst/>
              </a:rPr>
              <a:t>atau</a:t>
            </a:r>
            <a:r>
              <a:rPr lang="en-ID" sz="1400" b="0" i="0" dirty="0">
                <a:solidFill>
                  <a:srgbClr val="000000"/>
                </a:solidFill>
                <a:effectLst/>
              </a:rPr>
              <a:t> </a:t>
            </a:r>
            <a:r>
              <a:rPr lang="en-ID" sz="1400" b="0" i="0" dirty="0" err="1">
                <a:solidFill>
                  <a:srgbClr val="000000"/>
                </a:solidFill>
                <a:effectLst/>
              </a:rPr>
              <a:t>hidangan</a:t>
            </a:r>
            <a:r>
              <a:rPr lang="en-ID" sz="1400" b="0" i="0" dirty="0">
                <a:solidFill>
                  <a:srgbClr val="000000"/>
                </a:solidFill>
                <a:effectLst/>
              </a:rPr>
              <a:t> </a:t>
            </a:r>
            <a:r>
              <a:rPr lang="en-ID" sz="1400" b="0" i="0" dirty="0" err="1">
                <a:solidFill>
                  <a:srgbClr val="000000"/>
                </a:solidFill>
                <a:effectLst/>
              </a:rPr>
              <a:t>mie</a:t>
            </a:r>
            <a:r>
              <a:rPr lang="en-ID" sz="1400" b="0" i="0" dirty="0">
                <a:solidFill>
                  <a:srgbClr val="000000"/>
                </a:solidFill>
                <a:effectLst/>
              </a:rPr>
              <a:t>.</a:t>
            </a:r>
            <a:endParaRPr lang="en-ID" sz="1400" dirty="0"/>
          </a:p>
          <a:p>
            <a:pPr>
              <a:buFont typeface="Arial" panose="020B0604020202020204" pitchFamily="34" charset="0"/>
              <a:buChar char="•"/>
            </a:pPr>
            <a:r>
              <a:rPr lang="en-ID" sz="1400" b="0" i="0" dirty="0" err="1">
                <a:solidFill>
                  <a:srgbClr val="000000"/>
                </a:solidFill>
                <a:effectLst/>
              </a:rPr>
              <a:t>Keunikan</a:t>
            </a:r>
            <a:r>
              <a:rPr lang="en-ID" sz="1400" b="0" i="0" dirty="0">
                <a:solidFill>
                  <a:srgbClr val="000000"/>
                </a:solidFill>
                <a:effectLst/>
              </a:rPr>
              <a:t>: </a:t>
            </a:r>
            <a:r>
              <a:rPr lang="en-ID" sz="1400" b="0" i="0" dirty="0" err="1">
                <a:solidFill>
                  <a:srgbClr val="000000"/>
                </a:solidFill>
                <a:effectLst/>
              </a:rPr>
              <a:t>Menggunakan</a:t>
            </a:r>
            <a:r>
              <a:rPr lang="en-ID" sz="1400" b="0" i="0" dirty="0">
                <a:solidFill>
                  <a:srgbClr val="000000"/>
                </a:solidFill>
                <a:effectLst/>
              </a:rPr>
              <a:t> </a:t>
            </a:r>
            <a:r>
              <a:rPr lang="en-ID" sz="1400" b="0" i="0" dirty="0" err="1">
                <a:solidFill>
                  <a:srgbClr val="000000"/>
                </a:solidFill>
                <a:effectLst/>
              </a:rPr>
              <a:t>cumi</a:t>
            </a:r>
            <a:r>
              <a:rPr lang="en-ID" sz="1400" b="0" i="0" dirty="0">
                <a:solidFill>
                  <a:srgbClr val="000000"/>
                </a:solidFill>
                <a:effectLst/>
              </a:rPr>
              <a:t> </a:t>
            </a:r>
            <a:r>
              <a:rPr lang="en-ID" sz="1400" b="0" i="0" dirty="0" err="1">
                <a:solidFill>
                  <a:srgbClr val="000000"/>
                </a:solidFill>
                <a:effectLst/>
              </a:rPr>
              <a:t>asli</a:t>
            </a:r>
            <a:r>
              <a:rPr lang="en-ID" sz="1400" b="0" i="0" dirty="0">
                <a:solidFill>
                  <a:srgbClr val="000000"/>
                </a:solidFill>
                <a:effectLst/>
              </a:rPr>
              <a:t> </a:t>
            </a:r>
            <a:r>
              <a:rPr lang="en-ID" sz="1400" b="0" i="0" dirty="0" err="1">
                <a:solidFill>
                  <a:srgbClr val="000000"/>
                </a:solidFill>
                <a:effectLst/>
              </a:rPr>
              <a:t>dengan</a:t>
            </a:r>
            <a:r>
              <a:rPr lang="en-ID" sz="1400" b="0" i="0" dirty="0">
                <a:solidFill>
                  <a:srgbClr val="000000"/>
                </a:solidFill>
                <a:effectLst/>
              </a:rPr>
              <a:t> </a:t>
            </a:r>
            <a:r>
              <a:rPr lang="en-ID" sz="1400" b="0" i="0" dirty="0" err="1">
                <a:solidFill>
                  <a:srgbClr val="000000"/>
                </a:solidFill>
                <a:effectLst/>
              </a:rPr>
              <a:t>tekstur</a:t>
            </a:r>
            <a:r>
              <a:rPr lang="en-ID" sz="1400" b="0" i="0" dirty="0">
                <a:solidFill>
                  <a:srgbClr val="000000"/>
                </a:solidFill>
                <a:effectLst/>
              </a:rPr>
              <a:t> </a:t>
            </a:r>
            <a:r>
              <a:rPr lang="en-ID" sz="1400" b="0" i="0" dirty="0" err="1">
                <a:solidFill>
                  <a:srgbClr val="000000"/>
                </a:solidFill>
                <a:effectLst/>
              </a:rPr>
              <a:t>lembut</a:t>
            </a:r>
            <a:r>
              <a:rPr lang="en-ID" sz="1400" b="0" i="0" dirty="0">
                <a:solidFill>
                  <a:srgbClr val="000000"/>
                </a:solidFill>
                <a:effectLst/>
              </a:rPr>
              <a:t>.</a:t>
            </a:r>
            <a:endParaRPr lang="en-ID" sz="1400" dirty="0"/>
          </a:p>
        </p:txBody>
      </p:sp>
      <p:sp>
        <p:nvSpPr>
          <p:cNvPr id="10" name="TextBox 9">
            <a:extLst>
              <a:ext uri="{FF2B5EF4-FFF2-40B4-BE49-F238E27FC236}">
                <a16:creationId xmlns:a16="http://schemas.microsoft.com/office/drawing/2014/main" id="{72EE16B1-4780-F2AD-3BBF-0580D0428E65}"/>
              </a:ext>
            </a:extLst>
          </p:cNvPr>
          <p:cNvSpPr txBox="1"/>
          <p:nvPr/>
        </p:nvSpPr>
        <p:spPr>
          <a:xfrm>
            <a:off x="7996262" y="671778"/>
            <a:ext cx="2759299" cy="369332"/>
          </a:xfrm>
          <a:prstGeom prst="rect">
            <a:avLst/>
          </a:prstGeom>
          <a:noFill/>
        </p:spPr>
        <p:txBody>
          <a:bodyPr wrap="square">
            <a:spAutoFit/>
          </a:bodyPr>
          <a:lstStyle/>
          <a:p>
            <a:r>
              <a:rPr lang="en-ID" b="0" i="1" dirty="0">
                <a:solidFill>
                  <a:srgbClr val="000000"/>
                </a:solidFill>
                <a:effectLst/>
              </a:rPr>
              <a:t>Extra Spicy Squid Sambal</a:t>
            </a:r>
            <a:endParaRPr lang="en-ID" dirty="0"/>
          </a:p>
        </p:txBody>
      </p:sp>
      <p:sp>
        <p:nvSpPr>
          <p:cNvPr id="12" name="TextBox 11">
            <a:extLst>
              <a:ext uri="{FF2B5EF4-FFF2-40B4-BE49-F238E27FC236}">
                <a16:creationId xmlns:a16="http://schemas.microsoft.com/office/drawing/2014/main" id="{26AF6E0A-7AD0-9E54-46AE-A3F50D8CD72C}"/>
              </a:ext>
            </a:extLst>
          </p:cNvPr>
          <p:cNvSpPr txBox="1"/>
          <p:nvPr/>
        </p:nvSpPr>
        <p:spPr>
          <a:xfrm>
            <a:off x="7684486" y="1212985"/>
            <a:ext cx="4061046" cy="4537139"/>
          </a:xfrm>
          <a:prstGeom prst="rect">
            <a:avLst/>
          </a:prstGeom>
          <a:noFill/>
        </p:spPr>
        <p:txBody>
          <a:bodyPr wrap="square">
            <a:spAutoFit/>
          </a:bodyPr>
          <a:lstStyle/>
          <a:p>
            <a:pPr algn="just">
              <a:lnSpc>
                <a:spcPts val="2925"/>
              </a:lnSpc>
            </a:pPr>
            <a:r>
              <a:rPr lang="en-US" sz="1400" b="0" i="1" dirty="0">
                <a:solidFill>
                  <a:srgbClr val="000000"/>
                </a:solidFill>
                <a:effectLst/>
                <a:latin typeface="YAFdJsjyMsM 0"/>
              </a:rPr>
              <a:t>A premium sambal featuring slices of fresh squid cooked with selected chilies, delivering an intense and flavorful spicy experience. Ideal for extreme spice lovers.</a:t>
            </a:r>
            <a:endParaRPr lang="en-US" sz="1400" dirty="0">
              <a:solidFill>
                <a:srgbClr val="000000"/>
              </a:solidFill>
              <a:effectLst/>
              <a:latin typeface="YAFdJsjyMsM 0"/>
            </a:endParaRPr>
          </a:p>
          <a:p>
            <a:pPr algn="just">
              <a:lnSpc>
                <a:spcPts val="2925"/>
              </a:lnSpc>
            </a:pPr>
            <a:r>
              <a:rPr lang="en-US" sz="1400" b="0" i="1" dirty="0">
                <a:solidFill>
                  <a:srgbClr val="000000"/>
                </a:solidFill>
                <a:effectLst/>
                <a:latin typeface="YAFdJsjyMsM 0"/>
              </a:rPr>
              <a:t>Specifications:</a:t>
            </a:r>
            <a:endParaRPr lang="en-US" sz="1400" dirty="0">
              <a:solidFill>
                <a:srgbClr val="000000"/>
              </a:solidFill>
              <a:effectLst/>
              <a:latin typeface="YAFdJsjyMsM 0"/>
            </a:endParaRPr>
          </a:p>
          <a:p>
            <a:pPr algn="just">
              <a:buFont typeface="Arial" panose="020B0604020202020204" pitchFamily="34" charset="0"/>
              <a:buChar char="•"/>
            </a:pPr>
            <a:r>
              <a:rPr lang="en-US" sz="1400" b="0" i="1" dirty="0">
                <a:solidFill>
                  <a:srgbClr val="000000"/>
                </a:solidFill>
                <a:effectLst/>
              </a:rPr>
              <a:t>Main Ingredients: Fresh squid, bird's eye chili, shallots, garlic, and traditional seasonings.</a:t>
            </a:r>
            <a:endParaRPr lang="en-US" sz="1400" dirty="0"/>
          </a:p>
          <a:p>
            <a:pPr algn="just">
              <a:buFont typeface="Arial" panose="020B0604020202020204" pitchFamily="34" charset="0"/>
              <a:buChar char="•"/>
            </a:pPr>
            <a:r>
              <a:rPr lang="en-US" sz="1400" b="0" i="1" dirty="0">
                <a:solidFill>
                  <a:srgbClr val="000000"/>
                </a:solidFill>
                <a:effectLst/>
              </a:rPr>
              <a:t>Flavor: Extremely spicy with a distinctive seafood aroma.</a:t>
            </a:r>
            <a:endParaRPr lang="en-US" sz="1400" dirty="0"/>
          </a:p>
          <a:p>
            <a:pPr algn="just">
              <a:buFont typeface="Arial" panose="020B0604020202020204" pitchFamily="34" charset="0"/>
              <a:buChar char="•"/>
            </a:pPr>
            <a:r>
              <a:rPr lang="en-US" sz="1400" b="0" i="1" dirty="0">
                <a:solidFill>
                  <a:srgbClr val="000000"/>
                </a:solidFill>
                <a:effectLst/>
              </a:rPr>
              <a:t>Packaging: Airtight plastic jar with a 200-gram capacity.</a:t>
            </a:r>
            <a:endParaRPr lang="en-US" sz="1400" dirty="0"/>
          </a:p>
          <a:p>
            <a:pPr algn="just">
              <a:buFont typeface="Arial" panose="020B0604020202020204" pitchFamily="34" charset="0"/>
              <a:buChar char="•"/>
            </a:pPr>
            <a:r>
              <a:rPr lang="en-US" sz="1400" b="0" i="1" dirty="0">
                <a:solidFill>
                  <a:srgbClr val="000000"/>
                </a:solidFill>
                <a:effectLst/>
              </a:rPr>
              <a:t>Shelf Life: 6 months (stored at room temperature).</a:t>
            </a:r>
            <a:endParaRPr lang="en-US" sz="1400" dirty="0"/>
          </a:p>
          <a:p>
            <a:pPr algn="just">
              <a:buFont typeface="Arial" panose="020B0604020202020204" pitchFamily="34" charset="0"/>
              <a:buChar char="•"/>
            </a:pPr>
            <a:r>
              <a:rPr lang="en-US" sz="1400" b="0" i="1" dirty="0">
                <a:solidFill>
                  <a:srgbClr val="000000"/>
                </a:solidFill>
                <a:effectLst/>
              </a:rPr>
              <a:t>Free From: MSG or artificial preservatives.</a:t>
            </a:r>
            <a:endParaRPr lang="en-US" sz="1400" dirty="0"/>
          </a:p>
          <a:p>
            <a:pPr algn="just">
              <a:buFont typeface="Arial" panose="020B0604020202020204" pitchFamily="34" charset="0"/>
              <a:buChar char="•"/>
            </a:pPr>
            <a:r>
              <a:rPr lang="en-US" sz="1400" b="0" i="1" dirty="0">
                <a:solidFill>
                  <a:srgbClr val="000000"/>
                </a:solidFill>
                <a:effectLst/>
              </a:rPr>
              <a:t>Serving Suggestion: Perfect as a side dish for hot steamed rice, protein dishes, or noodles.</a:t>
            </a:r>
            <a:endParaRPr lang="en-US" sz="1400" dirty="0"/>
          </a:p>
          <a:p>
            <a:pPr algn="just">
              <a:buFont typeface="Arial" panose="020B0604020202020204" pitchFamily="34" charset="0"/>
              <a:buChar char="•"/>
            </a:pPr>
            <a:r>
              <a:rPr lang="en-US" sz="1400" b="0" i="1" dirty="0">
                <a:solidFill>
                  <a:srgbClr val="000000"/>
                </a:solidFill>
                <a:effectLst/>
              </a:rPr>
              <a:t>Uniqueness: Made with real squid for a soft and chewy texture.</a:t>
            </a:r>
            <a:endParaRPr lang="en-US" sz="1400" dirty="0"/>
          </a:p>
        </p:txBody>
      </p:sp>
      <p:pic>
        <p:nvPicPr>
          <p:cNvPr id="14" name="Picture 13">
            <a:extLst>
              <a:ext uri="{FF2B5EF4-FFF2-40B4-BE49-F238E27FC236}">
                <a16:creationId xmlns:a16="http://schemas.microsoft.com/office/drawing/2014/main" id="{426CDAED-9427-D41C-B180-EDF5C4BBD8AD}"/>
              </a:ext>
            </a:extLst>
          </p:cNvPr>
          <p:cNvPicPr>
            <a:picLocks noChangeAspect="1"/>
          </p:cNvPicPr>
          <p:nvPr/>
        </p:nvPicPr>
        <p:blipFill>
          <a:blip r:embed="rId3"/>
          <a:stretch>
            <a:fillRect/>
          </a:stretch>
        </p:blipFill>
        <p:spPr>
          <a:xfrm>
            <a:off x="5080085" y="2085858"/>
            <a:ext cx="2230824" cy="2686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id="{F26C1C3F-77C9-D2F7-9A9E-6AE628CD8287}"/>
              </a:ext>
            </a:extLst>
          </p:cNvPr>
          <p:cNvSpPr txBox="1"/>
          <p:nvPr/>
        </p:nvSpPr>
        <p:spPr>
          <a:xfrm>
            <a:off x="4851044" y="6581001"/>
            <a:ext cx="4494726"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pic>
        <p:nvPicPr>
          <p:cNvPr id="2" name="Picture 1">
            <a:extLst>
              <a:ext uri="{FF2B5EF4-FFF2-40B4-BE49-F238E27FC236}">
                <a16:creationId xmlns:a16="http://schemas.microsoft.com/office/drawing/2014/main" id="{CF5B2BA8-8758-FDDD-6863-196A5A1E2F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380227" y="333186"/>
            <a:ext cx="544310" cy="489329"/>
          </a:xfrm>
          <a:prstGeom prst="rect">
            <a:avLst/>
          </a:prstGeom>
        </p:spPr>
      </p:pic>
      <p:sp>
        <p:nvSpPr>
          <p:cNvPr id="5" name="TextBox 4">
            <a:extLst>
              <a:ext uri="{FF2B5EF4-FFF2-40B4-BE49-F238E27FC236}">
                <a16:creationId xmlns:a16="http://schemas.microsoft.com/office/drawing/2014/main" id="{958D37B9-E96D-1719-E6D4-34C974042FD9}"/>
              </a:ext>
            </a:extLst>
          </p:cNvPr>
          <p:cNvSpPr txBox="1"/>
          <p:nvPr/>
        </p:nvSpPr>
        <p:spPr>
          <a:xfrm>
            <a:off x="786700" y="423660"/>
            <a:ext cx="3673699"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spTree>
    <p:extLst>
      <p:ext uri="{BB962C8B-B14F-4D97-AF65-F5344CB8AC3E}">
        <p14:creationId xmlns:p14="http://schemas.microsoft.com/office/powerpoint/2010/main" val="2233194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E8DC541-93F3-2BBF-09CF-9286E4582136}"/>
              </a:ext>
            </a:extLst>
          </p:cNvPr>
          <p:cNvSpPr>
            <a:spLocks noGrp="1"/>
          </p:cNvSpPr>
          <p:nvPr>
            <p:ph type="sldNum" sz="quarter" idx="12"/>
          </p:nvPr>
        </p:nvSpPr>
        <p:spPr/>
        <p:txBody>
          <a:bodyPr/>
          <a:lstStyle/>
          <a:p>
            <a:fld id="{CBD12358-51D2-46B3-9BDE-DF29528B9454}" type="slidenum">
              <a:rPr lang="en-US" smtClean="0"/>
              <a:t>15</a:t>
            </a:fld>
            <a:endParaRPr lang="en-US" dirty="0"/>
          </a:p>
        </p:txBody>
      </p:sp>
      <p:sp>
        <p:nvSpPr>
          <p:cNvPr id="7" name="TextBox 6">
            <a:extLst>
              <a:ext uri="{FF2B5EF4-FFF2-40B4-BE49-F238E27FC236}">
                <a16:creationId xmlns:a16="http://schemas.microsoft.com/office/drawing/2014/main" id="{66862208-7500-1357-299D-F19758A4D9A3}"/>
              </a:ext>
            </a:extLst>
          </p:cNvPr>
          <p:cNvSpPr txBox="1"/>
          <p:nvPr/>
        </p:nvSpPr>
        <p:spPr>
          <a:xfrm>
            <a:off x="490468" y="929279"/>
            <a:ext cx="5846860" cy="646331"/>
          </a:xfrm>
          <a:prstGeom prst="rect">
            <a:avLst/>
          </a:prstGeom>
          <a:noFill/>
        </p:spPr>
        <p:txBody>
          <a:bodyPr wrap="square">
            <a:spAutoFit/>
          </a:bodyPr>
          <a:lstStyle/>
          <a:p>
            <a:r>
              <a:rPr lang="en-ID" b="1" i="0" dirty="0" err="1">
                <a:effectLst/>
              </a:rPr>
              <a:t>Keunggulan</a:t>
            </a:r>
            <a:r>
              <a:rPr lang="en-ID" b="1" i="0" dirty="0">
                <a:effectLst/>
              </a:rPr>
              <a:t> </a:t>
            </a:r>
            <a:r>
              <a:rPr lang="en-ID" b="1" i="0" dirty="0" err="1">
                <a:effectLst/>
              </a:rPr>
              <a:t>Kompetitif</a:t>
            </a:r>
            <a:r>
              <a:rPr lang="en-ID" b="1" i="0" dirty="0">
                <a:effectLst/>
              </a:rPr>
              <a:t> PT </a:t>
            </a:r>
            <a:r>
              <a:rPr lang="en-ID" b="1" i="0" dirty="0" err="1">
                <a:effectLst/>
              </a:rPr>
              <a:t>Benepace</a:t>
            </a:r>
            <a:r>
              <a:rPr lang="en-ID" b="1" i="0" dirty="0">
                <a:effectLst/>
              </a:rPr>
              <a:t> </a:t>
            </a:r>
            <a:r>
              <a:rPr lang="en-ID" b="1" i="0" dirty="0" err="1">
                <a:effectLst/>
              </a:rPr>
              <a:t>Solviro</a:t>
            </a:r>
            <a:r>
              <a:rPr lang="en-ID" b="1" i="0" dirty="0">
                <a:effectLst/>
              </a:rPr>
              <a:t> </a:t>
            </a:r>
            <a:r>
              <a:rPr lang="en-ID" b="1" i="0" dirty="0" err="1">
                <a:effectLst/>
              </a:rPr>
              <a:t>Multicorps</a:t>
            </a:r>
            <a:endParaRPr lang="en-ID" b="1" dirty="0"/>
          </a:p>
        </p:txBody>
      </p:sp>
      <p:sp>
        <p:nvSpPr>
          <p:cNvPr id="9" name="TextBox 8">
            <a:extLst>
              <a:ext uri="{FF2B5EF4-FFF2-40B4-BE49-F238E27FC236}">
                <a16:creationId xmlns:a16="http://schemas.microsoft.com/office/drawing/2014/main" id="{ECB8B788-7E17-ED68-B365-E3927D2EF082}"/>
              </a:ext>
            </a:extLst>
          </p:cNvPr>
          <p:cNvSpPr txBox="1"/>
          <p:nvPr/>
        </p:nvSpPr>
        <p:spPr>
          <a:xfrm>
            <a:off x="490470" y="1621028"/>
            <a:ext cx="5408054" cy="3693319"/>
          </a:xfrm>
          <a:prstGeom prst="rect">
            <a:avLst/>
          </a:prstGeom>
          <a:noFill/>
        </p:spPr>
        <p:txBody>
          <a:bodyPr wrap="square">
            <a:spAutoFit/>
          </a:bodyPr>
          <a:lstStyle/>
          <a:p>
            <a:pPr algn="just"/>
            <a:r>
              <a:rPr lang="en-ID" b="0" i="0" dirty="0">
                <a:effectLst/>
              </a:rPr>
              <a:t>PT </a:t>
            </a:r>
            <a:r>
              <a:rPr lang="en-ID" b="0" i="0" dirty="0" err="1">
                <a:effectLst/>
              </a:rPr>
              <a:t>Benepace</a:t>
            </a:r>
            <a:r>
              <a:rPr lang="en-ID" b="0" i="0" dirty="0">
                <a:effectLst/>
              </a:rPr>
              <a:t> </a:t>
            </a:r>
            <a:r>
              <a:rPr lang="en-ID" b="0" i="0" dirty="0" err="1">
                <a:effectLst/>
              </a:rPr>
              <a:t>Solviro</a:t>
            </a:r>
            <a:r>
              <a:rPr lang="en-ID" b="0" i="0" dirty="0">
                <a:effectLst/>
              </a:rPr>
              <a:t> </a:t>
            </a:r>
            <a:r>
              <a:rPr lang="en-ID" b="0" i="0" dirty="0" err="1">
                <a:effectLst/>
              </a:rPr>
              <a:t>Multicorps</a:t>
            </a:r>
            <a:r>
              <a:rPr lang="en-ID" b="0" i="0" dirty="0">
                <a:effectLst/>
              </a:rPr>
              <a:t> </a:t>
            </a:r>
            <a:r>
              <a:rPr lang="en-ID" b="0" i="0" dirty="0" err="1">
                <a:effectLst/>
              </a:rPr>
              <a:t>memiliki</a:t>
            </a:r>
            <a:r>
              <a:rPr lang="en-ID" b="0" i="0" dirty="0">
                <a:effectLst/>
              </a:rPr>
              <a:t> </a:t>
            </a:r>
            <a:r>
              <a:rPr lang="en-ID" b="0" i="0" dirty="0" err="1">
                <a:effectLst/>
              </a:rPr>
              <a:t>keunggulan</a:t>
            </a:r>
            <a:r>
              <a:rPr lang="en-ID" b="0" i="0" dirty="0">
                <a:effectLst/>
              </a:rPr>
              <a:t> </a:t>
            </a:r>
            <a:r>
              <a:rPr lang="en-ID" b="0" i="0" dirty="0" err="1">
                <a:effectLst/>
              </a:rPr>
              <a:t>kompetitif</a:t>
            </a:r>
            <a:r>
              <a:rPr lang="en-ID" b="0" i="0" dirty="0">
                <a:effectLst/>
              </a:rPr>
              <a:t> yang </a:t>
            </a:r>
            <a:r>
              <a:rPr lang="en-ID" b="0" i="0" dirty="0" err="1">
                <a:effectLst/>
              </a:rPr>
              <a:t>kuat</a:t>
            </a:r>
            <a:r>
              <a:rPr lang="en-ID" b="0" i="0" dirty="0">
                <a:effectLst/>
              </a:rPr>
              <a:t> </a:t>
            </a:r>
            <a:r>
              <a:rPr lang="en-ID" b="0" i="0" dirty="0" err="1">
                <a:effectLst/>
              </a:rPr>
              <a:t>dengan</a:t>
            </a:r>
            <a:r>
              <a:rPr lang="en-ID" b="0" i="0" dirty="0">
                <a:effectLst/>
              </a:rPr>
              <a:t> </a:t>
            </a:r>
            <a:r>
              <a:rPr lang="en-ID" b="0" i="0" dirty="0" err="1">
                <a:effectLst/>
              </a:rPr>
              <a:t>produk</a:t>
            </a:r>
            <a:r>
              <a:rPr lang="en-ID" b="0" i="0" dirty="0">
                <a:effectLst/>
              </a:rPr>
              <a:t> </a:t>
            </a:r>
            <a:r>
              <a:rPr lang="en-ID" b="0" i="0" dirty="0" err="1">
                <a:effectLst/>
              </a:rPr>
              <a:t>berkualitas</a:t>
            </a:r>
            <a:r>
              <a:rPr lang="en-ID" b="0" i="0" dirty="0">
                <a:effectLst/>
              </a:rPr>
              <a:t> </a:t>
            </a:r>
            <a:r>
              <a:rPr lang="en-ID" b="0" i="0" dirty="0" err="1">
                <a:effectLst/>
              </a:rPr>
              <a:t>tinggi</a:t>
            </a:r>
            <a:r>
              <a:rPr lang="en-ID" b="0" i="0" dirty="0">
                <a:effectLst/>
              </a:rPr>
              <a:t>, </a:t>
            </a:r>
            <a:r>
              <a:rPr lang="en-ID" b="0" i="0" dirty="0" err="1">
                <a:effectLst/>
              </a:rPr>
              <a:t>jaringan</a:t>
            </a:r>
            <a:r>
              <a:rPr lang="en-ID" b="0" i="0" dirty="0">
                <a:effectLst/>
              </a:rPr>
              <a:t> </a:t>
            </a:r>
            <a:r>
              <a:rPr lang="en-ID" b="0" i="0" dirty="0" err="1">
                <a:effectLst/>
              </a:rPr>
              <a:t>distribusi</a:t>
            </a:r>
            <a:r>
              <a:rPr lang="en-ID" b="0" i="0" dirty="0">
                <a:effectLst/>
              </a:rPr>
              <a:t> </a:t>
            </a:r>
            <a:r>
              <a:rPr lang="en-ID" b="0" i="0" dirty="0" err="1">
                <a:effectLst/>
              </a:rPr>
              <a:t>luas</a:t>
            </a:r>
            <a:r>
              <a:rPr lang="en-ID" b="0" i="0" dirty="0">
                <a:effectLst/>
              </a:rPr>
              <a:t> di </a:t>
            </a:r>
            <a:r>
              <a:rPr lang="en-ID" b="0" i="0" dirty="0" err="1">
                <a:effectLst/>
              </a:rPr>
              <a:t>lebih</a:t>
            </a:r>
            <a:r>
              <a:rPr lang="en-ID" b="0" i="0" dirty="0">
                <a:effectLst/>
              </a:rPr>
              <a:t> </a:t>
            </a:r>
            <a:r>
              <a:rPr lang="en-ID" b="0" i="0" dirty="0" err="1">
                <a:effectLst/>
              </a:rPr>
              <a:t>dari</a:t>
            </a:r>
            <a:r>
              <a:rPr lang="en-ID" b="0" i="0" dirty="0">
                <a:effectLst/>
              </a:rPr>
              <a:t> 10 negara, dan </a:t>
            </a:r>
            <a:r>
              <a:rPr lang="en-ID" b="0" i="0" dirty="0" err="1">
                <a:effectLst/>
              </a:rPr>
              <a:t>kemitraan</a:t>
            </a:r>
            <a:r>
              <a:rPr lang="en-ID" b="0" i="0" dirty="0">
                <a:effectLst/>
              </a:rPr>
              <a:t> </a:t>
            </a:r>
            <a:r>
              <a:rPr lang="en-ID" b="0" i="0" dirty="0" err="1">
                <a:effectLst/>
              </a:rPr>
              <a:t>strategis</a:t>
            </a:r>
            <a:r>
              <a:rPr lang="en-ID" b="0" i="0" dirty="0">
                <a:effectLst/>
              </a:rPr>
              <a:t> </a:t>
            </a:r>
            <a:r>
              <a:rPr lang="en-ID" b="0" i="0" dirty="0" err="1">
                <a:effectLst/>
              </a:rPr>
              <a:t>dengan</a:t>
            </a:r>
            <a:r>
              <a:rPr lang="en-ID" b="0" i="0" dirty="0">
                <a:effectLst/>
              </a:rPr>
              <a:t> </a:t>
            </a:r>
            <a:r>
              <a:rPr lang="en-ID" b="0" i="0" dirty="0" err="1">
                <a:effectLst/>
              </a:rPr>
              <a:t>petani-petani</a:t>
            </a:r>
            <a:r>
              <a:rPr lang="en-ID" b="0" i="0" dirty="0">
                <a:effectLst/>
              </a:rPr>
              <a:t> </a:t>
            </a:r>
            <a:r>
              <a:rPr lang="en-ID" b="0" i="0" dirty="0" err="1">
                <a:effectLst/>
              </a:rPr>
              <a:t>lokal</a:t>
            </a:r>
            <a:r>
              <a:rPr lang="en-ID" b="0" i="0" dirty="0">
                <a:effectLst/>
              </a:rPr>
              <a:t> </a:t>
            </a:r>
            <a:r>
              <a:rPr lang="en-ID" b="0" i="0" dirty="0" err="1">
                <a:effectLst/>
              </a:rPr>
              <a:t>serta</a:t>
            </a:r>
            <a:r>
              <a:rPr lang="en-ID" b="0" i="0" dirty="0">
                <a:effectLst/>
              </a:rPr>
              <a:t> distributor global. Kami </a:t>
            </a:r>
            <a:r>
              <a:rPr lang="en-ID" b="0" i="0" dirty="0" err="1">
                <a:effectLst/>
              </a:rPr>
              <a:t>terus</a:t>
            </a:r>
            <a:r>
              <a:rPr lang="en-ID" b="0" i="0" dirty="0">
                <a:effectLst/>
              </a:rPr>
              <a:t> </a:t>
            </a:r>
            <a:r>
              <a:rPr lang="en-ID" b="0" i="0" dirty="0" err="1">
                <a:effectLst/>
              </a:rPr>
              <a:t>berinovasi</a:t>
            </a:r>
            <a:r>
              <a:rPr lang="en-ID" b="0" i="0" dirty="0">
                <a:effectLst/>
              </a:rPr>
              <a:t> </a:t>
            </a:r>
            <a:r>
              <a:rPr lang="en-ID" b="0" i="0" dirty="0" err="1">
                <a:effectLst/>
              </a:rPr>
              <a:t>dengan</a:t>
            </a:r>
            <a:r>
              <a:rPr lang="en-ID" b="0" i="0" dirty="0">
                <a:effectLst/>
              </a:rPr>
              <a:t> </a:t>
            </a:r>
            <a:r>
              <a:rPr lang="en-ID" b="0" i="0" dirty="0" err="1">
                <a:effectLst/>
              </a:rPr>
              <a:t>teknologi</a:t>
            </a:r>
            <a:r>
              <a:rPr lang="en-ID" b="0" i="0" dirty="0">
                <a:effectLst/>
              </a:rPr>
              <a:t> </a:t>
            </a:r>
            <a:r>
              <a:rPr lang="en-ID" b="0" i="0" dirty="0" err="1">
                <a:effectLst/>
              </a:rPr>
              <a:t>terbaru</a:t>
            </a:r>
            <a:r>
              <a:rPr lang="en-ID" b="0" i="0" dirty="0">
                <a:effectLst/>
              </a:rPr>
              <a:t> </a:t>
            </a:r>
            <a:r>
              <a:rPr lang="en-ID" b="0" i="0" dirty="0" err="1">
                <a:effectLst/>
              </a:rPr>
              <a:t>dalam</a:t>
            </a:r>
            <a:r>
              <a:rPr lang="en-ID" b="0" i="0" dirty="0">
                <a:effectLst/>
              </a:rPr>
              <a:t> </a:t>
            </a:r>
            <a:r>
              <a:rPr lang="en-ID" b="0" i="0" dirty="0" err="1">
                <a:effectLst/>
              </a:rPr>
              <a:t>manajemen</a:t>
            </a:r>
            <a:r>
              <a:rPr lang="en-ID" b="0" i="0" dirty="0">
                <a:effectLst/>
              </a:rPr>
              <a:t> </a:t>
            </a:r>
            <a:r>
              <a:rPr lang="en-ID" b="0" i="0" dirty="0" err="1">
                <a:effectLst/>
              </a:rPr>
              <a:t>logistik</a:t>
            </a:r>
            <a:r>
              <a:rPr lang="en-ID" b="0" i="0" dirty="0">
                <a:effectLst/>
              </a:rPr>
              <a:t> dan </a:t>
            </a:r>
            <a:r>
              <a:rPr lang="en-ID" b="0" i="0" dirty="0" err="1">
                <a:effectLst/>
              </a:rPr>
              <a:t>analisis</a:t>
            </a:r>
            <a:r>
              <a:rPr lang="en-ID" b="0" i="0" dirty="0">
                <a:effectLst/>
              </a:rPr>
              <a:t> pasar </a:t>
            </a:r>
            <a:r>
              <a:rPr lang="en-ID" b="0" i="0" dirty="0" err="1">
                <a:effectLst/>
              </a:rPr>
              <a:t>untuk</a:t>
            </a:r>
            <a:r>
              <a:rPr lang="en-ID" b="0" i="0" dirty="0">
                <a:effectLst/>
              </a:rPr>
              <a:t> </a:t>
            </a:r>
            <a:r>
              <a:rPr lang="en-ID" b="0" i="0" dirty="0" err="1">
                <a:effectLst/>
              </a:rPr>
              <a:t>meningkatkan</a:t>
            </a:r>
            <a:r>
              <a:rPr lang="en-ID" b="0" i="0" dirty="0">
                <a:effectLst/>
              </a:rPr>
              <a:t> </a:t>
            </a:r>
            <a:r>
              <a:rPr lang="en-ID" b="0" i="0" dirty="0" err="1">
                <a:effectLst/>
              </a:rPr>
              <a:t>efisiensi</a:t>
            </a:r>
            <a:r>
              <a:rPr lang="en-ID" b="0" i="0" dirty="0">
                <a:effectLst/>
              </a:rPr>
              <a:t> </a:t>
            </a:r>
            <a:r>
              <a:rPr lang="en-ID" b="0" i="0" dirty="0" err="1">
                <a:effectLst/>
              </a:rPr>
              <a:t>operasional</a:t>
            </a:r>
            <a:r>
              <a:rPr lang="en-ID" b="0" i="0" dirty="0">
                <a:effectLst/>
              </a:rPr>
              <a:t>. </a:t>
            </a:r>
            <a:r>
              <a:rPr lang="en-ID" b="0" i="0" dirty="0" err="1">
                <a:effectLst/>
              </a:rPr>
              <a:t>Komitmen</a:t>
            </a:r>
            <a:r>
              <a:rPr lang="en-ID" b="0" i="0" dirty="0">
                <a:effectLst/>
              </a:rPr>
              <a:t> kami </a:t>
            </a:r>
            <a:r>
              <a:rPr lang="en-ID" b="0" i="0" dirty="0" err="1">
                <a:effectLst/>
              </a:rPr>
              <a:t>terhadap</a:t>
            </a:r>
            <a:r>
              <a:rPr lang="en-ID" b="0" i="0" dirty="0">
                <a:effectLst/>
              </a:rPr>
              <a:t> </a:t>
            </a:r>
            <a:r>
              <a:rPr lang="en-ID" b="0" i="0" dirty="0" err="1">
                <a:effectLst/>
              </a:rPr>
              <a:t>keberlanjutan</a:t>
            </a:r>
            <a:r>
              <a:rPr lang="en-ID" b="0" i="0" dirty="0">
                <a:effectLst/>
              </a:rPr>
              <a:t> dan </a:t>
            </a:r>
            <a:r>
              <a:rPr lang="en-ID" b="0" i="0" dirty="0" err="1">
                <a:effectLst/>
              </a:rPr>
              <a:t>praktik</a:t>
            </a:r>
            <a:r>
              <a:rPr lang="en-ID" b="0" i="0" dirty="0">
                <a:effectLst/>
              </a:rPr>
              <a:t> </a:t>
            </a:r>
            <a:r>
              <a:rPr lang="en-ID" b="0" i="0" dirty="0" err="1">
                <a:effectLst/>
              </a:rPr>
              <a:t>bisnis</a:t>
            </a:r>
            <a:r>
              <a:rPr lang="en-ID" b="0" i="0" dirty="0">
                <a:effectLst/>
              </a:rPr>
              <a:t> </a:t>
            </a:r>
            <a:r>
              <a:rPr lang="en-ID" b="0" i="0" dirty="0" err="1">
                <a:effectLst/>
              </a:rPr>
              <a:t>ramah</a:t>
            </a:r>
            <a:r>
              <a:rPr lang="en-ID" b="0" i="0" dirty="0">
                <a:effectLst/>
              </a:rPr>
              <a:t> </a:t>
            </a:r>
            <a:r>
              <a:rPr lang="en-ID" b="0" i="0" dirty="0" err="1">
                <a:effectLst/>
              </a:rPr>
              <a:t>lingkungan</a:t>
            </a:r>
            <a:r>
              <a:rPr lang="en-ID" b="0" i="0" dirty="0">
                <a:effectLst/>
              </a:rPr>
              <a:t> </a:t>
            </a:r>
            <a:r>
              <a:rPr lang="en-ID" b="0" i="0" dirty="0" err="1">
                <a:effectLst/>
              </a:rPr>
              <a:t>semakin</a:t>
            </a:r>
            <a:r>
              <a:rPr lang="en-ID" b="0" i="0" dirty="0">
                <a:effectLst/>
              </a:rPr>
              <a:t> </a:t>
            </a:r>
            <a:r>
              <a:rPr lang="en-ID" b="0" i="0" dirty="0" err="1">
                <a:effectLst/>
              </a:rPr>
              <a:t>dihargai</a:t>
            </a:r>
            <a:r>
              <a:rPr lang="en-ID" b="0" i="0" dirty="0">
                <a:effectLst/>
              </a:rPr>
              <a:t> oleh </a:t>
            </a:r>
            <a:r>
              <a:rPr lang="en-ID" b="0" i="0" dirty="0" err="1">
                <a:effectLst/>
              </a:rPr>
              <a:t>konsumen</a:t>
            </a:r>
            <a:r>
              <a:rPr lang="en-ID" b="0" i="0" dirty="0">
                <a:effectLst/>
              </a:rPr>
              <a:t> global. </a:t>
            </a:r>
            <a:r>
              <a:rPr lang="en-ID" b="0" i="0" dirty="0" err="1">
                <a:effectLst/>
              </a:rPr>
              <a:t>Dengan</a:t>
            </a:r>
            <a:r>
              <a:rPr lang="en-ID" b="0" i="0" dirty="0">
                <a:effectLst/>
              </a:rPr>
              <a:t> </a:t>
            </a:r>
            <a:r>
              <a:rPr lang="en-ID" b="0" i="0" dirty="0" err="1">
                <a:effectLst/>
              </a:rPr>
              <a:t>pengalaman</a:t>
            </a:r>
            <a:r>
              <a:rPr lang="en-ID" b="0" i="0" dirty="0">
                <a:effectLst/>
              </a:rPr>
              <a:t> </a:t>
            </a:r>
            <a:r>
              <a:rPr lang="en-ID" b="0" i="0" dirty="0" err="1">
                <a:effectLst/>
              </a:rPr>
              <a:t>lebih</a:t>
            </a:r>
            <a:r>
              <a:rPr lang="en-ID" b="0" i="0" dirty="0">
                <a:effectLst/>
              </a:rPr>
              <a:t> </a:t>
            </a:r>
            <a:r>
              <a:rPr lang="en-ID" b="0" i="0" dirty="0" err="1">
                <a:effectLst/>
              </a:rPr>
              <a:t>dari</a:t>
            </a:r>
            <a:r>
              <a:rPr lang="en-ID" b="0" i="0" dirty="0">
                <a:effectLst/>
              </a:rPr>
              <a:t> lima </a:t>
            </a:r>
            <a:r>
              <a:rPr lang="en-ID" b="0" i="0" dirty="0" err="1">
                <a:effectLst/>
              </a:rPr>
              <a:t>tahun</a:t>
            </a:r>
            <a:r>
              <a:rPr lang="en-ID" b="0" i="0" dirty="0">
                <a:effectLst/>
              </a:rPr>
              <a:t>, kami </a:t>
            </a:r>
            <a:r>
              <a:rPr lang="en-ID" b="0" i="0" dirty="0" err="1">
                <a:effectLst/>
              </a:rPr>
              <a:t>memiliki</a:t>
            </a:r>
            <a:r>
              <a:rPr lang="en-ID" b="0" i="0" dirty="0">
                <a:effectLst/>
              </a:rPr>
              <a:t> </a:t>
            </a:r>
            <a:r>
              <a:rPr lang="en-ID" b="0" i="0" dirty="0" err="1">
                <a:effectLst/>
              </a:rPr>
              <a:t>reputasi</a:t>
            </a:r>
            <a:r>
              <a:rPr lang="en-ID" b="0" i="0" dirty="0">
                <a:effectLst/>
              </a:rPr>
              <a:t> solid </a:t>
            </a:r>
            <a:r>
              <a:rPr lang="en-ID" b="0" i="0" dirty="0" err="1">
                <a:effectLst/>
              </a:rPr>
              <a:t>dalam</a:t>
            </a:r>
            <a:r>
              <a:rPr lang="en-ID" b="0" i="0" dirty="0">
                <a:effectLst/>
              </a:rPr>
              <a:t> </a:t>
            </a:r>
            <a:r>
              <a:rPr lang="en-ID" b="0" i="0" dirty="0" err="1">
                <a:effectLst/>
              </a:rPr>
              <a:t>memenuhi</a:t>
            </a:r>
            <a:r>
              <a:rPr lang="en-ID" b="0" i="0" dirty="0">
                <a:effectLst/>
              </a:rPr>
              <a:t> </a:t>
            </a:r>
            <a:r>
              <a:rPr lang="en-ID" b="0" i="0" dirty="0" err="1">
                <a:effectLst/>
              </a:rPr>
              <a:t>kebutuhan</a:t>
            </a:r>
            <a:r>
              <a:rPr lang="en-ID" b="0" i="0" dirty="0">
                <a:effectLst/>
              </a:rPr>
              <a:t> </a:t>
            </a:r>
            <a:r>
              <a:rPr lang="en-ID" b="0" i="0" dirty="0" err="1">
                <a:effectLst/>
              </a:rPr>
              <a:t>klien</a:t>
            </a:r>
            <a:r>
              <a:rPr lang="en-ID" b="0" i="0" dirty="0">
                <a:effectLst/>
              </a:rPr>
              <a:t> dan </a:t>
            </a:r>
            <a:r>
              <a:rPr lang="en-ID" b="0" i="0" dirty="0" err="1">
                <a:effectLst/>
              </a:rPr>
              <a:t>memberikan</a:t>
            </a:r>
            <a:r>
              <a:rPr lang="en-ID" b="0" i="0" dirty="0">
                <a:effectLst/>
              </a:rPr>
              <a:t> </a:t>
            </a:r>
            <a:r>
              <a:rPr lang="en-ID" b="0" i="0" dirty="0" err="1">
                <a:effectLst/>
              </a:rPr>
              <a:t>pelayanan</a:t>
            </a:r>
            <a:r>
              <a:rPr lang="en-ID" b="0" i="0" dirty="0">
                <a:effectLst/>
              </a:rPr>
              <a:t> </a:t>
            </a:r>
            <a:r>
              <a:rPr lang="en-ID" b="0" i="0" dirty="0" err="1">
                <a:effectLst/>
              </a:rPr>
              <a:t>terbaik</a:t>
            </a:r>
            <a:r>
              <a:rPr lang="en-ID" b="0" i="0" dirty="0">
                <a:effectLst/>
              </a:rPr>
              <a:t>.</a:t>
            </a:r>
            <a:endParaRPr lang="en-ID" dirty="0"/>
          </a:p>
        </p:txBody>
      </p:sp>
      <p:sp>
        <p:nvSpPr>
          <p:cNvPr id="11" name="TextBox 10">
            <a:extLst>
              <a:ext uri="{FF2B5EF4-FFF2-40B4-BE49-F238E27FC236}">
                <a16:creationId xmlns:a16="http://schemas.microsoft.com/office/drawing/2014/main" id="{B34446BB-515E-341B-EFE6-8B1BB6743382}"/>
              </a:ext>
            </a:extLst>
          </p:cNvPr>
          <p:cNvSpPr txBox="1"/>
          <p:nvPr/>
        </p:nvSpPr>
        <p:spPr>
          <a:xfrm>
            <a:off x="6293478" y="1419157"/>
            <a:ext cx="5408054" cy="4978286"/>
          </a:xfrm>
          <a:prstGeom prst="rect">
            <a:avLst/>
          </a:prstGeom>
          <a:noFill/>
        </p:spPr>
        <p:txBody>
          <a:bodyPr wrap="square">
            <a:spAutoFit/>
          </a:bodyPr>
          <a:lstStyle/>
          <a:p>
            <a:pPr algn="just">
              <a:lnSpc>
                <a:spcPts val="3450"/>
              </a:lnSpc>
            </a:pPr>
            <a:r>
              <a:rPr lang="en-US" b="0" i="1" dirty="0">
                <a:effectLst/>
                <a:latin typeface="YAFdJsjyMsM 0"/>
              </a:rPr>
              <a:t>PT </a:t>
            </a:r>
            <a:r>
              <a:rPr lang="en-US" b="0" i="1" dirty="0" err="1">
                <a:effectLst/>
                <a:latin typeface="YAFdJsjyMsM 0"/>
              </a:rPr>
              <a:t>Benepace</a:t>
            </a:r>
            <a:r>
              <a:rPr lang="en-US" b="0" i="1" dirty="0">
                <a:effectLst/>
                <a:latin typeface="YAFdJsjyMsM 0"/>
              </a:rPr>
              <a:t> </a:t>
            </a:r>
            <a:r>
              <a:rPr lang="en-US" b="0" i="1" dirty="0" err="1">
                <a:effectLst/>
                <a:latin typeface="YAFdJsjyMsM 0"/>
              </a:rPr>
              <a:t>Solviro</a:t>
            </a:r>
            <a:r>
              <a:rPr lang="en-US" b="0" i="1" dirty="0">
                <a:effectLst/>
                <a:latin typeface="YAFdJsjyMsM 0"/>
              </a:rPr>
              <a:t> </a:t>
            </a:r>
            <a:r>
              <a:rPr lang="en-US" b="0" i="1" dirty="0" err="1">
                <a:effectLst/>
                <a:latin typeface="YAFdJsjyMsM 0"/>
              </a:rPr>
              <a:t>Multicorps</a:t>
            </a:r>
            <a:r>
              <a:rPr lang="en-US" b="0" i="1" dirty="0">
                <a:effectLst/>
                <a:latin typeface="YAFdJsjyMsM 0"/>
              </a:rPr>
              <a:t> has strong competitive advantages with high-quality products, an extensive distribution network in over 10 countries, and strategic partnerships with local farmers and global distributors. We continuously innovate with the latest technology in logistics management and market analysis to enhance operational efficiency. Our commitment to sustainability and eco-friendly business practices is increasingly valued by global consumers. With over five years of experience, we have built a solid reputation for meeting client needs and provide best service.</a:t>
            </a:r>
            <a:endParaRPr lang="en-US" dirty="0">
              <a:effectLst/>
              <a:latin typeface="YAFdJsjyMsM 0"/>
            </a:endParaRPr>
          </a:p>
        </p:txBody>
      </p:sp>
      <p:sp>
        <p:nvSpPr>
          <p:cNvPr id="13" name="TextBox 12">
            <a:extLst>
              <a:ext uri="{FF2B5EF4-FFF2-40B4-BE49-F238E27FC236}">
                <a16:creationId xmlns:a16="http://schemas.microsoft.com/office/drawing/2014/main" id="{28C665DA-022E-BA2B-E090-02CCEC992469}"/>
              </a:ext>
            </a:extLst>
          </p:cNvPr>
          <p:cNvSpPr txBox="1"/>
          <p:nvPr/>
        </p:nvSpPr>
        <p:spPr>
          <a:xfrm>
            <a:off x="6096000" y="817388"/>
            <a:ext cx="6098146" cy="489878"/>
          </a:xfrm>
          <a:prstGeom prst="rect">
            <a:avLst/>
          </a:prstGeom>
          <a:noFill/>
        </p:spPr>
        <p:txBody>
          <a:bodyPr wrap="square">
            <a:spAutoFit/>
          </a:bodyPr>
          <a:lstStyle/>
          <a:p>
            <a:pPr algn="just">
              <a:lnSpc>
                <a:spcPts val="3450"/>
              </a:lnSpc>
            </a:pPr>
            <a:r>
              <a:rPr lang="en-US" b="1" i="1" dirty="0">
                <a:effectLst/>
                <a:latin typeface="YAFdJsjyMsM 0"/>
              </a:rPr>
              <a:t>Competitive Advantages of PT </a:t>
            </a:r>
            <a:r>
              <a:rPr lang="en-US" b="1" i="1" dirty="0" err="1">
                <a:effectLst/>
                <a:latin typeface="YAFdJsjyMsM 0"/>
              </a:rPr>
              <a:t>Benepace</a:t>
            </a:r>
            <a:r>
              <a:rPr lang="en-US" b="1" i="1" dirty="0">
                <a:effectLst/>
                <a:latin typeface="YAFdJsjyMsM 0"/>
              </a:rPr>
              <a:t> </a:t>
            </a:r>
            <a:r>
              <a:rPr lang="en-US" b="1" i="1" dirty="0" err="1">
                <a:effectLst/>
                <a:latin typeface="YAFdJsjyMsM 0"/>
              </a:rPr>
              <a:t>Solviro</a:t>
            </a:r>
            <a:r>
              <a:rPr lang="en-US" b="1" i="1" dirty="0">
                <a:effectLst/>
                <a:latin typeface="YAFdJsjyMsM 0"/>
              </a:rPr>
              <a:t> </a:t>
            </a:r>
            <a:r>
              <a:rPr lang="en-US" b="1" i="1" dirty="0" err="1">
                <a:effectLst/>
                <a:latin typeface="YAFdJsjyMsM 0"/>
              </a:rPr>
              <a:t>Multicorps</a:t>
            </a:r>
            <a:endParaRPr lang="en-US" b="1" dirty="0">
              <a:effectLst/>
              <a:latin typeface="YAFdJsjyMsM 0"/>
            </a:endParaRPr>
          </a:p>
        </p:txBody>
      </p:sp>
      <p:sp>
        <p:nvSpPr>
          <p:cNvPr id="15" name="TextBox 14">
            <a:extLst>
              <a:ext uri="{FF2B5EF4-FFF2-40B4-BE49-F238E27FC236}">
                <a16:creationId xmlns:a16="http://schemas.microsoft.com/office/drawing/2014/main" id="{9F9D9CA0-5E6A-9022-6DD1-BFF07030D781}"/>
              </a:ext>
            </a:extLst>
          </p:cNvPr>
          <p:cNvSpPr txBox="1"/>
          <p:nvPr/>
        </p:nvSpPr>
        <p:spPr>
          <a:xfrm>
            <a:off x="4431946" y="6581001"/>
            <a:ext cx="4565559"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3" name="TextBox 2">
            <a:extLst>
              <a:ext uri="{FF2B5EF4-FFF2-40B4-BE49-F238E27FC236}">
                <a16:creationId xmlns:a16="http://schemas.microsoft.com/office/drawing/2014/main" id="{D6870D68-2778-1E2A-2691-BF2807BAB8F7}"/>
              </a:ext>
            </a:extLst>
          </p:cNvPr>
          <p:cNvSpPr txBox="1"/>
          <p:nvPr/>
        </p:nvSpPr>
        <p:spPr>
          <a:xfrm>
            <a:off x="573880" y="327267"/>
            <a:ext cx="3738093"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4" name="Picture 3">
            <a:extLst>
              <a:ext uri="{FF2B5EF4-FFF2-40B4-BE49-F238E27FC236}">
                <a16:creationId xmlns:a16="http://schemas.microsoft.com/office/drawing/2014/main" id="{508DF484-C752-1D4C-5E21-03B80B096A6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249141" y="271592"/>
            <a:ext cx="482658" cy="433904"/>
          </a:xfrm>
          <a:prstGeom prst="rect">
            <a:avLst/>
          </a:prstGeom>
        </p:spPr>
      </p:pic>
    </p:spTree>
    <p:extLst>
      <p:ext uri="{BB962C8B-B14F-4D97-AF65-F5344CB8AC3E}">
        <p14:creationId xmlns:p14="http://schemas.microsoft.com/office/powerpoint/2010/main" val="308530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04DD47-08B8-CA2E-7D55-5BB4B6B02760}"/>
              </a:ext>
            </a:extLst>
          </p:cNvPr>
          <p:cNvSpPr>
            <a:spLocks noGrp="1"/>
          </p:cNvSpPr>
          <p:nvPr>
            <p:ph type="sldNum" sz="quarter" idx="12"/>
          </p:nvPr>
        </p:nvSpPr>
        <p:spPr/>
        <p:txBody>
          <a:bodyPr/>
          <a:lstStyle/>
          <a:p>
            <a:fld id="{CBD12358-51D2-46B3-9BDE-DF29528B9454}" type="slidenum">
              <a:rPr lang="en-US" smtClean="0"/>
              <a:t>16</a:t>
            </a:fld>
            <a:endParaRPr lang="en-US" dirty="0"/>
          </a:p>
        </p:txBody>
      </p:sp>
      <p:sp>
        <p:nvSpPr>
          <p:cNvPr id="6" name="TextBox 5">
            <a:extLst>
              <a:ext uri="{FF2B5EF4-FFF2-40B4-BE49-F238E27FC236}">
                <a16:creationId xmlns:a16="http://schemas.microsoft.com/office/drawing/2014/main" id="{79F52996-2A53-68D9-651F-7E5DFA5C5E4A}"/>
              </a:ext>
            </a:extLst>
          </p:cNvPr>
          <p:cNvSpPr txBox="1"/>
          <p:nvPr/>
        </p:nvSpPr>
        <p:spPr>
          <a:xfrm>
            <a:off x="573880" y="913456"/>
            <a:ext cx="6017654" cy="5378652"/>
          </a:xfrm>
          <a:prstGeom prst="rect">
            <a:avLst/>
          </a:prstGeom>
          <a:noFill/>
        </p:spPr>
        <p:txBody>
          <a:bodyPr wrap="square">
            <a:spAutoFit/>
          </a:bodyPr>
          <a:lstStyle/>
          <a:p>
            <a:pPr>
              <a:lnSpc>
                <a:spcPts val="3150"/>
              </a:lnSpc>
            </a:pPr>
            <a:r>
              <a:rPr lang="en-ID" b="1" i="0" dirty="0" err="1">
                <a:solidFill>
                  <a:srgbClr val="000000"/>
                </a:solidFill>
                <a:effectLst/>
                <a:latin typeface="YAFdJsjyMsM 0"/>
              </a:rPr>
              <a:t>Kompetensi</a:t>
            </a:r>
            <a:r>
              <a:rPr lang="en-ID" b="1" i="0" dirty="0">
                <a:solidFill>
                  <a:srgbClr val="000000"/>
                </a:solidFill>
                <a:effectLst/>
                <a:latin typeface="YAFdJsjyMsM 0"/>
              </a:rPr>
              <a:t> Tim Inti PT BSM</a:t>
            </a:r>
            <a:endParaRPr lang="en-ID" b="1" dirty="0">
              <a:solidFill>
                <a:srgbClr val="000000"/>
              </a:solidFill>
              <a:effectLst/>
              <a:latin typeface="YAFdJsjyMsM 0"/>
            </a:endParaRPr>
          </a:p>
          <a:p>
            <a:pPr>
              <a:lnSpc>
                <a:spcPts val="3150"/>
              </a:lnSpc>
            </a:pPr>
            <a:r>
              <a:rPr lang="en-ID" sz="1600" b="1" i="0" dirty="0">
                <a:solidFill>
                  <a:srgbClr val="000000"/>
                </a:solidFill>
                <a:effectLst/>
                <a:latin typeface="YAFdJsjyMsM 0"/>
              </a:rPr>
              <a:t>Tim </a:t>
            </a:r>
            <a:r>
              <a:rPr lang="en-ID" sz="1600" b="1" i="0" dirty="0" err="1">
                <a:solidFill>
                  <a:srgbClr val="000000"/>
                </a:solidFill>
                <a:effectLst/>
                <a:latin typeface="YAFdJsjyMsM 0"/>
              </a:rPr>
              <a:t>Pengadaan</a:t>
            </a:r>
            <a:r>
              <a:rPr lang="en-ID" sz="1600" b="1" i="0" dirty="0">
                <a:solidFill>
                  <a:srgbClr val="000000"/>
                </a:solidFill>
                <a:effectLst/>
                <a:latin typeface="YAFdJsjyMsM 0"/>
              </a:rPr>
              <a:t> dan </a:t>
            </a:r>
            <a:r>
              <a:rPr lang="en-ID" sz="1600" b="1" i="0" dirty="0" err="1">
                <a:solidFill>
                  <a:srgbClr val="000000"/>
                </a:solidFill>
                <a:effectLst/>
                <a:latin typeface="YAFdJsjyMsM 0"/>
              </a:rPr>
              <a:t>Produksi</a:t>
            </a:r>
            <a:endParaRPr lang="en-ID" sz="1600" dirty="0">
              <a:solidFill>
                <a:srgbClr val="000000"/>
              </a:solidFill>
              <a:effectLst/>
              <a:latin typeface="YAFdJsjyMsM 0"/>
            </a:endParaRPr>
          </a:p>
          <a:p>
            <a:pPr>
              <a:lnSpc>
                <a:spcPts val="3150"/>
              </a:lnSpc>
            </a:pPr>
            <a:r>
              <a:rPr lang="en-ID" sz="1600" b="0" i="0" dirty="0">
                <a:solidFill>
                  <a:srgbClr val="000000"/>
                </a:solidFill>
                <a:effectLst/>
                <a:latin typeface="YAFdJsjyMsM 0"/>
              </a:rPr>
              <a:t>Tim kami </a:t>
            </a:r>
            <a:r>
              <a:rPr lang="en-ID" sz="1600" b="0" i="0" dirty="0" err="1">
                <a:solidFill>
                  <a:srgbClr val="000000"/>
                </a:solidFill>
                <a:effectLst/>
                <a:latin typeface="YAFdJsjyMsM 0"/>
              </a:rPr>
              <a:t>memiliki</a:t>
            </a:r>
            <a:r>
              <a:rPr lang="en-ID" sz="1600" b="0" i="0" dirty="0">
                <a:solidFill>
                  <a:srgbClr val="000000"/>
                </a:solidFill>
                <a:effectLst/>
                <a:latin typeface="YAFdJsjyMsM 0"/>
              </a:rPr>
              <a:t> </a:t>
            </a:r>
            <a:r>
              <a:rPr lang="en-ID" sz="1600" b="0" i="0" dirty="0" err="1">
                <a:solidFill>
                  <a:srgbClr val="000000"/>
                </a:solidFill>
                <a:effectLst/>
                <a:latin typeface="YAFdJsjyMsM 0"/>
              </a:rPr>
              <a:t>pengalaman</a:t>
            </a:r>
            <a:r>
              <a:rPr lang="en-ID" sz="1600" b="0" i="0" dirty="0">
                <a:solidFill>
                  <a:srgbClr val="000000"/>
                </a:solidFill>
                <a:effectLst/>
                <a:latin typeface="YAFdJsjyMsM 0"/>
              </a:rPr>
              <a:t> </a:t>
            </a:r>
            <a:r>
              <a:rPr lang="en-ID" sz="1600" b="0" i="0" dirty="0" err="1">
                <a:solidFill>
                  <a:srgbClr val="000000"/>
                </a:solidFill>
                <a:effectLst/>
                <a:latin typeface="YAFdJsjyMsM 0"/>
              </a:rPr>
              <a:t>luas</a:t>
            </a:r>
            <a:r>
              <a:rPr lang="en-ID" sz="1600" b="0" i="0" dirty="0">
                <a:solidFill>
                  <a:srgbClr val="000000"/>
                </a:solidFill>
                <a:effectLst/>
                <a:latin typeface="YAFdJsjyMsM 0"/>
              </a:rPr>
              <a:t> </a:t>
            </a:r>
            <a:r>
              <a:rPr lang="en-ID" sz="1600" b="0" i="0" dirty="0" err="1">
                <a:solidFill>
                  <a:srgbClr val="000000"/>
                </a:solidFill>
                <a:effectLst/>
                <a:latin typeface="YAFdJsjyMsM 0"/>
              </a:rPr>
              <a:t>dalam</a:t>
            </a:r>
            <a:r>
              <a:rPr lang="en-ID" sz="1600" b="0" i="0" dirty="0">
                <a:solidFill>
                  <a:srgbClr val="000000"/>
                </a:solidFill>
                <a:effectLst/>
                <a:latin typeface="YAFdJsjyMsM 0"/>
              </a:rPr>
              <a:t> </a:t>
            </a:r>
            <a:r>
              <a:rPr lang="en-ID" sz="1600" b="0" i="0" dirty="0" err="1">
                <a:solidFill>
                  <a:srgbClr val="000000"/>
                </a:solidFill>
                <a:effectLst/>
                <a:latin typeface="YAFdJsjyMsM 0"/>
              </a:rPr>
              <a:t>pengelolaan</a:t>
            </a:r>
            <a:r>
              <a:rPr lang="en-ID" sz="1600" b="0" i="0" dirty="0">
                <a:solidFill>
                  <a:srgbClr val="000000"/>
                </a:solidFill>
                <a:effectLst/>
                <a:latin typeface="YAFdJsjyMsM 0"/>
              </a:rPr>
              <a:t> </a:t>
            </a:r>
            <a:r>
              <a:rPr lang="en-ID" sz="1600" b="0" i="0" dirty="0" err="1">
                <a:solidFill>
                  <a:srgbClr val="000000"/>
                </a:solidFill>
                <a:effectLst/>
                <a:latin typeface="YAFdJsjyMsM 0"/>
              </a:rPr>
              <a:t>rantai</a:t>
            </a:r>
            <a:r>
              <a:rPr lang="en-ID" sz="1600" b="0" i="0" dirty="0">
                <a:solidFill>
                  <a:srgbClr val="000000"/>
                </a:solidFill>
                <a:effectLst/>
                <a:latin typeface="YAFdJsjyMsM 0"/>
              </a:rPr>
              <a:t> </a:t>
            </a:r>
            <a:r>
              <a:rPr lang="en-ID" sz="1600" b="0" i="0" dirty="0" err="1">
                <a:solidFill>
                  <a:srgbClr val="000000"/>
                </a:solidFill>
                <a:effectLst/>
                <a:latin typeface="YAFdJsjyMsM 0"/>
              </a:rPr>
              <a:t>pasok</a:t>
            </a:r>
            <a:r>
              <a:rPr lang="en-ID" sz="1600" b="0" i="0" dirty="0">
                <a:solidFill>
                  <a:srgbClr val="000000"/>
                </a:solidFill>
                <a:effectLst/>
                <a:latin typeface="YAFdJsjyMsM 0"/>
              </a:rPr>
              <a:t> dan </a:t>
            </a:r>
            <a:r>
              <a:rPr lang="en-ID" sz="1600" b="0" i="0" dirty="0" err="1">
                <a:solidFill>
                  <a:srgbClr val="000000"/>
                </a:solidFill>
                <a:effectLst/>
                <a:latin typeface="YAFdJsjyMsM 0"/>
              </a:rPr>
              <a:t>memastikan</a:t>
            </a:r>
            <a:r>
              <a:rPr lang="en-ID" sz="1600" b="0" i="0" dirty="0">
                <a:solidFill>
                  <a:srgbClr val="000000"/>
                </a:solidFill>
                <a:effectLst/>
                <a:latin typeface="YAFdJsjyMsM 0"/>
              </a:rPr>
              <a:t> </a:t>
            </a:r>
            <a:r>
              <a:rPr lang="en-ID" sz="1600" b="0" i="0" dirty="0" err="1">
                <a:solidFill>
                  <a:srgbClr val="000000"/>
                </a:solidFill>
                <a:effectLst/>
                <a:latin typeface="YAFdJsjyMsM 0"/>
              </a:rPr>
              <a:t>kualitas</a:t>
            </a:r>
            <a:r>
              <a:rPr lang="en-ID" sz="1600" b="0" i="0" dirty="0">
                <a:solidFill>
                  <a:srgbClr val="000000"/>
                </a:solidFill>
                <a:effectLst/>
                <a:latin typeface="YAFdJsjyMsM 0"/>
              </a:rPr>
              <a:t> </a:t>
            </a:r>
            <a:r>
              <a:rPr lang="en-ID" sz="1600" b="0" i="0" dirty="0" err="1">
                <a:solidFill>
                  <a:srgbClr val="000000"/>
                </a:solidFill>
                <a:effectLst/>
                <a:latin typeface="YAFdJsjyMsM 0"/>
              </a:rPr>
              <a:t>produk</a:t>
            </a:r>
            <a:r>
              <a:rPr lang="en-ID" sz="1600" b="0" i="0" dirty="0">
                <a:solidFill>
                  <a:srgbClr val="000000"/>
                </a:solidFill>
                <a:effectLst/>
                <a:latin typeface="YAFdJsjyMsM 0"/>
              </a:rPr>
              <a:t> </a:t>
            </a:r>
            <a:r>
              <a:rPr lang="en-ID" sz="1600" b="0" i="0" dirty="0" err="1">
                <a:solidFill>
                  <a:srgbClr val="000000"/>
                </a:solidFill>
                <a:effectLst/>
                <a:latin typeface="YAFdJsjyMsM 0"/>
              </a:rPr>
              <a:t>sesuai</a:t>
            </a:r>
            <a:r>
              <a:rPr lang="en-ID" sz="1600" b="0" i="0" dirty="0">
                <a:solidFill>
                  <a:srgbClr val="000000"/>
                </a:solidFill>
                <a:effectLst/>
                <a:latin typeface="YAFdJsjyMsM 0"/>
              </a:rPr>
              <a:t> </a:t>
            </a:r>
            <a:r>
              <a:rPr lang="en-ID" sz="1600" b="0" i="0" dirty="0" err="1">
                <a:solidFill>
                  <a:srgbClr val="000000"/>
                </a:solidFill>
                <a:effectLst/>
                <a:latin typeface="YAFdJsjyMsM 0"/>
              </a:rPr>
              <a:t>standar</a:t>
            </a:r>
            <a:r>
              <a:rPr lang="en-ID" sz="1600" b="0" i="0" dirty="0">
                <a:solidFill>
                  <a:srgbClr val="000000"/>
                </a:solidFill>
                <a:effectLst/>
                <a:latin typeface="YAFdJsjyMsM 0"/>
              </a:rPr>
              <a:t> </a:t>
            </a:r>
            <a:r>
              <a:rPr lang="en-ID" sz="1600" b="0" i="0" dirty="0" err="1">
                <a:solidFill>
                  <a:srgbClr val="000000"/>
                </a:solidFill>
                <a:effectLst/>
                <a:latin typeface="YAFdJsjyMsM 0"/>
              </a:rPr>
              <a:t>ekspor</a:t>
            </a:r>
            <a:r>
              <a:rPr lang="en-ID" sz="1600" b="0" i="0" dirty="0">
                <a:solidFill>
                  <a:srgbClr val="000000"/>
                </a:solidFill>
                <a:effectLst/>
                <a:latin typeface="YAFdJsjyMsM 0"/>
              </a:rPr>
              <a:t>. </a:t>
            </a:r>
            <a:r>
              <a:rPr lang="en-ID" sz="1600" b="0" i="0" dirty="0" err="1">
                <a:solidFill>
                  <a:srgbClr val="000000"/>
                </a:solidFill>
                <a:effectLst/>
                <a:latin typeface="YAFdJsjyMsM 0"/>
              </a:rPr>
              <a:t>Bertanggung</a:t>
            </a:r>
            <a:r>
              <a:rPr lang="en-ID" sz="1600" b="0" i="0" dirty="0">
                <a:solidFill>
                  <a:srgbClr val="000000"/>
                </a:solidFill>
                <a:effectLst/>
                <a:latin typeface="YAFdJsjyMsM 0"/>
              </a:rPr>
              <a:t> </a:t>
            </a:r>
            <a:r>
              <a:rPr lang="en-ID" sz="1600" b="0" i="0" dirty="0" err="1">
                <a:solidFill>
                  <a:srgbClr val="000000"/>
                </a:solidFill>
                <a:effectLst/>
                <a:latin typeface="YAFdJsjyMsM 0"/>
              </a:rPr>
              <a:t>jawab</a:t>
            </a:r>
            <a:r>
              <a:rPr lang="en-ID" sz="1600" b="0" i="0" dirty="0">
                <a:solidFill>
                  <a:srgbClr val="000000"/>
                </a:solidFill>
                <a:effectLst/>
                <a:latin typeface="YAFdJsjyMsM 0"/>
              </a:rPr>
              <a:t> </a:t>
            </a:r>
            <a:r>
              <a:rPr lang="en-ID" sz="1600" b="0" i="0" dirty="0" err="1">
                <a:solidFill>
                  <a:srgbClr val="000000"/>
                </a:solidFill>
                <a:effectLst/>
                <a:latin typeface="YAFdJsjyMsM 0"/>
              </a:rPr>
              <a:t>atas</a:t>
            </a:r>
            <a:r>
              <a:rPr lang="en-ID" sz="1600" b="0" i="0" dirty="0">
                <a:solidFill>
                  <a:srgbClr val="000000"/>
                </a:solidFill>
                <a:effectLst/>
                <a:latin typeface="YAFdJsjyMsM 0"/>
              </a:rPr>
              <a:t> </a:t>
            </a:r>
            <a:r>
              <a:rPr lang="en-ID" sz="1600" b="0" i="0" dirty="0" err="1">
                <a:solidFill>
                  <a:srgbClr val="000000"/>
                </a:solidFill>
                <a:effectLst/>
                <a:latin typeface="YAFdJsjyMsM 0"/>
              </a:rPr>
              <a:t>pemilihan</a:t>
            </a:r>
            <a:r>
              <a:rPr lang="en-ID" sz="1600" b="0" i="0" dirty="0">
                <a:solidFill>
                  <a:srgbClr val="000000"/>
                </a:solidFill>
                <a:effectLst/>
                <a:latin typeface="YAFdJsjyMsM 0"/>
              </a:rPr>
              <a:t> </a:t>
            </a:r>
            <a:r>
              <a:rPr lang="en-ID" sz="1600" b="0" i="0" dirty="0" err="1">
                <a:solidFill>
                  <a:srgbClr val="000000"/>
                </a:solidFill>
                <a:effectLst/>
                <a:latin typeface="YAFdJsjyMsM 0"/>
              </a:rPr>
              <a:t>bahan</a:t>
            </a:r>
            <a:r>
              <a:rPr lang="en-ID" sz="1600" b="0" i="0" dirty="0">
                <a:solidFill>
                  <a:srgbClr val="000000"/>
                </a:solidFill>
                <a:effectLst/>
                <a:latin typeface="YAFdJsjyMsM 0"/>
              </a:rPr>
              <a:t> </a:t>
            </a:r>
            <a:r>
              <a:rPr lang="en-ID" sz="1600" b="0" i="0" dirty="0" err="1">
                <a:solidFill>
                  <a:srgbClr val="000000"/>
                </a:solidFill>
                <a:effectLst/>
                <a:latin typeface="YAFdJsjyMsM 0"/>
              </a:rPr>
              <a:t>baku</a:t>
            </a:r>
            <a:r>
              <a:rPr lang="en-ID" sz="1600" b="0" i="0" dirty="0">
                <a:solidFill>
                  <a:srgbClr val="000000"/>
                </a:solidFill>
                <a:effectLst/>
                <a:latin typeface="YAFdJsjyMsM 0"/>
              </a:rPr>
              <a:t> </a:t>
            </a:r>
            <a:r>
              <a:rPr lang="en-ID" sz="1600" b="0" i="0" dirty="0" err="1">
                <a:solidFill>
                  <a:srgbClr val="000000"/>
                </a:solidFill>
                <a:effectLst/>
                <a:latin typeface="YAFdJsjyMsM 0"/>
              </a:rPr>
              <a:t>terbaik</a:t>
            </a:r>
            <a:r>
              <a:rPr lang="en-ID" sz="1600" b="0" i="0" dirty="0">
                <a:solidFill>
                  <a:srgbClr val="000000"/>
                </a:solidFill>
                <a:effectLst/>
                <a:latin typeface="YAFdJsjyMsM 0"/>
              </a:rPr>
              <a:t>, </a:t>
            </a:r>
            <a:r>
              <a:rPr lang="en-ID" sz="1600" b="0" i="0" dirty="0" err="1">
                <a:solidFill>
                  <a:srgbClr val="000000"/>
                </a:solidFill>
                <a:effectLst/>
                <a:latin typeface="YAFdJsjyMsM 0"/>
              </a:rPr>
              <a:t>pengelolaan</a:t>
            </a:r>
            <a:r>
              <a:rPr lang="en-ID" sz="1600" b="0" i="0" dirty="0">
                <a:solidFill>
                  <a:srgbClr val="000000"/>
                </a:solidFill>
                <a:effectLst/>
                <a:latin typeface="YAFdJsjyMsM 0"/>
              </a:rPr>
              <a:t> </a:t>
            </a:r>
            <a:r>
              <a:rPr lang="en-ID" sz="1600" b="0" i="0" dirty="0" err="1">
                <a:solidFill>
                  <a:srgbClr val="000000"/>
                </a:solidFill>
                <a:effectLst/>
                <a:latin typeface="YAFdJsjyMsM 0"/>
              </a:rPr>
              <a:t>stok</a:t>
            </a:r>
            <a:r>
              <a:rPr lang="en-ID" sz="1600" b="0" i="0" dirty="0">
                <a:solidFill>
                  <a:srgbClr val="000000"/>
                </a:solidFill>
                <a:effectLst/>
                <a:latin typeface="YAFdJsjyMsM 0"/>
              </a:rPr>
              <a:t> yang optimal, dan </a:t>
            </a:r>
            <a:r>
              <a:rPr lang="en-ID" sz="1600" b="0" i="0" dirty="0" err="1">
                <a:solidFill>
                  <a:srgbClr val="000000"/>
                </a:solidFill>
                <a:effectLst/>
                <a:latin typeface="YAFdJsjyMsM 0"/>
              </a:rPr>
              <a:t>menjalin</a:t>
            </a:r>
            <a:r>
              <a:rPr lang="en-ID" sz="1600" b="0" i="0" dirty="0">
                <a:solidFill>
                  <a:srgbClr val="000000"/>
                </a:solidFill>
                <a:effectLst/>
                <a:latin typeface="YAFdJsjyMsM 0"/>
              </a:rPr>
              <a:t> </a:t>
            </a:r>
            <a:r>
              <a:rPr lang="en-ID" sz="1600" b="0" i="0" dirty="0" err="1">
                <a:solidFill>
                  <a:srgbClr val="000000"/>
                </a:solidFill>
                <a:effectLst/>
                <a:latin typeface="YAFdJsjyMsM 0"/>
              </a:rPr>
              <a:t>hubungan</a:t>
            </a:r>
            <a:r>
              <a:rPr lang="en-ID" sz="1600" b="0" i="0" dirty="0">
                <a:solidFill>
                  <a:srgbClr val="000000"/>
                </a:solidFill>
                <a:effectLst/>
                <a:latin typeface="YAFdJsjyMsM 0"/>
              </a:rPr>
              <a:t> </a:t>
            </a:r>
            <a:r>
              <a:rPr lang="en-ID" sz="1600" b="0" i="0" dirty="0" err="1">
                <a:solidFill>
                  <a:srgbClr val="000000"/>
                </a:solidFill>
                <a:effectLst/>
                <a:latin typeface="YAFdJsjyMsM 0"/>
              </a:rPr>
              <a:t>erat</a:t>
            </a:r>
            <a:r>
              <a:rPr lang="en-ID" sz="1600" b="0" i="0" dirty="0">
                <a:solidFill>
                  <a:srgbClr val="000000"/>
                </a:solidFill>
                <a:effectLst/>
                <a:latin typeface="YAFdJsjyMsM 0"/>
              </a:rPr>
              <a:t> </a:t>
            </a:r>
            <a:r>
              <a:rPr lang="en-ID" sz="1600" b="0" i="0" dirty="0" err="1">
                <a:solidFill>
                  <a:srgbClr val="000000"/>
                </a:solidFill>
                <a:effectLst/>
                <a:latin typeface="YAFdJsjyMsM 0"/>
              </a:rPr>
              <a:t>dengan</a:t>
            </a:r>
            <a:r>
              <a:rPr lang="en-ID" sz="1600" b="0" i="0" dirty="0">
                <a:solidFill>
                  <a:srgbClr val="000000"/>
                </a:solidFill>
                <a:effectLst/>
                <a:latin typeface="YAFdJsjyMsM 0"/>
              </a:rPr>
              <a:t> </a:t>
            </a:r>
            <a:r>
              <a:rPr lang="en-ID" sz="1600" b="0" i="0" dirty="0" err="1">
                <a:solidFill>
                  <a:srgbClr val="000000"/>
                </a:solidFill>
                <a:effectLst/>
                <a:latin typeface="YAFdJsjyMsM 0"/>
              </a:rPr>
              <a:t>pemasok</a:t>
            </a:r>
            <a:r>
              <a:rPr lang="en-ID" sz="1600" b="0" i="0" dirty="0">
                <a:solidFill>
                  <a:srgbClr val="000000"/>
                </a:solidFill>
                <a:effectLst/>
                <a:latin typeface="YAFdJsjyMsM 0"/>
              </a:rPr>
              <a:t> </a:t>
            </a:r>
            <a:r>
              <a:rPr lang="en-ID" sz="1600" b="0" i="0" dirty="0" err="1">
                <a:solidFill>
                  <a:srgbClr val="000000"/>
                </a:solidFill>
                <a:effectLst/>
                <a:latin typeface="YAFdJsjyMsM 0"/>
              </a:rPr>
              <a:t>lokal</a:t>
            </a:r>
            <a:r>
              <a:rPr lang="en-ID" sz="1600" b="0" i="0" dirty="0">
                <a:solidFill>
                  <a:srgbClr val="000000"/>
                </a:solidFill>
                <a:effectLst/>
                <a:latin typeface="YAFdJsjyMsM 0"/>
              </a:rPr>
              <a:t> </a:t>
            </a:r>
            <a:r>
              <a:rPr lang="en-ID" sz="1600" b="0" i="0" dirty="0" err="1">
                <a:solidFill>
                  <a:srgbClr val="000000"/>
                </a:solidFill>
                <a:effectLst/>
                <a:latin typeface="YAFdJsjyMsM 0"/>
              </a:rPr>
              <a:t>untuk</a:t>
            </a:r>
            <a:r>
              <a:rPr lang="en-ID" sz="1600" b="0" i="0" dirty="0">
                <a:solidFill>
                  <a:srgbClr val="000000"/>
                </a:solidFill>
                <a:effectLst/>
                <a:latin typeface="YAFdJsjyMsM 0"/>
              </a:rPr>
              <a:t> </a:t>
            </a:r>
            <a:r>
              <a:rPr lang="en-ID" sz="1600" b="0" i="0" dirty="0" err="1">
                <a:solidFill>
                  <a:srgbClr val="000000"/>
                </a:solidFill>
                <a:effectLst/>
                <a:latin typeface="YAFdJsjyMsM 0"/>
              </a:rPr>
              <a:t>memastikan</a:t>
            </a:r>
            <a:r>
              <a:rPr lang="en-ID" sz="1600" b="0" i="0" dirty="0">
                <a:solidFill>
                  <a:srgbClr val="000000"/>
                </a:solidFill>
                <a:effectLst/>
                <a:latin typeface="YAFdJsjyMsM 0"/>
              </a:rPr>
              <a:t> </a:t>
            </a:r>
            <a:r>
              <a:rPr lang="en-ID" sz="1600" b="0" i="0" dirty="0" err="1">
                <a:solidFill>
                  <a:srgbClr val="000000"/>
                </a:solidFill>
                <a:effectLst/>
                <a:latin typeface="YAFdJsjyMsM 0"/>
              </a:rPr>
              <a:t>kelancaran</a:t>
            </a:r>
            <a:r>
              <a:rPr lang="en-ID" sz="1600" b="0" i="0" dirty="0">
                <a:solidFill>
                  <a:srgbClr val="000000"/>
                </a:solidFill>
                <a:effectLst/>
                <a:latin typeface="YAFdJsjyMsM 0"/>
              </a:rPr>
              <a:t> </a:t>
            </a:r>
            <a:r>
              <a:rPr lang="en-ID" sz="1600" b="0" i="0" dirty="0" err="1">
                <a:solidFill>
                  <a:srgbClr val="000000"/>
                </a:solidFill>
                <a:effectLst/>
                <a:latin typeface="YAFdJsjyMsM 0"/>
              </a:rPr>
              <a:t>operasional</a:t>
            </a:r>
            <a:r>
              <a:rPr lang="en-ID" sz="1600" b="0" i="0" dirty="0">
                <a:solidFill>
                  <a:srgbClr val="000000"/>
                </a:solidFill>
                <a:effectLst/>
                <a:latin typeface="YAFdJsjyMsM 0"/>
              </a:rPr>
              <a:t>.</a:t>
            </a:r>
            <a:endParaRPr lang="en-ID" sz="1600" dirty="0">
              <a:solidFill>
                <a:srgbClr val="000000"/>
              </a:solidFill>
              <a:effectLst/>
              <a:latin typeface="YAFdJsjyMsM 0"/>
            </a:endParaRPr>
          </a:p>
          <a:p>
            <a:pPr>
              <a:lnSpc>
                <a:spcPts val="3150"/>
              </a:lnSpc>
            </a:pPr>
            <a:r>
              <a:rPr lang="en-ID" sz="1600" b="1" i="0" dirty="0">
                <a:solidFill>
                  <a:srgbClr val="000000"/>
                </a:solidFill>
                <a:effectLst/>
                <a:latin typeface="YAFdJsjyMsM 0"/>
              </a:rPr>
              <a:t>Tim </a:t>
            </a:r>
            <a:r>
              <a:rPr lang="en-ID" sz="1600" b="1" i="0" dirty="0" err="1">
                <a:solidFill>
                  <a:srgbClr val="000000"/>
                </a:solidFill>
                <a:effectLst/>
                <a:latin typeface="YAFdJsjyMsM 0"/>
              </a:rPr>
              <a:t>Logistik</a:t>
            </a:r>
            <a:r>
              <a:rPr lang="en-ID" sz="1600" b="1" i="0" dirty="0">
                <a:solidFill>
                  <a:srgbClr val="000000"/>
                </a:solidFill>
                <a:effectLst/>
                <a:latin typeface="YAFdJsjyMsM 0"/>
              </a:rPr>
              <a:t> dan </a:t>
            </a:r>
            <a:r>
              <a:rPr lang="en-ID" sz="1600" b="1" i="0" dirty="0" err="1">
                <a:solidFill>
                  <a:srgbClr val="000000"/>
                </a:solidFill>
                <a:effectLst/>
                <a:latin typeface="YAFdJsjyMsM 0"/>
              </a:rPr>
              <a:t>Distribusi</a:t>
            </a:r>
            <a:endParaRPr lang="en-ID" sz="1600" dirty="0">
              <a:solidFill>
                <a:srgbClr val="000000"/>
              </a:solidFill>
              <a:effectLst/>
              <a:latin typeface="YAFdJsjyMsM 0"/>
            </a:endParaRPr>
          </a:p>
          <a:p>
            <a:pPr>
              <a:lnSpc>
                <a:spcPts val="3150"/>
              </a:lnSpc>
            </a:pPr>
            <a:r>
              <a:rPr lang="en-ID" sz="1600" b="0" i="0" dirty="0" err="1">
                <a:solidFill>
                  <a:srgbClr val="000000"/>
                </a:solidFill>
                <a:effectLst/>
                <a:latin typeface="YAFdJsjyMsM 0"/>
              </a:rPr>
              <a:t>Dengan</a:t>
            </a:r>
            <a:r>
              <a:rPr lang="en-ID" sz="1600" b="0" i="0" dirty="0">
                <a:solidFill>
                  <a:srgbClr val="000000"/>
                </a:solidFill>
                <a:effectLst/>
                <a:latin typeface="YAFdJsjyMsM 0"/>
              </a:rPr>
              <a:t> </a:t>
            </a:r>
            <a:r>
              <a:rPr lang="en-ID" sz="1600" b="0" i="0" dirty="0" err="1">
                <a:solidFill>
                  <a:srgbClr val="000000"/>
                </a:solidFill>
                <a:effectLst/>
                <a:latin typeface="YAFdJsjyMsM 0"/>
              </a:rPr>
              <a:t>keahlian</a:t>
            </a:r>
            <a:r>
              <a:rPr lang="en-ID" sz="1600" b="0" i="0" dirty="0">
                <a:solidFill>
                  <a:srgbClr val="000000"/>
                </a:solidFill>
                <a:effectLst/>
                <a:latin typeface="YAFdJsjyMsM 0"/>
              </a:rPr>
              <a:t> </a:t>
            </a:r>
            <a:r>
              <a:rPr lang="en-ID" sz="1600" b="0" i="0" dirty="0" err="1">
                <a:solidFill>
                  <a:srgbClr val="000000"/>
                </a:solidFill>
                <a:effectLst/>
                <a:latin typeface="YAFdJsjyMsM 0"/>
              </a:rPr>
              <a:t>dalam</a:t>
            </a:r>
            <a:r>
              <a:rPr lang="en-ID" sz="1600" b="0" i="0" dirty="0">
                <a:solidFill>
                  <a:srgbClr val="000000"/>
                </a:solidFill>
                <a:effectLst/>
                <a:latin typeface="YAFdJsjyMsM 0"/>
              </a:rPr>
              <a:t> </a:t>
            </a:r>
            <a:r>
              <a:rPr lang="en-ID" sz="1600" b="0" i="0" dirty="0" err="1">
                <a:solidFill>
                  <a:srgbClr val="000000"/>
                </a:solidFill>
                <a:effectLst/>
                <a:latin typeface="YAFdJsjyMsM 0"/>
              </a:rPr>
              <a:t>manajemen</a:t>
            </a:r>
            <a:r>
              <a:rPr lang="en-ID" sz="1600" b="0" i="0" dirty="0">
                <a:solidFill>
                  <a:srgbClr val="000000"/>
                </a:solidFill>
                <a:effectLst/>
                <a:latin typeface="YAFdJsjyMsM 0"/>
              </a:rPr>
              <a:t> </a:t>
            </a:r>
            <a:r>
              <a:rPr lang="en-ID" sz="1600" b="0" i="0" dirty="0" err="1">
                <a:solidFill>
                  <a:srgbClr val="000000"/>
                </a:solidFill>
                <a:effectLst/>
                <a:latin typeface="YAFdJsjyMsM 0"/>
              </a:rPr>
              <a:t>logistik</a:t>
            </a:r>
            <a:r>
              <a:rPr lang="en-ID" sz="1600" b="0" i="0" dirty="0">
                <a:solidFill>
                  <a:srgbClr val="000000"/>
                </a:solidFill>
                <a:effectLst/>
                <a:latin typeface="YAFdJsjyMsM 0"/>
              </a:rPr>
              <a:t> </a:t>
            </a:r>
            <a:r>
              <a:rPr lang="en-ID" sz="1600" b="0" i="0" dirty="0" err="1">
                <a:solidFill>
                  <a:srgbClr val="000000"/>
                </a:solidFill>
                <a:effectLst/>
                <a:latin typeface="YAFdJsjyMsM 0"/>
              </a:rPr>
              <a:t>internasional</a:t>
            </a:r>
            <a:r>
              <a:rPr lang="en-ID" sz="1600" b="0" i="0" dirty="0">
                <a:solidFill>
                  <a:srgbClr val="000000"/>
                </a:solidFill>
                <a:effectLst/>
                <a:latin typeface="YAFdJsjyMsM 0"/>
              </a:rPr>
              <a:t>, </a:t>
            </a:r>
            <a:r>
              <a:rPr lang="en-ID" sz="1600" b="0" i="0" dirty="0" err="1">
                <a:solidFill>
                  <a:srgbClr val="000000"/>
                </a:solidFill>
                <a:effectLst/>
                <a:latin typeface="YAFdJsjyMsM 0"/>
              </a:rPr>
              <a:t>tim</a:t>
            </a:r>
            <a:r>
              <a:rPr lang="en-ID" sz="1600" b="0" i="0" dirty="0">
                <a:solidFill>
                  <a:srgbClr val="000000"/>
                </a:solidFill>
                <a:effectLst/>
                <a:latin typeface="YAFdJsjyMsM 0"/>
              </a:rPr>
              <a:t> kami </a:t>
            </a:r>
            <a:r>
              <a:rPr lang="en-ID" sz="1600" b="0" i="0" dirty="0" err="1">
                <a:solidFill>
                  <a:srgbClr val="000000"/>
                </a:solidFill>
                <a:effectLst/>
                <a:latin typeface="YAFdJsjyMsM 0"/>
              </a:rPr>
              <a:t>menjamin</a:t>
            </a:r>
            <a:r>
              <a:rPr lang="en-ID" sz="1600" b="0" i="0" dirty="0">
                <a:solidFill>
                  <a:srgbClr val="000000"/>
                </a:solidFill>
                <a:effectLst/>
                <a:latin typeface="YAFdJsjyMsM 0"/>
              </a:rPr>
              <a:t> </a:t>
            </a:r>
            <a:r>
              <a:rPr lang="en-ID" sz="1600" b="0" i="0" dirty="0" err="1">
                <a:solidFill>
                  <a:srgbClr val="000000"/>
                </a:solidFill>
                <a:effectLst/>
                <a:latin typeface="YAFdJsjyMsM 0"/>
              </a:rPr>
              <a:t>pengiriman</a:t>
            </a:r>
            <a:r>
              <a:rPr lang="en-ID" sz="1600" b="0" i="0" dirty="0">
                <a:solidFill>
                  <a:srgbClr val="000000"/>
                </a:solidFill>
                <a:effectLst/>
                <a:latin typeface="YAFdJsjyMsM 0"/>
              </a:rPr>
              <a:t> </a:t>
            </a:r>
            <a:r>
              <a:rPr lang="en-ID" sz="1600" b="0" i="0" dirty="0" err="1">
                <a:solidFill>
                  <a:srgbClr val="000000"/>
                </a:solidFill>
                <a:effectLst/>
                <a:latin typeface="YAFdJsjyMsM 0"/>
              </a:rPr>
              <a:t>produk</a:t>
            </a:r>
            <a:r>
              <a:rPr lang="en-ID" sz="1600" b="0" i="0" dirty="0">
                <a:solidFill>
                  <a:srgbClr val="000000"/>
                </a:solidFill>
                <a:effectLst/>
                <a:latin typeface="YAFdJsjyMsM 0"/>
              </a:rPr>
              <a:t> </a:t>
            </a:r>
            <a:r>
              <a:rPr lang="en-ID" sz="1600" b="0" i="0" dirty="0" err="1">
                <a:solidFill>
                  <a:srgbClr val="000000"/>
                </a:solidFill>
                <a:effectLst/>
                <a:latin typeface="YAFdJsjyMsM 0"/>
              </a:rPr>
              <a:t>ke</a:t>
            </a:r>
            <a:r>
              <a:rPr lang="en-ID" sz="1600" b="0" i="0" dirty="0">
                <a:solidFill>
                  <a:srgbClr val="000000"/>
                </a:solidFill>
                <a:effectLst/>
                <a:latin typeface="YAFdJsjyMsM 0"/>
              </a:rPr>
              <a:t> pasar </a:t>
            </a:r>
            <a:r>
              <a:rPr lang="en-ID" sz="1600" b="0" i="0" dirty="0" err="1">
                <a:solidFill>
                  <a:srgbClr val="000000"/>
                </a:solidFill>
                <a:effectLst/>
                <a:latin typeface="YAFdJsjyMsM 0"/>
              </a:rPr>
              <a:t>ekspor</a:t>
            </a:r>
            <a:r>
              <a:rPr lang="en-ID" sz="1600" b="0" i="0" dirty="0">
                <a:solidFill>
                  <a:srgbClr val="000000"/>
                </a:solidFill>
                <a:effectLst/>
                <a:latin typeface="YAFdJsjyMsM 0"/>
              </a:rPr>
              <a:t> </a:t>
            </a:r>
            <a:r>
              <a:rPr lang="en-ID" sz="1600" b="0" i="0" dirty="0" err="1">
                <a:solidFill>
                  <a:srgbClr val="000000"/>
                </a:solidFill>
                <a:effectLst/>
                <a:latin typeface="YAFdJsjyMsM 0"/>
              </a:rPr>
              <a:t>dilakukan</a:t>
            </a:r>
            <a:r>
              <a:rPr lang="en-ID" sz="1600" b="0" i="0" dirty="0">
                <a:solidFill>
                  <a:srgbClr val="000000"/>
                </a:solidFill>
                <a:effectLst/>
                <a:latin typeface="YAFdJsjyMsM 0"/>
              </a:rPr>
              <a:t> </a:t>
            </a:r>
            <a:r>
              <a:rPr lang="en-ID" sz="1600" b="0" i="0" dirty="0" err="1">
                <a:solidFill>
                  <a:srgbClr val="000000"/>
                </a:solidFill>
                <a:effectLst/>
                <a:latin typeface="YAFdJsjyMsM 0"/>
              </a:rPr>
              <a:t>secara</a:t>
            </a:r>
            <a:r>
              <a:rPr lang="en-ID" sz="1600" b="0" i="0" dirty="0">
                <a:solidFill>
                  <a:srgbClr val="000000"/>
                </a:solidFill>
                <a:effectLst/>
                <a:latin typeface="YAFdJsjyMsM 0"/>
              </a:rPr>
              <a:t> </a:t>
            </a:r>
            <a:r>
              <a:rPr lang="en-ID" sz="1600" b="0" i="0" dirty="0" err="1">
                <a:solidFill>
                  <a:srgbClr val="000000"/>
                </a:solidFill>
                <a:effectLst/>
                <a:latin typeface="YAFdJsjyMsM 0"/>
              </a:rPr>
              <a:t>cepat</a:t>
            </a:r>
            <a:r>
              <a:rPr lang="en-ID" sz="1600" b="0" i="0" dirty="0">
                <a:solidFill>
                  <a:srgbClr val="000000"/>
                </a:solidFill>
                <a:effectLst/>
                <a:latin typeface="YAFdJsjyMsM 0"/>
              </a:rPr>
              <a:t> dan </a:t>
            </a:r>
            <a:r>
              <a:rPr lang="en-ID" sz="1600" b="0" i="0" dirty="0" err="1">
                <a:solidFill>
                  <a:srgbClr val="000000"/>
                </a:solidFill>
                <a:effectLst/>
                <a:latin typeface="YAFdJsjyMsM 0"/>
              </a:rPr>
              <a:t>efisien</a:t>
            </a:r>
            <a:r>
              <a:rPr lang="en-ID" sz="1600" b="0" i="0" dirty="0">
                <a:solidFill>
                  <a:srgbClr val="000000"/>
                </a:solidFill>
                <a:effectLst/>
                <a:latin typeface="YAFdJsjyMsM 0"/>
              </a:rPr>
              <a:t>. </a:t>
            </a:r>
            <a:r>
              <a:rPr lang="en-ID" sz="1600" b="0" i="0" dirty="0" err="1">
                <a:solidFill>
                  <a:srgbClr val="000000"/>
                </a:solidFill>
                <a:effectLst/>
                <a:latin typeface="YAFdJsjyMsM 0"/>
              </a:rPr>
              <a:t>Berpengalaman</a:t>
            </a:r>
            <a:r>
              <a:rPr lang="en-ID" sz="1600" b="0" i="0" dirty="0">
                <a:solidFill>
                  <a:srgbClr val="000000"/>
                </a:solidFill>
                <a:effectLst/>
                <a:latin typeface="YAFdJsjyMsM 0"/>
              </a:rPr>
              <a:t> </a:t>
            </a:r>
            <a:r>
              <a:rPr lang="en-ID" sz="1600" b="0" i="0" dirty="0" err="1">
                <a:solidFill>
                  <a:srgbClr val="000000"/>
                </a:solidFill>
                <a:effectLst/>
                <a:latin typeface="YAFdJsjyMsM 0"/>
              </a:rPr>
              <a:t>dalam</a:t>
            </a:r>
            <a:r>
              <a:rPr lang="en-ID" sz="1600" b="0" i="0" dirty="0">
                <a:solidFill>
                  <a:srgbClr val="000000"/>
                </a:solidFill>
                <a:effectLst/>
                <a:latin typeface="YAFdJsjyMsM 0"/>
              </a:rPr>
              <a:t> </a:t>
            </a:r>
            <a:r>
              <a:rPr lang="en-ID" sz="1600" b="0" i="0" dirty="0" err="1">
                <a:solidFill>
                  <a:srgbClr val="000000"/>
                </a:solidFill>
                <a:effectLst/>
                <a:latin typeface="YAFdJsjyMsM 0"/>
              </a:rPr>
              <a:t>menangani</a:t>
            </a:r>
            <a:r>
              <a:rPr lang="en-ID" sz="1600" b="0" i="0" dirty="0">
                <a:solidFill>
                  <a:srgbClr val="000000"/>
                </a:solidFill>
                <a:effectLst/>
                <a:latin typeface="YAFdJsjyMsM 0"/>
              </a:rPr>
              <a:t> </a:t>
            </a:r>
            <a:r>
              <a:rPr lang="en-ID" sz="1600" b="0" i="0" dirty="0" err="1">
                <a:solidFill>
                  <a:srgbClr val="000000"/>
                </a:solidFill>
                <a:effectLst/>
                <a:latin typeface="YAFdJsjyMsM 0"/>
              </a:rPr>
              <a:t>dokumen</a:t>
            </a:r>
            <a:r>
              <a:rPr lang="en-ID" sz="1600" b="0" i="0" dirty="0">
                <a:solidFill>
                  <a:srgbClr val="000000"/>
                </a:solidFill>
                <a:effectLst/>
                <a:latin typeface="YAFdJsjyMsM 0"/>
              </a:rPr>
              <a:t> </a:t>
            </a:r>
            <a:r>
              <a:rPr lang="en-ID" sz="1600" b="0" i="0" dirty="0" err="1">
                <a:solidFill>
                  <a:srgbClr val="000000"/>
                </a:solidFill>
                <a:effectLst/>
                <a:latin typeface="YAFdJsjyMsM 0"/>
              </a:rPr>
              <a:t>ekspor</a:t>
            </a:r>
            <a:r>
              <a:rPr lang="en-ID" sz="1600" b="0" i="0" dirty="0">
                <a:solidFill>
                  <a:srgbClr val="000000"/>
                </a:solidFill>
                <a:effectLst/>
                <a:latin typeface="YAFdJsjyMsM 0"/>
              </a:rPr>
              <a:t>, </a:t>
            </a:r>
            <a:r>
              <a:rPr lang="en-ID" sz="1600" b="0" i="0" dirty="0" err="1">
                <a:solidFill>
                  <a:srgbClr val="000000"/>
                </a:solidFill>
                <a:effectLst/>
                <a:latin typeface="YAFdJsjyMsM 0"/>
              </a:rPr>
              <a:t>mengatur</a:t>
            </a:r>
            <a:r>
              <a:rPr lang="en-ID" sz="1600" b="0" i="0" dirty="0">
                <a:solidFill>
                  <a:srgbClr val="000000"/>
                </a:solidFill>
                <a:effectLst/>
                <a:latin typeface="YAFdJsjyMsM 0"/>
              </a:rPr>
              <a:t> </a:t>
            </a:r>
            <a:r>
              <a:rPr lang="en-ID" sz="1600" b="0" i="0" dirty="0" err="1">
                <a:solidFill>
                  <a:srgbClr val="000000"/>
                </a:solidFill>
                <a:effectLst/>
                <a:latin typeface="YAFdJsjyMsM 0"/>
              </a:rPr>
              <a:t>pengiriman</a:t>
            </a:r>
            <a:r>
              <a:rPr lang="en-ID" sz="1600" b="0" i="0" dirty="0">
                <a:solidFill>
                  <a:srgbClr val="000000"/>
                </a:solidFill>
                <a:effectLst/>
                <a:latin typeface="YAFdJsjyMsM 0"/>
              </a:rPr>
              <a:t> </a:t>
            </a:r>
            <a:r>
              <a:rPr lang="en-ID" sz="1600" b="0" i="0" dirty="0" err="1">
                <a:solidFill>
                  <a:srgbClr val="000000"/>
                </a:solidFill>
                <a:effectLst/>
                <a:latin typeface="YAFdJsjyMsM 0"/>
              </a:rPr>
              <a:t>internasional</a:t>
            </a:r>
            <a:r>
              <a:rPr lang="en-ID" sz="1600" b="0" i="0" dirty="0">
                <a:solidFill>
                  <a:srgbClr val="000000"/>
                </a:solidFill>
                <a:effectLst/>
                <a:latin typeface="YAFdJsjyMsM 0"/>
              </a:rPr>
              <a:t>, </a:t>
            </a:r>
            <a:r>
              <a:rPr lang="en-ID" sz="1600" b="0" i="0" dirty="0" err="1">
                <a:solidFill>
                  <a:srgbClr val="000000"/>
                </a:solidFill>
                <a:effectLst/>
                <a:latin typeface="YAFdJsjyMsM 0"/>
              </a:rPr>
              <a:t>serta</a:t>
            </a:r>
            <a:r>
              <a:rPr lang="en-ID" sz="1600" b="0" i="0" dirty="0">
                <a:solidFill>
                  <a:srgbClr val="000000"/>
                </a:solidFill>
                <a:effectLst/>
                <a:latin typeface="YAFdJsjyMsM 0"/>
              </a:rPr>
              <a:t> </a:t>
            </a:r>
            <a:r>
              <a:rPr lang="en-ID" sz="1600" b="0" i="0" dirty="0" err="1">
                <a:solidFill>
                  <a:srgbClr val="000000"/>
                </a:solidFill>
                <a:effectLst/>
                <a:latin typeface="YAFdJsjyMsM 0"/>
              </a:rPr>
              <a:t>bekerja</a:t>
            </a:r>
            <a:r>
              <a:rPr lang="en-ID" sz="1600" b="0" i="0" dirty="0">
                <a:solidFill>
                  <a:srgbClr val="000000"/>
                </a:solidFill>
                <a:effectLst/>
                <a:latin typeface="YAFdJsjyMsM 0"/>
              </a:rPr>
              <a:t> </a:t>
            </a:r>
            <a:r>
              <a:rPr lang="en-ID" sz="1600" b="0" i="0" dirty="0" err="1">
                <a:solidFill>
                  <a:srgbClr val="000000"/>
                </a:solidFill>
                <a:effectLst/>
                <a:latin typeface="YAFdJsjyMsM 0"/>
              </a:rPr>
              <a:t>sama</a:t>
            </a:r>
            <a:r>
              <a:rPr lang="en-ID" sz="1600" b="0" i="0" dirty="0">
                <a:solidFill>
                  <a:srgbClr val="000000"/>
                </a:solidFill>
                <a:effectLst/>
                <a:latin typeface="YAFdJsjyMsM 0"/>
              </a:rPr>
              <a:t> </a:t>
            </a:r>
            <a:r>
              <a:rPr lang="en-ID" sz="1600" b="0" i="0" dirty="0" err="1">
                <a:solidFill>
                  <a:srgbClr val="000000"/>
                </a:solidFill>
                <a:effectLst/>
                <a:latin typeface="YAFdJsjyMsM 0"/>
              </a:rPr>
              <a:t>dengan</a:t>
            </a:r>
            <a:r>
              <a:rPr lang="en-ID" sz="1600" b="0" i="0" dirty="0">
                <a:solidFill>
                  <a:srgbClr val="000000"/>
                </a:solidFill>
                <a:effectLst/>
                <a:latin typeface="YAFdJsjyMsM 0"/>
              </a:rPr>
              <a:t> </a:t>
            </a:r>
            <a:r>
              <a:rPr lang="en-ID" sz="1600" b="0" i="0" dirty="0" err="1">
                <a:solidFill>
                  <a:srgbClr val="000000"/>
                </a:solidFill>
                <a:effectLst/>
                <a:latin typeface="YAFdJsjyMsM 0"/>
              </a:rPr>
              <a:t>mitra</a:t>
            </a:r>
            <a:r>
              <a:rPr lang="en-ID" sz="1600" b="0" i="0" dirty="0">
                <a:solidFill>
                  <a:srgbClr val="000000"/>
                </a:solidFill>
                <a:effectLst/>
                <a:latin typeface="YAFdJsjyMsM 0"/>
              </a:rPr>
              <a:t> </a:t>
            </a:r>
            <a:r>
              <a:rPr lang="en-ID" sz="1600" b="0" i="0" dirty="0" err="1">
                <a:solidFill>
                  <a:srgbClr val="000000"/>
                </a:solidFill>
                <a:effectLst/>
                <a:latin typeface="YAFdJsjyMsM 0"/>
              </a:rPr>
              <a:t>logistik</a:t>
            </a:r>
            <a:r>
              <a:rPr lang="en-ID" sz="1600" b="0" i="0" dirty="0">
                <a:solidFill>
                  <a:srgbClr val="000000"/>
                </a:solidFill>
                <a:effectLst/>
                <a:latin typeface="YAFdJsjyMsM 0"/>
              </a:rPr>
              <a:t> global </a:t>
            </a:r>
            <a:r>
              <a:rPr lang="en-ID" sz="1600" b="0" i="0" dirty="0" err="1">
                <a:solidFill>
                  <a:srgbClr val="000000"/>
                </a:solidFill>
                <a:effectLst/>
                <a:latin typeface="YAFdJsjyMsM 0"/>
              </a:rPr>
              <a:t>untuk</a:t>
            </a:r>
            <a:r>
              <a:rPr lang="en-ID" sz="1600" b="0" i="0" dirty="0">
                <a:solidFill>
                  <a:srgbClr val="000000"/>
                </a:solidFill>
                <a:effectLst/>
                <a:latin typeface="YAFdJsjyMsM 0"/>
              </a:rPr>
              <a:t> </a:t>
            </a:r>
            <a:r>
              <a:rPr lang="en-ID" sz="1600" b="0" i="0" dirty="0" err="1">
                <a:solidFill>
                  <a:srgbClr val="000000"/>
                </a:solidFill>
                <a:effectLst/>
                <a:latin typeface="YAFdJsjyMsM 0"/>
              </a:rPr>
              <a:t>memastikan</a:t>
            </a:r>
            <a:r>
              <a:rPr lang="en-ID" sz="1600" b="0" i="0" dirty="0">
                <a:solidFill>
                  <a:srgbClr val="000000"/>
                </a:solidFill>
                <a:effectLst/>
                <a:latin typeface="YAFdJsjyMsM 0"/>
              </a:rPr>
              <a:t> </a:t>
            </a:r>
            <a:r>
              <a:rPr lang="en-ID" sz="1600" b="0" i="0" dirty="0" err="1">
                <a:solidFill>
                  <a:srgbClr val="000000"/>
                </a:solidFill>
                <a:effectLst/>
                <a:latin typeface="YAFdJsjyMsM 0"/>
              </a:rPr>
              <a:t>kelancaran</a:t>
            </a:r>
            <a:r>
              <a:rPr lang="en-ID" sz="1600" b="0" i="0" dirty="0">
                <a:solidFill>
                  <a:srgbClr val="000000"/>
                </a:solidFill>
                <a:effectLst/>
                <a:latin typeface="YAFdJsjyMsM 0"/>
              </a:rPr>
              <a:t> </a:t>
            </a:r>
            <a:r>
              <a:rPr lang="en-ID" sz="1600" b="0" i="0" dirty="0" err="1">
                <a:solidFill>
                  <a:srgbClr val="000000"/>
                </a:solidFill>
                <a:effectLst/>
                <a:latin typeface="YAFdJsjyMsM 0"/>
              </a:rPr>
              <a:t>distribusi</a:t>
            </a:r>
            <a:r>
              <a:rPr lang="en-ID" sz="1600" b="0" i="0" dirty="0">
                <a:solidFill>
                  <a:srgbClr val="000000"/>
                </a:solidFill>
                <a:effectLst/>
                <a:latin typeface="YAFdJsjyMsM 0"/>
              </a:rPr>
              <a:t>.</a:t>
            </a:r>
            <a:endParaRPr lang="en-ID" sz="1600" dirty="0">
              <a:solidFill>
                <a:srgbClr val="000000"/>
              </a:solidFill>
              <a:effectLst/>
              <a:latin typeface="YAFdJsjyMsM 0"/>
            </a:endParaRPr>
          </a:p>
        </p:txBody>
      </p:sp>
      <p:sp>
        <p:nvSpPr>
          <p:cNvPr id="8" name="TextBox 7">
            <a:extLst>
              <a:ext uri="{FF2B5EF4-FFF2-40B4-BE49-F238E27FC236}">
                <a16:creationId xmlns:a16="http://schemas.microsoft.com/office/drawing/2014/main" id="{F92FAE06-5DFC-72E2-8825-72A58187D929}"/>
              </a:ext>
            </a:extLst>
          </p:cNvPr>
          <p:cNvSpPr txBox="1"/>
          <p:nvPr/>
        </p:nvSpPr>
        <p:spPr>
          <a:xfrm>
            <a:off x="6773306" y="1034860"/>
            <a:ext cx="5205211" cy="5558188"/>
          </a:xfrm>
          <a:prstGeom prst="rect">
            <a:avLst/>
          </a:prstGeom>
          <a:noFill/>
        </p:spPr>
        <p:txBody>
          <a:bodyPr wrap="square">
            <a:spAutoFit/>
          </a:bodyPr>
          <a:lstStyle/>
          <a:p>
            <a:pPr>
              <a:lnSpc>
                <a:spcPts val="3150"/>
              </a:lnSpc>
            </a:pPr>
            <a:r>
              <a:rPr lang="en-US" sz="1600" b="1" i="1" dirty="0">
                <a:solidFill>
                  <a:srgbClr val="000000"/>
                </a:solidFill>
                <a:effectLst/>
                <a:latin typeface="YAFdJsjyMsM 0"/>
              </a:rPr>
              <a:t>Procurement and Production Team</a:t>
            </a:r>
            <a:endParaRPr lang="en-US" sz="1600" dirty="0">
              <a:solidFill>
                <a:srgbClr val="000000"/>
              </a:solidFill>
              <a:effectLst/>
              <a:latin typeface="YAFdJsjyMsM 0"/>
            </a:endParaRPr>
          </a:p>
          <a:p>
            <a:pPr algn="just">
              <a:lnSpc>
                <a:spcPts val="2925"/>
              </a:lnSpc>
            </a:pPr>
            <a:r>
              <a:rPr lang="en-US" sz="1600" b="0" i="1" dirty="0">
                <a:solidFill>
                  <a:srgbClr val="000000"/>
                </a:solidFill>
                <a:effectLst/>
                <a:latin typeface="YAFdJsjyMsM 0"/>
              </a:rPr>
              <a:t>Our team has extensive experience in supply chain management and ensures product have the quality that meets export standards. They are responsible for selecting the best raw materials, optimizing stock management, and maintaining strong relationships with local suppliers to ensure the smooth operations.</a:t>
            </a:r>
            <a:endParaRPr lang="en-US" sz="1600" dirty="0">
              <a:solidFill>
                <a:srgbClr val="000000"/>
              </a:solidFill>
              <a:effectLst/>
              <a:latin typeface="YAFdJsjyMsM 0"/>
            </a:endParaRPr>
          </a:p>
          <a:p>
            <a:pPr>
              <a:lnSpc>
                <a:spcPts val="3150"/>
              </a:lnSpc>
            </a:pPr>
            <a:r>
              <a:rPr lang="en-US" sz="1600" b="1" i="1" dirty="0">
                <a:solidFill>
                  <a:srgbClr val="000000"/>
                </a:solidFill>
                <a:effectLst/>
                <a:latin typeface="YAFdJsjyMsM 0"/>
              </a:rPr>
              <a:t>Logistics and Distribution Team</a:t>
            </a:r>
            <a:endParaRPr lang="en-US" sz="1600" dirty="0">
              <a:solidFill>
                <a:srgbClr val="000000"/>
              </a:solidFill>
              <a:effectLst/>
              <a:latin typeface="YAFdJsjyMsM 0"/>
            </a:endParaRPr>
          </a:p>
          <a:p>
            <a:pPr algn="just">
              <a:lnSpc>
                <a:spcPts val="3150"/>
              </a:lnSpc>
            </a:pPr>
            <a:r>
              <a:rPr lang="en-US" sz="1600" b="0" i="1" dirty="0">
                <a:solidFill>
                  <a:srgbClr val="000000"/>
                </a:solidFill>
                <a:effectLst/>
                <a:latin typeface="YAFdJsjyMsM 0"/>
              </a:rPr>
              <a:t>With expertise in international logistics management, our team guarantees fast and efficient product deliveries to export markets. They are experienced in handling export documentation, coordinating the international shipments, and collaborating with global logistics partners to ensure seamless distribution.</a:t>
            </a:r>
            <a:endParaRPr lang="en-US" sz="1600" dirty="0">
              <a:solidFill>
                <a:srgbClr val="000000"/>
              </a:solidFill>
              <a:effectLst/>
              <a:latin typeface="YAFdJsjyMsM 0"/>
            </a:endParaRPr>
          </a:p>
        </p:txBody>
      </p:sp>
      <p:sp>
        <p:nvSpPr>
          <p:cNvPr id="10" name="TextBox 9">
            <a:extLst>
              <a:ext uri="{FF2B5EF4-FFF2-40B4-BE49-F238E27FC236}">
                <a16:creationId xmlns:a16="http://schemas.microsoft.com/office/drawing/2014/main" id="{21B7A5C5-071F-9FA2-9BFB-6FEB373E5770}"/>
              </a:ext>
            </a:extLst>
          </p:cNvPr>
          <p:cNvSpPr txBox="1"/>
          <p:nvPr/>
        </p:nvSpPr>
        <p:spPr>
          <a:xfrm>
            <a:off x="6773305" y="781863"/>
            <a:ext cx="4122221" cy="369332"/>
          </a:xfrm>
          <a:prstGeom prst="rect">
            <a:avLst/>
          </a:prstGeom>
          <a:noFill/>
        </p:spPr>
        <p:txBody>
          <a:bodyPr wrap="square">
            <a:spAutoFit/>
          </a:bodyPr>
          <a:lstStyle/>
          <a:p>
            <a:r>
              <a:rPr lang="en-US" b="1" i="1" dirty="0">
                <a:solidFill>
                  <a:srgbClr val="000000"/>
                </a:solidFill>
                <a:effectLst/>
              </a:rPr>
              <a:t>Core Team Competencies of PT BSM</a:t>
            </a:r>
            <a:endParaRPr lang="en-ID" b="1" i="1" dirty="0"/>
          </a:p>
        </p:txBody>
      </p:sp>
      <p:sp>
        <p:nvSpPr>
          <p:cNvPr id="12" name="TextBox 11">
            <a:extLst>
              <a:ext uri="{FF2B5EF4-FFF2-40B4-BE49-F238E27FC236}">
                <a16:creationId xmlns:a16="http://schemas.microsoft.com/office/drawing/2014/main" id="{8636E5BE-CB12-0BC9-863E-1EBDFA6E1EE7}"/>
              </a:ext>
            </a:extLst>
          </p:cNvPr>
          <p:cNvSpPr txBox="1"/>
          <p:nvPr/>
        </p:nvSpPr>
        <p:spPr>
          <a:xfrm>
            <a:off x="5083935" y="6569046"/>
            <a:ext cx="4522723"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3" name="TextBox 2">
            <a:extLst>
              <a:ext uri="{FF2B5EF4-FFF2-40B4-BE49-F238E27FC236}">
                <a16:creationId xmlns:a16="http://schemas.microsoft.com/office/drawing/2014/main" id="{356A4053-7917-C744-F66E-89D3256CE88A}"/>
              </a:ext>
            </a:extLst>
          </p:cNvPr>
          <p:cNvSpPr txBox="1"/>
          <p:nvPr/>
        </p:nvSpPr>
        <p:spPr>
          <a:xfrm>
            <a:off x="573880" y="325907"/>
            <a:ext cx="3701065"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5" name="Picture 4">
            <a:extLst>
              <a:ext uri="{FF2B5EF4-FFF2-40B4-BE49-F238E27FC236}">
                <a16:creationId xmlns:a16="http://schemas.microsoft.com/office/drawing/2014/main" id="{15FC9364-CD60-3BFE-1222-D2B625CA6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246110" y="271907"/>
            <a:ext cx="482658" cy="415516"/>
          </a:xfrm>
          <a:prstGeom prst="rect">
            <a:avLst/>
          </a:prstGeom>
        </p:spPr>
      </p:pic>
    </p:spTree>
    <p:extLst>
      <p:ext uri="{BB962C8B-B14F-4D97-AF65-F5344CB8AC3E}">
        <p14:creationId xmlns:p14="http://schemas.microsoft.com/office/powerpoint/2010/main" val="416612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F068F8-321D-6A1C-6579-6C1D4D302C32}"/>
              </a:ext>
            </a:extLst>
          </p:cNvPr>
          <p:cNvSpPr txBox="1"/>
          <p:nvPr/>
        </p:nvSpPr>
        <p:spPr>
          <a:xfrm>
            <a:off x="5866327" y="955130"/>
            <a:ext cx="4421210" cy="1938992"/>
          </a:xfrm>
          <a:prstGeom prst="rect">
            <a:avLst/>
          </a:prstGeom>
          <a:noFill/>
        </p:spPr>
        <p:txBody>
          <a:bodyPr wrap="square">
            <a:spAutoFit/>
          </a:bodyPr>
          <a:lstStyle/>
          <a:p>
            <a:r>
              <a:rPr lang="en-ID" sz="6000" b="1" i="0" dirty="0">
                <a:solidFill>
                  <a:srgbClr val="255C8C"/>
                </a:solidFill>
                <a:effectLst/>
              </a:rPr>
              <a:t>Contact Information</a:t>
            </a:r>
            <a:endParaRPr lang="en-ID" sz="6000" dirty="0"/>
          </a:p>
        </p:txBody>
      </p:sp>
      <p:sp>
        <p:nvSpPr>
          <p:cNvPr id="7" name="TextBox 6">
            <a:extLst>
              <a:ext uri="{FF2B5EF4-FFF2-40B4-BE49-F238E27FC236}">
                <a16:creationId xmlns:a16="http://schemas.microsoft.com/office/drawing/2014/main" id="{041F0CF2-8DF1-7B7F-9984-0D569DCAC064}"/>
              </a:ext>
            </a:extLst>
          </p:cNvPr>
          <p:cNvSpPr txBox="1"/>
          <p:nvPr/>
        </p:nvSpPr>
        <p:spPr>
          <a:xfrm>
            <a:off x="4848278" y="3022262"/>
            <a:ext cx="1690352" cy="369332"/>
          </a:xfrm>
          <a:prstGeom prst="rect">
            <a:avLst/>
          </a:prstGeom>
          <a:noFill/>
        </p:spPr>
        <p:txBody>
          <a:bodyPr wrap="square">
            <a:spAutoFit/>
          </a:bodyPr>
          <a:lstStyle/>
          <a:p>
            <a:r>
              <a:rPr lang="en-ID" b="0" i="0" dirty="0">
                <a:solidFill>
                  <a:srgbClr val="000000"/>
                </a:solidFill>
                <a:effectLst/>
              </a:rPr>
              <a:t>Phone Number</a:t>
            </a:r>
            <a:endParaRPr lang="en-ID" dirty="0"/>
          </a:p>
        </p:txBody>
      </p:sp>
      <p:sp>
        <p:nvSpPr>
          <p:cNvPr id="9" name="TextBox 8">
            <a:extLst>
              <a:ext uri="{FF2B5EF4-FFF2-40B4-BE49-F238E27FC236}">
                <a16:creationId xmlns:a16="http://schemas.microsoft.com/office/drawing/2014/main" id="{5E43CFBC-18D3-FE93-5447-E68C3AE06C6C}"/>
              </a:ext>
            </a:extLst>
          </p:cNvPr>
          <p:cNvSpPr txBox="1"/>
          <p:nvPr/>
        </p:nvSpPr>
        <p:spPr>
          <a:xfrm>
            <a:off x="6980617" y="3036459"/>
            <a:ext cx="2089597" cy="369332"/>
          </a:xfrm>
          <a:prstGeom prst="rect">
            <a:avLst/>
          </a:prstGeom>
          <a:noFill/>
        </p:spPr>
        <p:txBody>
          <a:bodyPr wrap="square">
            <a:spAutoFit/>
          </a:bodyPr>
          <a:lstStyle/>
          <a:p>
            <a:r>
              <a:rPr lang="en-ID" b="1" i="0" dirty="0">
                <a:solidFill>
                  <a:srgbClr val="000000"/>
                </a:solidFill>
                <a:effectLst/>
              </a:rPr>
              <a:t>+62 896 9188 3939</a:t>
            </a:r>
            <a:endParaRPr lang="en-ID" dirty="0"/>
          </a:p>
        </p:txBody>
      </p:sp>
      <p:sp>
        <p:nvSpPr>
          <p:cNvPr id="11" name="TextBox 10">
            <a:extLst>
              <a:ext uri="{FF2B5EF4-FFF2-40B4-BE49-F238E27FC236}">
                <a16:creationId xmlns:a16="http://schemas.microsoft.com/office/drawing/2014/main" id="{1716E6BA-C165-7366-402A-25BA1D1E943F}"/>
              </a:ext>
            </a:extLst>
          </p:cNvPr>
          <p:cNvSpPr txBox="1"/>
          <p:nvPr/>
        </p:nvSpPr>
        <p:spPr>
          <a:xfrm>
            <a:off x="4848278" y="3353209"/>
            <a:ext cx="1033530" cy="369332"/>
          </a:xfrm>
          <a:prstGeom prst="rect">
            <a:avLst/>
          </a:prstGeom>
          <a:noFill/>
        </p:spPr>
        <p:txBody>
          <a:bodyPr wrap="square">
            <a:spAutoFit/>
          </a:bodyPr>
          <a:lstStyle/>
          <a:p>
            <a:r>
              <a:rPr lang="en-ID" b="0" i="0" dirty="0">
                <a:solidFill>
                  <a:srgbClr val="000000"/>
                </a:solidFill>
                <a:effectLst/>
              </a:rPr>
              <a:t>Website</a:t>
            </a:r>
            <a:endParaRPr lang="en-ID" dirty="0"/>
          </a:p>
        </p:txBody>
      </p:sp>
      <p:sp>
        <p:nvSpPr>
          <p:cNvPr id="13" name="TextBox 12">
            <a:extLst>
              <a:ext uri="{FF2B5EF4-FFF2-40B4-BE49-F238E27FC236}">
                <a16:creationId xmlns:a16="http://schemas.microsoft.com/office/drawing/2014/main" id="{E7FAD650-C2BC-A191-6595-30B731B8A7F9}"/>
              </a:ext>
            </a:extLst>
          </p:cNvPr>
          <p:cNvSpPr txBox="1"/>
          <p:nvPr/>
        </p:nvSpPr>
        <p:spPr>
          <a:xfrm>
            <a:off x="6980617" y="3368395"/>
            <a:ext cx="4523705" cy="369332"/>
          </a:xfrm>
          <a:prstGeom prst="rect">
            <a:avLst/>
          </a:prstGeom>
          <a:noFill/>
        </p:spPr>
        <p:txBody>
          <a:bodyPr wrap="square">
            <a:spAutoFit/>
          </a:bodyPr>
          <a:lstStyle/>
          <a:p>
            <a:r>
              <a:rPr lang="en-ID" b="1" i="0" dirty="0">
                <a:solidFill>
                  <a:srgbClr val="000000"/>
                </a:solidFill>
                <a:effectLst/>
              </a:rPr>
              <a:t>https://solvespices.github.io/solvespice/</a:t>
            </a:r>
            <a:endParaRPr lang="en-ID" dirty="0"/>
          </a:p>
        </p:txBody>
      </p:sp>
      <p:sp>
        <p:nvSpPr>
          <p:cNvPr id="15" name="TextBox 14">
            <a:extLst>
              <a:ext uri="{FF2B5EF4-FFF2-40B4-BE49-F238E27FC236}">
                <a16:creationId xmlns:a16="http://schemas.microsoft.com/office/drawing/2014/main" id="{45BE1BBD-0237-C1C7-45E8-B4DACBE41227}"/>
              </a:ext>
            </a:extLst>
          </p:cNvPr>
          <p:cNvSpPr txBox="1"/>
          <p:nvPr/>
        </p:nvSpPr>
        <p:spPr>
          <a:xfrm>
            <a:off x="4848278" y="3727755"/>
            <a:ext cx="1690352" cy="369332"/>
          </a:xfrm>
          <a:prstGeom prst="rect">
            <a:avLst/>
          </a:prstGeom>
          <a:noFill/>
        </p:spPr>
        <p:txBody>
          <a:bodyPr wrap="square">
            <a:spAutoFit/>
          </a:bodyPr>
          <a:lstStyle/>
          <a:p>
            <a:r>
              <a:rPr lang="en-ID" b="0" i="0" dirty="0">
                <a:solidFill>
                  <a:srgbClr val="000000"/>
                </a:solidFill>
                <a:effectLst/>
              </a:rPr>
              <a:t>Email Address</a:t>
            </a:r>
            <a:endParaRPr lang="en-ID" dirty="0"/>
          </a:p>
        </p:txBody>
      </p:sp>
      <p:sp>
        <p:nvSpPr>
          <p:cNvPr id="17" name="TextBox 16">
            <a:extLst>
              <a:ext uri="{FF2B5EF4-FFF2-40B4-BE49-F238E27FC236}">
                <a16:creationId xmlns:a16="http://schemas.microsoft.com/office/drawing/2014/main" id="{5B25D855-B1EE-A4FE-DD44-0462F53DC80C}"/>
              </a:ext>
            </a:extLst>
          </p:cNvPr>
          <p:cNvSpPr txBox="1"/>
          <p:nvPr/>
        </p:nvSpPr>
        <p:spPr>
          <a:xfrm>
            <a:off x="6980617" y="3699160"/>
            <a:ext cx="3799268" cy="369332"/>
          </a:xfrm>
          <a:prstGeom prst="rect">
            <a:avLst/>
          </a:prstGeom>
          <a:noFill/>
        </p:spPr>
        <p:txBody>
          <a:bodyPr wrap="square">
            <a:spAutoFit/>
          </a:bodyPr>
          <a:lstStyle/>
          <a:p>
            <a:r>
              <a:rPr lang="en-ID" b="1" i="0" dirty="0">
                <a:solidFill>
                  <a:srgbClr val="000000"/>
                </a:solidFill>
                <a:effectLst/>
              </a:rPr>
              <a:t>contact.bsmulticorps@gmail.com</a:t>
            </a:r>
            <a:endParaRPr lang="en-ID" dirty="0"/>
          </a:p>
        </p:txBody>
      </p:sp>
      <p:sp>
        <p:nvSpPr>
          <p:cNvPr id="19" name="TextBox 18">
            <a:extLst>
              <a:ext uri="{FF2B5EF4-FFF2-40B4-BE49-F238E27FC236}">
                <a16:creationId xmlns:a16="http://schemas.microsoft.com/office/drawing/2014/main" id="{0538DED3-85CB-973F-6E0B-6B697DE4DF69}"/>
              </a:ext>
            </a:extLst>
          </p:cNvPr>
          <p:cNvSpPr txBox="1"/>
          <p:nvPr/>
        </p:nvSpPr>
        <p:spPr>
          <a:xfrm>
            <a:off x="4848278" y="4068901"/>
            <a:ext cx="943378" cy="369332"/>
          </a:xfrm>
          <a:prstGeom prst="rect">
            <a:avLst/>
          </a:prstGeom>
          <a:noFill/>
        </p:spPr>
        <p:txBody>
          <a:bodyPr wrap="square">
            <a:spAutoFit/>
          </a:bodyPr>
          <a:lstStyle/>
          <a:p>
            <a:r>
              <a:rPr lang="en-ID" b="0" i="0" dirty="0">
                <a:solidFill>
                  <a:srgbClr val="000000"/>
                </a:solidFill>
                <a:effectLst/>
              </a:rPr>
              <a:t>NPWP</a:t>
            </a:r>
            <a:endParaRPr lang="en-ID" dirty="0"/>
          </a:p>
        </p:txBody>
      </p:sp>
      <p:sp>
        <p:nvSpPr>
          <p:cNvPr id="21" name="TextBox 20">
            <a:extLst>
              <a:ext uri="{FF2B5EF4-FFF2-40B4-BE49-F238E27FC236}">
                <a16:creationId xmlns:a16="http://schemas.microsoft.com/office/drawing/2014/main" id="{785AA97E-4047-B12B-D90F-171068800522}"/>
              </a:ext>
            </a:extLst>
          </p:cNvPr>
          <p:cNvSpPr txBox="1"/>
          <p:nvPr/>
        </p:nvSpPr>
        <p:spPr>
          <a:xfrm>
            <a:off x="6980617" y="4073539"/>
            <a:ext cx="2540359" cy="369332"/>
          </a:xfrm>
          <a:prstGeom prst="rect">
            <a:avLst/>
          </a:prstGeom>
          <a:noFill/>
        </p:spPr>
        <p:txBody>
          <a:bodyPr wrap="square">
            <a:spAutoFit/>
          </a:bodyPr>
          <a:lstStyle/>
          <a:p>
            <a:r>
              <a:rPr lang="en-ID" b="1" i="0" dirty="0">
                <a:solidFill>
                  <a:srgbClr val="000000"/>
                </a:solidFill>
                <a:effectLst/>
              </a:rPr>
              <a:t>27.992.687.7-009.000</a:t>
            </a:r>
            <a:endParaRPr lang="en-ID" b="1" dirty="0"/>
          </a:p>
        </p:txBody>
      </p:sp>
      <p:sp>
        <p:nvSpPr>
          <p:cNvPr id="23" name="TextBox 22">
            <a:extLst>
              <a:ext uri="{FF2B5EF4-FFF2-40B4-BE49-F238E27FC236}">
                <a16:creationId xmlns:a16="http://schemas.microsoft.com/office/drawing/2014/main" id="{424BAA92-4F1E-2B08-CA29-812D71E2D258}"/>
              </a:ext>
            </a:extLst>
          </p:cNvPr>
          <p:cNvSpPr txBox="1"/>
          <p:nvPr/>
        </p:nvSpPr>
        <p:spPr>
          <a:xfrm>
            <a:off x="4848278" y="4849265"/>
            <a:ext cx="4421210" cy="1281761"/>
          </a:xfrm>
          <a:prstGeom prst="rect">
            <a:avLst/>
          </a:prstGeom>
          <a:noFill/>
        </p:spPr>
        <p:txBody>
          <a:bodyPr wrap="square">
            <a:spAutoFit/>
          </a:bodyPr>
          <a:lstStyle/>
          <a:p>
            <a:pPr>
              <a:lnSpc>
                <a:spcPts val="3150"/>
              </a:lnSpc>
            </a:pPr>
            <a:r>
              <a:rPr lang="en-ID" b="0" i="0" dirty="0">
                <a:solidFill>
                  <a:srgbClr val="000000"/>
                </a:solidFill>
                <a:effectLst/>
                <a:latin typeface="YAFdJsjyMsM 0"/>
              </a:rPr>
              <a:t>Jl. </a:t>
            </a:r>
            <a:r>
              <a:rPr lang="en-ID" b="0" i="0" dirty="0" err="1">
                <a:solidFill>
                  <a:srgbClr val="000000"/>
                </a:solidFill>
                <a:effectLst/>
                <a:latin typeface="YAFdJsjyMsM 0"/>
              </a:rPr>
              <a:t>Cipayung</a:t>
            </a:r>
            <a:r>
              <a:rPr lang="en-ID" b="0" i="0" dirty="0">
                <a:solidFill>
                  <a:srgbClr val="000000"/>
                </a:solidFill>
                <a:effectLst/>
                <a:latin typeface="YAFdJsjyMsM 0"/>
              </a:rPr>
              <a:t> Raya No.79, RT.7/RW.4,</a:t>
            </a:r>
            <a:endParaRPr lang="en-ID" dirty="0">
              <a:solidFill>
                <a:srgbClr val="000000"/>
              </a:solidFill>
              <a:effectLst/>
              <a:latin typeface="YAFdJsjyMsM 0"/>
            </a:endParaRPr>
          </a:p>
          <a:p>
            <a:pPr>
              <a:lnSpc>
                <a:spcPts val="3150"/>
              </a:lnSpc>
            </a:pPr>
            <a:r>
              <a:rPr lang="en-ID" b="0" i="0" dirty="0" err="1">
                <a:solidFill>
                  <a:srgbClr val="000000"/>
                </a:solidFill>
                <a:effectLst/>
                <a:latin typeface="YAFdJsjyMsM 0"/>
              </a:rPr>
              <a:t>Cipayung</a:t>
            </a:r>
            <a:r>
              <a:rPr lang="en-ID" b="0" i="0" dirty="0">
                <a:solidFill>
                  <a:srgbClr val="000000"/>
                </a:solidFill>
                <a:effectLst/>
                <a:latin typeface="YAFdJsjyMsM 0"/>
              </a:rPr>
              <a:t>, </a:t>
            </a:r>
            <a:r>
              <a:rPr lang="en-ID" b="0" i="0" dirty="0" err="1">
                <a:solidFill>
                  <a:srgbClr val="000000"/>
                </a:solidFill>
                <a:effectLst/>
                <a:latin typeface="YAFdJsjyMsM 0"/>
              </a:rPr>
              <a:t>Kec</a:t>
            </a:r>
            <a:r>
              <a:rPr lang="en-ID" b="0" i="0" dirty="0">
                <a:solidFill>
                  <a:srgbClr val="000000"/>
                </a:solidFill>
                <a:effectLst/>
                <a:latin typeface="YAFdJsjyMsM 0"/>
              </a:rPr>
              <a:t>. </a:t>
            </a:r>
            <a:r>
              <a:rPr lang="en-ID" b="0" i="0" dirty="0" err="1">
                <a:solidFill>
                  <a:srgbClr val="000000"/>
                </a:solidFill>
                <a:effectLst/>
                <a:latin typeface="YAFdJsjyMsM 0"/>
              </a:rPr>
              <a:t>Cipayung</a:t>
            </a:r>
            <a:r>
              <a:rPr lang="en-ID" b="0" i="0" dirty="0">
                <a:solidFill>
                  <a:srgbClr val="000000"/>
                </a:solidFill>
                <a:effectLst/>
                <a:latin typeface="YAFdJsjyMsM 0"/>
              </a:rPr>
              <a:t>, Kota Jakarta Timur,</a:t>
            </a:r>
            <a:endParaRPr lang="en-ID" dirty="0">
              <a:solidFill>
                <a:srgbClr val="000000"/>
              </a:solidFill>
              <a:effectLst/>
              <a:latin typeface="YAFdJsjyMsM 0"/>
            </a:endParaRPr>
          </a:p>
          <a:p>
            <a:pPr>
              <a:lnSpc>
                <a:spcPts val="3150"/>
              </a:lnSpc>
            </a:pPr>
            <a:r>
              <a:rPr lang="en-ID" b="0" i="0" dirty="0">
                <a:solidFill>
                  <a:srgbClr val="000000"/>
                </a:solidFill>
                <a:effectLst/>
                <a:latin typeface="YAFdJsjyMsM 0"/>
              </a:rPr>
              <a:t>Daerah </a:t>
            </a:r>
            <a:r>
              <a:rPr lang="en-ID" b="0" i="0" dirty="0" err="1">
                <a:solidFill>
                  <a:srgbClr val="000000"/>
                </a:solidFill>
                <a:effectLst/>
                <a:latin typeface="YAFdJsjyMsM 0"/>
              </a:rPr>
              <a:t>Khusus</a:t>
            </a:r>
            <a:r>
              <a:rPr lang="en-ID" b="0" i="0" dirty="0">
                <a:solidFill>
                  <a:srgbClr val="000000"/>
                </a:solidFill>
                <a:effectLst/>
                <a:latin typeface="YAFdJsjyMsM 0"/>
              </a:rPr>
              <a:t> </a:t>
            </a:r>
            <a:r>
              <a:rPr lang="en-ID" b="0" i="0" dirty="0" err="1">
                <a:solidFill>
                  <a:srgbClr val="000000"/>
                </a:solidFill>
                <a:effectLst/>
                <a:latin typeface="YAFdJsjyMsM 0"/>
              </a:rPr>
              <a:t>Ibukota</a:t>
            </a:r>
            <a:r>
              <a:rPr lang="en-ID" b="0" i="0" dirty="0">
                <a:solidFill>
                  <a:srgbClr val="000000"/>
                </a:solidFill>
                <a:effectLst/>
                <a:latin typeface="YAFdJsjyMsM 0"/>
              </a:rPr>
              <a:t> Jakarta 13870</a:t>
            </a:r>
            <a:endParaRPr lang="en-ID" dirty="0">
              <a:solidFill>
                <a:srgbClr val="000000"/>
              </a:solidFill>
              <a:effectLst/>
              <a:latin typeface="YAFdJsjyMsM 0"/>
            </a:endParaRPr>
          </a:p>
        </p:txBody>
      </p:sp>
      <p:sp>
        <p:nvSpPr>
          <p:cNvPr id="25" name="TextBox 24">
            <a:extLst>
              <a:ext uri="{FF2B5EF4-FFF2-40B4-BE49-F238E27FC236}">
                <a16:creationId xmlns:a16="http://schemas.microsoft.com/office/drawing/2014/main" id="{75D89733-B85E-67A1-0860-647E033123BB}"/>
              </a:ext>
            </a:extLst>
          </p:cNvPr>
          <p:cNvSpPr txBox="1"/>
          <p:nvPr/>
        </p:nvSpPr>
        <p:spPr>
          <a:xfrm>
            <a:off x="4145240" y="6531853"/>
            <a:ext cx="4529874"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pic>
        <p:nvPicPr>
          <p:cNvPr id="37" name="Picture 36">
            <a:extLst>
              <a:ext uri="{FF2B5EF4-FFF2-40B4-BE49-F238E27FC236}">
                <a16:creationId xmlns:a16="http://schemas.microsoft.com/office/drawing/2014/main" id="{9C946F3E-E50B-82F0-ABAA-2D53DA1FF220}"/>
              </a:ext>
            </a:extLst>
          </p:cNvPr>
          <p:cNvPicPr>
            <a:picLocks noChangeAspect="1"/>
          </p:cNvPicPr>
          <p:nvPr/>
        </p:nvPicPr>
        <p:blipFill>
          <a:blip r:embed="rId3"/>
          <a:stretch>
            <a:fillRect/>
          </a:stretch>
        </p:blipFill>
        <p:spPr>
          <a:xfrm>
            <a:off x="2500699" y="470324"/>
            <a:ext cx="4630287" cy="3086858"/>
          </a:xfrm>
          <a:prstGeom prst="rect">
            <a:avLst/>
          </a:prstGeom>
        </p:spPr>
      </p:pic>
      <p:sp>
        <p:nvSpPr>
          <p:cNvPr id="39" name="TextBox 38">
            <a:extLst>
              <a:ext uri="{FF2B5EF4-FFF2-40B4-BE49-F238E27FC236}">
                <a16:creationId xmlns:a16="http://schemas.microsoft.com/office/drawing/2014/main" id="{4C2C9ECF-BFA4-9D97-58D4-3ED6EE5507EE}"/>
              </a:ext>
            </a:extLst>
          </p:cNvPr>
          <p:cNvSpPr txBox="1"/>
          <p:nvPr/>
        </p:nvSpPr>
        <p:spPr>
          <a:xfrm>
            <a:off x="4848278" y="4429958"/>
            <a:ext cx="1430514" cy="369332"/>
          </a:xfrm>
          <a:prstGeom prst="rect">
            <a:avLst/>
          </a:prstGeom>
          <a:noFill/>
        </p:spPr>
        <p:txBody>
          <a:bodyPr wrap="square">
            <a:spAutoFit/>
          </a:bodyPr>
          <a:lstStyle/>
          <a:p>
            <a:r>
              <a:rPr lang="en-ID" b="0" i="0" dirty="0">
                <a:solidFill>
                  <a:srgbClr val="000000"/>
                </a:solidFill>
                <a:effectLst/>
              </a:rPr>
              <a:t>Instagram </a:t>
            </a:r>
            <a:endParaRPr lang="en-ID" dirty="0"/>
          </a:p>
        </p:txBody>
      </p:sp>
      <p:sp>
        <p:nvSpPr>
          <p:cNvPr id="41" name="TextBox 40">
            <a:extLst>
              <a:ext uri="{FF2B5EF4-FFF2-40B4-BE49-F238E27FC236}">
                <a16:creationId xmlns:a16="http://schemas.microsoft.com/office/drawing/2014/main" id="{8B2AEE41-8618-237A-9316-F5B49C2A024A}"/>
              </a:ext>
            </a:extLst>
          </p:cNvPr>
          <p:cNvSpPr txBox="1"/>
          <p:nvPr/>
        </p:nvSpPr>
        <p:spPr>
          <a:xfrm>
            <a:off x="6980617" y="4371724"/>
            <a:ext cx="2342646" cy="369332"/>
          </a:xfrm>
          <a:prstGeom prst="rect">
            <a:avLst/>
          </a:prstGeom>
          <a:noFill/>
        </p:spPr>
        <p:txBody>
          <a:bodyPr wrap="square">
            <a:spAutoFit/>
          </a:bodyPr>
          <a:lstStyle/>
          <a:p>
            <a:r>
              <a:rPr lang="en-ID" b="1" dirty="0" err="1">
                <a:solidFill>
                  <a:srgbClr val="000000"/>
                </a:solidFill>
              </a:rPr>
              <a:t>spicesolveofficial</a:t>
            </a:r>
            <a:r>
              <a:rPr lang="en-ID" b="1" i="0" dirty="0">
                <a:solidFill>
                  <a:srgbClr val="000000"/>
                </a:solidFill>
                <a:effectLst/>
              </a:rPr>
              <a:t> </a:t>
            </a:r>
            <a:endParaRPr lang="en-ID" b="1" dirty="0"/>
          </a:p>
        </p:txBody>
      </p:sp>
    </p:spTree>
    <p:extLst>
      <p:ext uri="{BB962C8B-B14F-4D97-AF65-F5344CB8AC3E}">
        <p14:creationId xmlns:p14="http://schemas.microsoft.com/office/powerpoint/2010/main" val="324663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A0D7AA-8A21-B977-56ED-94406F29957C}"/>
              </a:ext>
            </a:extLst>
          </p:cNvPr>
          <p:cNvSpPr>
            <a:spLocks noGrp="1"/>
          </p:cNvSpPr>
          <p:nvPr>
            <p:ph type="ctrTitle"/>
          </p:nvPr>
        </p:nvSpPr>
        <p:spPr>
          <a:xfrm>
            <a:off x="2473258" y="1960808"/>
            <a:ext cx="6219982" cy="1468192"/>
          </a:xfrm>
          <a:noFill/>
        </p:spPr>
        <p:txBody>
          <a:bodyPr anchor="b">
            <a:noAutofit/>
          </a:bodyPr>
          <a:lstStyle/>
          <a:p>
            <a:r>
              <a:rPr lang="en-US" sz="8000" dirty="0"/>
              <a:t>Thank you</a:t>
            </a:r>
          </a:p>
        </p:txBody>
      </p:sp>
      <p:sp>
        <p:nvSpPr>
          <p:cNvPr id="3" name="TextBox 2">
            <a:extLst>
              <a:ext uri="{FF2B5EF4-FFF2-40B4-BE49-F238E27FC236}">
                <a16:creationId xmlns:a16="http://schemas.microsoft.com/office/drawing/2014/main" id="{2B671A3C-4AF1-96EA-A535-4CAE907E042D}"/>
              </a:ext>
            </a:extLst>
          </p:cNvPr>
          <p:cNvSpPr txBox="1"/>
          <p:nvPr/>
        </p:nvSpPr>
        <p:spPr>
          <a:xfrm>
            <a:off x="4261555" y="6581001"/>
            <a:ext cx="4523704"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Tree>
    <p:extLst>
      <p:ext uri="{BB962C8B-B14F-4D97-AF65-F5344CB8AC3E}">
        <p14:creationId xmlns:p14="http://schemas.microsoft.com/office/powerpoint/2010/main" val="375161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3000">
              <a:schemeClr val="bg2"/>
            </a:gs>
            <a:gs pos="59000">
              <a:schemeClr val="tx2">
                <a:lumMod val="90000"/>
                <a:alpha val="65163"/>
              </a:schemeClr>
            </a:gs>
          </a:gsLst>
          <a:lin ang="7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643797" y="3067389"/>
            <a:ext cx="9556272" cy="3740918"/>
          </a:xfrm>
          <a:noFill/>
        </p:spPr>
        <p:txBody>
          <a:bodyPr anchor="ctr">
            <a:noAutofit/>
          </a:bodyPr>
          <a:lstStyle/>
          <a:p>
            <a:pPr>
              <a:lnSpc>
                <a:spcPts val="3150"/>
              </a:lnSpc>
            </a:pPr>
            <a:r>
              <a:rPr lang="en-ID" sz="1600" b="0" i="0" dirty="0">
                <a:solidFill>
                  <a:schemeClr val="tx1"/>
                </a:solidFill>
                <a:effectLst/>
              </a:rPr>
              <a:t>- </a:t>
            </a:r>
            <a:r>
              <a:rPr lang="en-ID" sz="1600" b="0" i="0" dirty="0" err="1">
                <a:solidFill>
                  <a:schemeClr val="tx1"/>
                </a:solidFill>
                <a:effectLst/>
              </a:rPr>
              <a:t>Meningkatkan</a:t>
            </a:r>
            <a:r>
              <a:rPr lang="en-ID" sz="1600" b="0" i="0" dirty="0">
                <a:solidFill>
                  <a:schemeClr val="tx1"/>
                </a:solidFill>
                <a:effectLst/>
              </a:rPr>
              <a:t> </a:t>
            </a:r>
            <a:r>
              <a:rPr lang="en-ID" sz="1600" b="0" i="0" dirty="0" err="1">
                <a:solidFill>
                  <a:schemeClr val="tx1"/>
                </a:solidFill>
                <a:effectLst/>
              </a:rPr>
              <a:t>akses</a:t>
            </a:r>
            <a:r>
              <a:rPr lang="en-ID" sz="1600" b="0" i="0" dirty="0">
                <a:solidFill>
                  <a:schemeClr val="tx1"/>
                </a:solidFill>
                <a:effectLst/>
              </a:rPr>
              <a:t> </a:t>
            </a:r>
            <a:r>
              <a:rPr lang="en-ID" sz="1600" b="0" i="0" dirty="0" err="1">
                <a:solidFill>
                  <a:schemeClr val="tx1"/>
                </a:solidFill>
                <a:effectLst/>
              </a:rPr>
              <a:t>masyarakat</a:t>
            </a:r>
            <a:r>
              <a:rPr lang="en-ID" sz="1600" b="0" i="0" dirty="0">
                <a:solidFill>
                  <a:schemeClr val="tx1"/>
                </a:solidFill>
                <a:effectLst/>
              </a:rPr>
              <a:t> </a:t>
            </a:r>
            <a:r>
              <a:rPr lang="en-ID" sz="1600" b="0" i="0" dirty="0" err="1">
                <a:solidFill>
                  <a:schemeClr val="tx1"/>
                </a:solidFill>
                <a:effectLst/>
              </a:rPr>
              <a:t>terhadap</a:t>
            </a:r>
            <a:r>
              <a:rPr lang="en-ID" sz="1600" b="0" i="0" dirty="0">
                <a:solidFill>
                  <a:schemeClr val="tx1"/>
                </a:solidFill>
                <a:effectLst/>
              </a:rPr>
              <a:t> pasar global </a:t>
            </a:r>
            <a:r>
              <a:rPr lang="en-ID" sz="1600" b="0" i="0" dirty="0" err="1">
                <a:solidFill>
                  <a:schemeClr val="tx1"/>
                </a:solidFill>
                <a:effectLst/>
              </a:rPr>
              <a:t>dengan</a:t>
            </a:r>
            <a:r>
              <a:rPr lang="en-ID" sz="1600" b="0" i="0" dirty="0">
                <a:solidFill>
                  <a:schemeClr val="tx1"/>
                </a:solidFill>
                <a:effectLst/>
              </a:rPr>
              <a:t> </a:t>
            </a:r>
            <a:r>
              <a:rPr lang="en-ID" sz="1600" b="0" i="0" dirty="0" err="1">
                <a:solidFill>
                  <a:schemeClr val="tx1"/>
                </a:solidFill>
                <a:effectLst/>
              </a:rPr>
              <a:t>komoditas</a:t>
            </a:r>
            <a:r>
              <a:rPr lang="en-ID" sz="1600" b="0" i="0" dirty="0">
                <a:solidFill>
                  <a:schemeClr val="tx1"/>
                </a:solidFill>
                <a:effectLst/>
              </a:rPr>
              <a:t> yang </a:t>
            </a:r>
            <a:r>
              <a:rPr lang="en-ID" sz="1600" b="0" i="0" dirty="0" err="1">
                <a:solidFill>
                  <a:schemeClr val="tx1"/>
                </a:solidFill>
                <a:effectLst/>
              </a:rPr>
              <a:t>berkualitas</a:t>
            </a:r>
            <a:br>
              <a:rPr lang="en-ID" sz="1600" b="0" i="0" dirty="0">
                <a:solidFill>
                  <a:schemeClr val="tx1"/>
                </a:solidFill>
                <a:effectLst/>
              </a:rPr>
            </a:br>
            <a:r>
              <a:rPr lang="en-ID" sz="1600" b="0" i="0" dirty="0">
                <a:solidFill>
                  <a:schemeClr val="tx1"/>
                </a:solidFill>
                <a:effectLst/>
              </a:rPr>
              <a:t>    </a:t>
            </a:r>
            <a:r>
              <a:rPr lang="en-ID" sz="1600" b="0" i="1" dirty="0">
                <a:solidFill>
                  <a:schemeClr val="tx1"/>
                </a:solidFill>
                <a:effectLst/>
              </a:rPr>
              <a:t>(Improving public access to global  markets with high-quality commodities).</a:t>
            </a:r>
            <a:br>
              <a:rPr lang="en-ID" sz="1600" b="0" i="1" dirty="0">
                <a:solidFill>
                  <a:schemeClr val="tx1"/>
                </a:solidFill>
                <a:effectLst/>
              </a:rPr>
            </a:br>
            <a:r>
              <a:rPr lang="en-ID" sz="1600" b="0" i="1" dirty="0">
                <a:solidFill>
                  <a:schemeClr val="tx1"/>
                </a:solidFill>
                <a:effectLst/>
              </a:rPr>
              <a:t>- </a:t>
            </a:r>
            <a:r>
              <a:rPr lang="en-ID" sz="1600" b="0" i="0" dirty="0" err="1">
                <a:solidFill>
                  <a:schemeClr val="tx1"/>
                </a:solidFill>
                <a:effectLst/>
              </a:rPr>
              <a:t>Menjadikan</a:t>
            </a:r>
            <a:r>
              <a:rPr lang="en-ID" sz="1600" b="0" i="0" dirty="0">
                <a:solidFill>
                  <a:schemeClr val="tx1"/>
                </a:solidFill>
                <a:effectLst/>
              </a:rPr>
              <a:t> </a:t>
            </a:r>
            <a:r>
              <a:rPr lang="en-ID" sz="1600" b="0" i="0" dirty="0" err="1">
                <a:solidFill>
                  <a:schemeClr val="tx1"/>
                </a:solidFill>
                <a:effectLst/>
              </a:rPr>
              <a:t>konsumen</a:t>
            </a:r>
            <a:r>
              <a:rPr lang="en-ID" sz="1600" b="0" i="0" dirty="0">
                <a:solidFill>
                  <a:schemeClr val="tx1"/>
                </a:solidFill>
                <a:effectLst/>
              </a:rPr>
              <a:t> </a:t>
            </a:r>
            <a:r>
              <a:rPr lang="en-ID" sz="1600" b="0" i="0" dirty="0" err="1">
                <a:solidFill>
                  <a:schemeClr val="tx1"/>
                </a:solidFill>
                <a:effectLst/>
              </a:rPr>
              <a:t>sebagai</a:t>
            </a:r>
            <a:r>
              <a:rPr lang="en-ID" sz="1600" b="0" i="0" dirty="0">
                <a:solidFill>
                  <a:schemeClr val="tx1"/>
                </a:solidFill>
                <a:effectLst/>
              </a:rPr>
              <a:t> </a:t>
            </a:r>
            <a:r>
              <a:rPr lang="en-ID" sz="1600" b="0" i="0" dirty="0" err="1">
                <a:solidFill>
                  <a:schemeClr val="tx1"/>
                </a:solidFill>
                <a:effectLst/>
              </a:rPr>
              <a:t>mitra</a:t>
            </a:r>
            <a:r>
              <a:rPr lang="en-ID" sz="1600" b="0" i="0" dirty="0">
                <a:solidFill>
                  <a:schemeClr val="tx1"/>
                </a:solidFill>
                <a:effectLst/>
              </a:rPr>
              <a:t> </a:t>
            </a:r>
            <a:r>
              <a:rPr lang="en-ID" sz="1600" b="0" i="0" dirty="0" err="1">
                <a:solidFill>
                  <a:schemeClr val="tx1"/>
                </a:solidFill>
                <a:effectLst/>
              </a:rPr>
              <a:t>bisnis</a:t>
            </a:r>
            <a:r>
              <a:rPr lang="en-ID" sz="1600" b="0" i="0" dirty="0">
                <a:solidFill>
                  <a:schemeClr val="tx1"/>
                </a:solidFill>
                <a:effectLst/>
              </a:rPr>
              <a:t> yang </a:t>
            </a:r>
            <a:r>
              <a:rPr lang="en-ID" sz="1600" b="0" i="0" dirty="0" err="1">
                <a:solidFill>
                  <a:schemeClr val="tx1"/>
                </a:solidFill>
                <a:effectLst/>
              </a:rPr>
              <a:t>saling</a:t>
            </a:r>
            <a:r>
              <a:rPr lang="en-ID" sz="1600" b="0" i="0" dirty="0">
                <a:solidFill>
                  <a:schemeClr val="tx1"/>
                </a:solidFill>
                <a:effectLst/>
              </a:rPr>
              <a:t> </a:t>
            </a:r>
            <a:r>
              <a:rPr lang="en-ID" sz="1600" b="0" i="0" dirty="0" err="1">
                <a:solidFill>
                  <a:schemeClr val="tx1"/>
                </a:solidFill>
                <a:effectLst/>
              </a:rPr>
              <a:t>menguntungkan</a:t>
            </a:r>
            <a:r>
              <a:rPr lang="en-ID" sz="1600" b="0" i="0" dirty="0">
                <a:solidFill>
                  <a:schemeClr val="tx1"/>
                </a:solidFill>
                <a:effectLst/>
              </a:rPr>
              <a:t>.</a:t>
            </a:r>
            <a:br>
              <a:rPr lang="en-ID" sz="1600" b="0" i="0" dirty="0">
                <a:solidFill>
                  <a:schemeClr val="tx1"/>
                </a:solidFill>
                <a:effectLst/>
              </a:rPr>
            </a:br>
            <a:r>
              <a:rPr lang="en-ID" sz="1600" b="0" i="0" dirty="0">
                <a:solidFill>
                  <a:schemeClr val="tx1"/>
                </a:solidFill>
                <a:effectLst/>
              </a:rPr>
              <a:t>    </a:t>
            </a:r>
            <a:r>
              <a:rPr lang="en-ID" sz="1600" b="0" i="1" dirty="0">
                <a:solidFill>
                  <a:schemeClr val="tx1"/>
                </a:solidFill>
                <a:effectLst/>
              </a:rPr>
              <a:t>(Making costumer as a mutually beneficial business partner).</a:t>
            </a:r>
            <a:br>
              <a:rPr lang="en-ID" sz="1600" dirty="0">
                <a:solidFill>
                  <a:schemeClr val="tx1"/>
                </a:solidFill>
              </a:rPr>
            </a:br>
            <a:r>
              <a:rPr lang="en-ID" sz="1600" dirty="0">
                <a:solidFill>
                  <a:schemeClr val="tx1"/>
                </a:solidFill>
              </a:rPr>
              <a:t>- </a:t>
            </a:r>
            <a:r>
              <a:rPr lang="en-ID" sz="1600" b="0" i="0" dirty="0" err="1">
                <a:solidFill>
                  <a:schemeClr val="tx1"/>
                </a:solidFill>
                <a:effectLst/>
              </a:rPr>
              <a:t>Secara</a:t>
            </a:r>
            <a:r>
              <a:rPr lang="en-ID" sz="1600" b="0" i="0" dirty="0">
                <a:solidFill>
                  <a:schemeClr val="tx1"/>
                </a:solidFill>
                <a:effectLst/>
              </a:rPr>
              <a:t> </a:t>
            </a:r>
            <a:r>
              <a:rPr lang="en-ID" sz="1600" b="0" i="0" dirty="0" err="1">
                <a:solidFill>
                  <a:schemeClr val="tx1"/>
                </a:solidFill>
                <a:effectLst/>
              </a:rPr>
              <a:t>berkesinambungan</a:t>
            </a:r>
            <a:r>
              <a:rPr lang="en-ID" sz="1600" b="0" i="0" dirty="0">
                <a:solidFill>
                  <a:schemeClr val="tx1"/>
                </a:solidFill>
                <a:effectLst/>
              </a:rPr>
              <a:t> </a:t>
            </a:r>
            <a:r>
              <a:rPr lang="en-ID" sz="1600" b="0" i="0" dirty="0" err="1">
                <a:solidFill>
                  <a:schemeClr val="tx1"/>
                </a:solidFill>
                <a:effectLst/>
              </a:rPr>
              <a:t>menyediakan</a:t>
            </a:r>
            <a:r>
              <a:rPr lang="en-ID" sz="1600" b="0" i="0" dirty="0">
                <a:solidFill>
                  <a:schemeClr val="tx1"/>
                </a:solidFill>
                <a:effectLst/>
              </a:rPr>
              <a:t> </a:t>
            </a:r>
            <a:r>
              <a:rPr lang="en-ID" sz="1600" b="0" i="0" dirty="0" err="1">
                <a:solidFill>
                  <a:schemeClr val="tx1"/>
                </a:solidFill>
                <a:effectLst/>
              </a:rPr>
              <a:t>produk</a:t>
            </a:r>
            <a:r>
              <a:rPr lang="en-ID" sz="1600" b="0" i="0" dirty="0">
                <a:solidFill>
                  <a:schemeClr val="tx1"/>
                </a:solidFill>
                <a:effectLst/>
              </a:rPr>
              <a:t> yang </a:t>
            </a:r>
            <a:r>
              <a:rPr lang="en-ID" sz="1600" b="0" i="0" dirty="0" err="1">
                <a:solidFill>
                  <a:schemeClr val="tx1"/>
                </a:solidFill>
                <a:effectLst/>
              </a:rPr>
              <a:t>berkualitas</a:t>
            </a:r>
            <a:r>
              <a:rPr lang="en-ID" sz="1600" b="0" i="0" dirty="0">
                <a:solidFill>
                  <a:schemeClr val="tx1"/>
                </a:solidFill>
                <a:effectLst/>
              </a:rPr>
              <a:t> </a:t>
            </a:r>
            <a:r>
              <a:rPr lang="en-ID" sz="1600" b="0" i="0" dirty="0" err="1">
                <a:solidFill>
                  <a:schemeClr val="tx1"/>
                </a:solidFill>
                <a:effectLst/>
              </a:rPr>
              <a:t>untuk</a:t>
            </a:r>
            <a:r>
              <a:rPr lang="en-ID" sz="1600" b="0" i="0" dirty="0">
                <a:solidFill>
                  <a:schemeClr val="tx1"/>
                </a:solidFill>
                <a:effectLst/>
              </a:rPr>
              <a:t> </a:t>
            </a:r>
            <a:r>
              <a:rPr lang="en-ID" sz="1600" b="0" i="0" dirty="0" err="1">
                <a:solidFill>
                  <a:schemeClr val="tx1"/>
                </a:solidFill>
                <a:effectLst/>
              </a:rPr>
              <a:t>memenuhi</a:t>
            </a:r>
            <a:r>
              <a:rPr lang="en-ID" sz="1600" b="0" i="0" dirty="0">
                <a:solidFill>
                  <a:schemeClr val="tx1"/>
                </a:solidFill>
                <a:effectLst/>
              </a:rPr>
              <a:t> </a:t>
            </a:r>
            <a:r>
              <a:rPr lang="en-ID" sz="1600" b="0" i="0" dirty="0" err="1">
                <a:solidFill>
                  <a:schemeClr val="tx1"/>
                </a:solidFill>
                <a:effectLst/>
              </a:rPr>
              <a:t>kepuasan</a:t>
            </a:r>
            <a:r>
              <a:rPr lang="en-ID" sz="1600" b="0" i="0" dirty="0">
                <a:solidFill>
                  <a:schemeClr val="tx1"/>
                </a:solidFill>
                <a:effectLst/>
              </a:rPr>
              <a:t> </a:t>
            </a:r>
            <a:r>
              <a:rPr lang="en-ID" sz="1600" b="0" i="0" dirty="0" err="1">
                <a:solidFill>
                  <a:schemeClr val="tx1"/>
                </a:solidFill>
                <a:effectLst/>
              </a:rPr>
              <a:t>pelanggan</a:t>
            </a:r>
            <a:r>
              <a:rPr lang="en-ID" sz="1600" b="0" i="0" dirty="0">
                <a:solidFill>
                  <a:schemeClr val="tx1"/>
                </a:solidFill>
                <a:effectLst/>
              </a:rPr>
              <a:t>. </a:t>
            </a:r>
            <a:br>
              <a:rPr lang="en-ID" sz="1600" b="0" i="0" dirty="0">
                <a:solidFill>
                  <a:schemeClr val="tx1"/>
                </a:solidFill>
                <a:effectLst/>
              </a:rPr>
            </a:br>
            <a:r>
              <a:rPr lang="en-ID" sz="1600" b="0" i="0" dirty="0">
                <a:solidFill>
                  <a:schemeClr val="tx1"/>
                </a:solidFill>
                <a:effectLst/>
              </a:rPr>
              <a:t>   </a:t>
            </a:r>
            <a:r>
              <a:rPr lang="en-ID" sz="1600" b="0" dirty="0">
                <a:solidFill>
                  <a:schemeClr val="tx1"/>
                </a:solidFill>
              </a:rPr>
              <a:t> </a:t>
            </a:r>
            <a:r>
              <a:rPr lang="en-ID" sz="1600" b="0" i="1" dirty="0">
                <a:solidFill>
                  <a:schemeClr val="tx1"/>
                </a:solidFill>
              </a:rPr>
              <a:t>(</a:t>
            </a:r>
            <a:r>
              <a:rPr lang="en-ID" sz="1600" b="0" i="0" dirty="0">
                <a:solidFill>
                  <a:schemeClr val="tx1"/>
                </a:solidFill>
                <a:effectLst/>
              </a:rPr>
              <a:t>Consistently</a:t>
            </a:r>
            <a:r>
              <a:rPr lang="en-ID" sz="1600" b="0" i="1" dirty="0">
                <a:solidFill>
                  <a:schemeClr val="tx1"/>
                </a:solidFill>
                <a:effectLst/>
              </a:rPr>
              <a:t> provide quality products to meet customer satisfaction).</a:t>
            </a:r>
            <a:br>
              <a:rPr lang="en-ID" sz="1600" dirty="0">
                <a:solidFill>
                  <a:schemeClr val="tx1"/>
                </a:solidFill>
              </a:rPr>
            </a:br>
            <a:r>
              <a:rPr lang="en-ID" sz="1600" dirty="0">
                <a:solidFill>
                  <a:schemeClr val="tx1"/>
                </a:solidFill>
              </a:rPr>
              <a:t>- </a:t>
            </a:r>
            <a:r>
              <a:rPr lang="en-ID" sz="1600" b="0" i="0" dirty="0" err="1">
                <a:solidFill>
                  <a:schemeClr val="tx1"/>
                </a:solidFill>
                <a:effectLst/>
              </a:rPr>
              <a:t>Mengembangkan</a:t>
            </a:r>
            <a:r>
              <a:rPr lang="en-ID" sz="1600" b="0" i="0" dirty="0">
                <a:solidFill>
                  <a:schemeClr val="tx1"/>
                </a:solidFill>
                <a:effectLst/>
              </a:rPr>
              <a:t> </a:t>
            </a:r>
            <a:r>
              <a:rPr lang="en-ID" sz="1600" b="0" i="0" dirty="0" err="1">
                <a:solidFill>
                  <a:schemeClr val="tx1"/>
                </a:solidFill>
                <a:effectLst/>
              </a:rPr>
              <a:t>jaringan</a:t>
            </a:r>
            <a:r>
              <a:rPr lang="en-ID" sz="1600" b="0" i="0" dirty="0">
                <a:solidFill>
                  <a:schemeClr val="tx1"/>
                </a:solidFill>
                <a:effectLst/>
              </a:rPr>
              <a:t> distributor / </a:t>
            </a:r>
            <a:r>
              <a:rPr lang="en-ID" sz="1600" b="0" i="0" dirty="0" err="1">
                <a:solidFill>
                  <a:schemeClr val="tx1"/>
                </a:solidFill>
                <a:effectLst/>
              </a:rPr>
              <a:t>suplier</a:t>
            </a:r>
            <a:r>
              <a:rPr lang="en-ID" sz="1600" b="0" i="0" dirty="0">
                <a:solidFill>
                  <a:schemeClr val="tx1"/>
                </a:solidFill>
                <a:effectLst/>
              </a:rPr>
              <a:t> </a:t>
            </a:r>
            <a:r>
              <a:rPr lang="en-ID" sz="1600" b="0" i="0" dirty="0" err="1">
                <a:solidFill>
                  <a:schemeClr val="tx1"/>
                </a:solidFill>
                <a:effectLst/>
              </a:rPr>
              <a:t>ke</a:t>
            </a:r>
            <a:r>
              <a:rPr lang="en-ID" sz="1600" b="0" i="0" dirty="0">
                <a:solidFill>
                  <a:schemeClr val="tx1"/>
                </a:solidFill>
                <a:effectLst/>
              </a:rPr>
              <a:t> </a:t>
            </a:r>
            <a:r>
              <a:rPr lang="en-ID" sz="1600" b="0" i="0" dirty="0" err="1">
                <a:solidFill>
                  <a:schemeClr val="tx1"/>
                </a:solidFill>
                <a:effectLst/>
              </a:rPr>
              <a:t>seluruh</a:t>
            </a:r>
            <a:r>
              <a:rPr lang="en-ID" sz="1600" b="0" i="0" dirty="0">
                <a:solidFill>
                  <a:schemeClr val="tx1"/>
                </a:solidFill>
                <a:effectLst/>
              </a:rPr>
              <a:t> wilayah Indonesia </a:t>
            </a:r>
            <a:r>
              <a:rPr lang="en-ID" sz="1600" b="0" i="0" dirty="0" err="1">
                <a:solidFill>
                  <a:schemeClr val="tx1"/>
                </a:solidFill>
                <a:effectLst/>
              </a:rPr>
              <a:t>bahkan</a:t>
            </a:r>
            <a:r>
              <a:rPr lang="en-ID" sz="1600" b="0" i="0" dirty="0">
                <a:solidFill>
                  <a:schemeClr val="tx1"/>
                </a:solidFill>
                <a:effectLst/>
              </a:rPr>
              <a:t> </a:t>
            </a:r>
            <a:r>
              <a:rPr lang="en-ID" sz="1600" b="0" i="0" dirty="0" err="1">
                <a:solidFill>
                  <a:schemeClr val="tx1"/>
                </a:solidFill>
                <a:effectLst/>
              </a:rPr>
              <a:t>mancanegara</a:t>
            </a:r>
            <a:r>
              <a:rPr lang="en-ID" sz="1600" b="0" i="0" dirty="0">
                <a:solidFill>
                  <a:schemeClr val="tx1"/>
                </a:solidFill>
                <a:effectLst/>
              </a:rPr>
              <a:t>. </a:t>
            </a:r>
            <a:br>
              <a:rPr lang="en-ID" sz="1600" b="0" i="0" dirty="0">
                <a:solidFill>
                  <a:schemeClr val="tx1"/>
                </a:solidFill>
                <a:effectLst/>
              </a:rPr>
            </a:br>
            <a:r>
              <a:rPr lang="en-ID" sz="1600" b="0" i="0" dirty="0">
                <a:solidFill>
                  <a:schemeClr val="tx1"/>
                </a:solidFill>
                <a:effectLst/>
              </a:rPr>
              <a:t>   </a:t>
            </a:r>
            <a:r>
              <a:rPr lang="en-ID" sz="1600" b="0" i="1" dirty="0">
                <a:solidFill>
                  <a:schemeClr val="tx1"/>
                </a:solidFill>
              </a:rPr>
              <a:t>(</a:t>
            </a:r>
            <a:r>
              <a:rPr lang="en-ID" sz="1600" b="0" i="1" dirty="0">
                <a:solidFill>
                  <a:schemeClr val="tx1"/>
                </a:solidFill>
                <a:effectLst/>
              </a:rPr>
              <a:t>Develop a network of distributors / suppliers throughout Indonesia and even abroad).</a:t>
            </a:r>
            <a:br>
              <a:rPr lang="en-ID" sz="1800" dirty="0">
                <a:solidFill>
                  <a:schemeClr val="tx1"/>
                </a:solidFill>
              </a:rPr>
            </a:br>
            <a:endParaRPr lang="en-US" sz="1800" dirty="0">
              <a:solidFill>
                <a:schemeClr val="tx1"/>
              </a:solidFill>
            </a:endParaRP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665261" y="1076373"/>
            <a:ext cx="10046562" cy="1694416"/>
          </a:xfrm>
          <a:noFill/>
        </p:spPr>
        <p:txBody>
          <a:bodyPr>
            <a:noAutofit/>
          </a:bodyPr>
          <a:lstStyle/>
          <a:p>
            <a:pPr>
              <a:lnSpc>
                <a:spcPts val="3375"/>
              </a:lnSpc>
            </a:pPr>
            <a:r>
              <a:rPr lang="en-ID"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Vision: </a:t>
            </a:r>
            <a:endParaRPr lang="en-ID"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ts val="3375"/>
              </a:lnSpc>
            </a:pP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Menjadi</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Perusahaan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Penyedia</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Hasil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Pertanian</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Peralatan</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Rumah</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Tangga</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Dan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Layanan</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Kuliner</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Yang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Unggul</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Akan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Kualitas</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ID" sz="1600" b="0" i="0" cap="non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Produk</a:t>
            </a:r>
            <a:r>
              <a:rPr lang="en-ID" sz="1600" b="0" i="0"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ID" sz="1600" cap="none"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ID" sz="1600" i="1" cap="none"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ID" sz="1600" b="0" i="1"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Becoming A Company That Provides Agricultural Products, Household Equipment, And Culinary Services With Superior Product Quality).</a:t>
            </a:r>
            <a:endParaRPr lang="en-US" sz="1600" b="0" i="1"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ts val="3375"/>
              </a:lnSpc>
            </a:pPr>
            <a:endParaRPr lang="en-US" sz="1600" i="1"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E6AA7FF5-11CA-8F71-5951-B1099396287A}"/>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2</a:t>
            </a:fld>
            <a:endParaRPr lang="en-US" dirty="0"/>
          </a:p>
        </p:txBody>
      </p:sp>
      <p:pic>
        <p:nvPicPr>
          <p:cNvPr id="7" name="Picture 6">
            <a:extLst>
              <a:ext uri="{FF2B5EF4-FFF2-40B4-BE49-F238E27FC236}">
                <a16:creationId xmlns:a16="http://schemas.microsoft.com/office/drawing/2014/main" id="{3D5D529F-15B8-0B26-72B3-35A853504C2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393106" y="293972"/>
            <a:ext cx="544310" cy="489329"/>
          </a:xfrm>
          <a:prstGeom prst="rect">
            <a:avLst/>
          </a:prstGeom>
        </p:spPr>
      </p:pic>
      <p:sp>
        <p:nvSpPr>
          <p:cNvPr id="10" name="TextBox 9">
            <a:extLst>
              <a:ext uri="{FF2B5EF4-FFF2-40B4-BE49-F238E27FC236}">
                <a16:creationId xmlns:a16="http://schemas.microsoft.com/office/drawing/2014/main" id="{EA9EC5CC-1DA3-5FB7-D8D0-C2AA5758FEBD}"/>
              </a:ext>
            </a:extLst>
          </p:cNvPr>
          <p:cNvSpPr txBox="1"/>
          <p:nvPr/>
        </p:nvSpPr>
        <p:spPr>
          <a:xfrm>
            <a:off x="800656" y="400138"/>
            <a:ext cx="3898116"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sp>
        <p:nvSpPr>
          <p:cNvPr id="12" name="TextBox 11">
            <a:extLst>
              <a:ext uri="{FF2B5EF4-FFF2-40B4-BE49-F238E27FC236}">
                <a16:creationId xmlns:a16="http://schemas.microsoft.com/office/drawing/2014/main" id="{2932EF7B-49EB-0159-FD11-1C523A113B63}"/>
              </a:ext>
            </a:extLst>
          </p:cNvPr>
          <p:cNvSpPr txBox="1"/>
          <p:nvPr/>
        </p:nvSpPr>
        <p:spPr>
          <a:xfrm>
            <a:off x="4223480" y="575883"/>
            <a:ext cx="2009420" cy="461665"/>
          </a:xfrm>
          <a:prstGeom prst="rect">
            <a:avLst/>
          </a:prstGeom>
          <a:noFill/>
        </p:spPr>
        <p:txBody>
          <a:bodyPr wrap="square">
            <a:spAutoFit/>
          </a:bodyPr>
          <a:lstStyle/>
          <a:p>
            <a:r>
              <a:rPr lang="en-ID" sz="2400" b="1" i="0" dirty="0" err="1">
                <a:solidFill>
                  <a:schemeClr val="accent1">
                    <a:lumMod val="75000"/>
                  </a:schemeClr>
                </a:solidFill>
                <a:effectLst/>
              </a:rPr>
              <a:t>Visi</a:t>
            </a:r>
            <a:r>
              <a:rPr lang="en-ID" sz="2400" b="1" i="0" dirty="0">
                <a:solidFill>
                  <a:schemeClr val="accent1">
                    <a:lumMod val="75000"/>
                  </a:schemeClr>
                </a:solidFill>
                <a:effectLst/>
              </a:rPr>
              <a:t> dan Misi</a:t>
            </a:r>
            <a:endParaRPr lang="en-ID" sz="2400" dirty="0">
              <a:solidFill>
                <a:schemeClr val="accent1">
                  <a:lumMod val="75000"/>
                </a:schemeClr>
              </a:solidFill>
            </a:endParaRPr>
          </a:p>
        </p:txBody>
      </p:sp>
      <p:sp>
        <p:nvSpPr>
          <p:cNvPr id="14" name="TextBox 13">
            <a:extLst>
              <a:ext uri="{FF2B5EF4-FFF2-40B4-BE49-F238E27FC236}">
                <a16:creationId xmlns:a16="http://schemas.microsoft.com/office/drawing/2014/main" id="{76F94C13-A684-7405-0994-4D036CA4CEBE}"/>
              </a:ext>
            </a:extLst>
          </p:cNvPr>
          <p:cNvSpPr txBox="1"/>
          <p:nvPr/>
        </p:nvSpPr>
        <p:spPr>
          <a:xfrm>
            <a:off x="4571853" y="6596390"/>
            <a:ext cx="4610876" cy="261610"/>
          </a:xfrm>
          <a:prstGeom prst="rect">
            <a:avLst/>
          </a:prstGeom>
          <a:noFill/>
        </p:spPr>
        <p:txBody>
          <a:bodyPr wrap="square">
            <a:spAutoFit/>
          </a:bodyPr>
          <a:lstStyle/>
          <a:p>
            <a:r>
              <a:rPr lang="en-ID" sz="1100" b="1" i="0" dirty="0">
                <a:solidFill>
                  <a:srgbClr val="000000"/>
                </a:solidFill>
                <a:effectLst/>
              </a:rPr>
              <a:t>https://solvespices.github.io/solvespice/</a:t>
            </a:r>
            <a:endParaRPr lang="en-ID" sz="1100" dirty="0"/>
          </a:p>
        </p:txBody>
      </p:sp>
      <p:sp>
        <p:nvSpPr>
          <p:cNvPr id="5" name="TextBox 4">
            <a:extLst>
              <a:ext uri="{FF2B5EF4-FFF2-40B4-BE49-F238E27FC236}">
                <a16:creationId xmlns:a16="http://schemas.microsoft.com/office/drawing/2014/main" id="{9180850E-DCB9-12C7-3E10-EBD0538C4004}"/>
              </a:ext>
            </a:extLst>
          </p:cNvPr>
          <p:cNvSpPr txBox="1"/>
          <p:nvPr/>
        </p:nvSpPr>
        <p:spPr>
          <a:xfrm>
            <a:off x="665261" y="2664094"/>
            <a:ext cx="1199478" cy="480260"/>
          </a:xfrm>
          <a:prstGeom prst="rect">
            <a:avLst/>
          </a:prstGeom>
          <a:noFill/>
        </p:spPr>
        <p:txBody>
          <a:bodyPr wrap="square">
            <a:spAutoFit/>
          </a:bodyPr>
          <a:lstStyle/>
          <a:p>
            <a:pPr>
              <a:lnSpc>
                <a:spcPts val="3375"/>
              </a:lnSpc>
            </a:pPr>
            <a:r>
              <a:rPr lang="en-ID" sz="1800" b="0" i="0" dirty="0">
                <a:solidFill>
                  <a:schemeClr val="tx1"/>
                </a:solidFill>
                <a:effectLst/>
                <a:latin typeface="YAFdJsjyMsM 0"/>
              </a:rPr>
              <a:t>MISSION:</a:t>
            </a:r>
            <a:endParaRPr lang="en-US" sz="1800" b="0" i="1" cap="non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850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B7A4E7-373F-E35B-80CD-4E39E3D7043A}"/>
              </a:ext>
            </a:extLst>
          </p:cNvPr>
          <p:cNvSpPr txBox="1"/>
          <p:nvPr/>
        </p:nvSpPr>
        <p:spPr>
          <a:xfrm>
            <a:off x="6706715" y="525802"/>
            <a:ext cx="5048519" cy="5378652"/>
          </a:xfrm>
          <a:prstGeom prst="rect">
            <a:avLst/>
          </a:prstGeom>
          <a:noFill/>
        </p:spPr>
        <p:txBody>
          <a:bodyPr wrap="square">
            <a:spAutoFit/>
          </a:bodyPr>
          <a:lstStyle/>
          <a:p>
            <a:pPr algn="just">
              <a:lnSpc>
                <a:spcPts val="3150"/>
              </a:lnSpc>
            </a:pPr>
            <a:r>
              <a:rPr lang="en-US" sz="1600" b="1" i="1" dirty="0">
                <a:solidFill>
                  <a:srgbClr val="000000"/>
                </a:solidFill>
                <a:effectLst/>
                <a:latin typeface="YAFdJsjyMsM 0"/>
              </a:rPr>
              <a:t>About The Company</a:t>
            </a:r>
            <a:endParaRPr lang="en-US" sz="1600" dirty="0">
              <a:solidFill>
                <a:srgbClr val="000000"/>
              </a:solidFill>
              <a:effectLst/>
              <a:latin typeface="YAFdJsjyMsM 0"/>
            </a:endParaRPr>
          </a:p>
          <a:p>
            <a:pPr algn="just">
              <a:lnSpc>
                <a:spcPts val="3150"/>
              </a:lnSpc>
            </a:pPr>
            <a:r>
              <a:rPr lang="en-US" sz="1600" b="0" i="1" dirty="0">
                <a:solidFill>
                  <a:srgbClr val="000000"/>
                </a:solidFill>
                <a:effectLst/>
                <a:latin typeface="YAFdJsjyMsM 0"/>
              </a:rPr>
              <a:t>PT </a:t>
            </a:r>
            <a:r>
              <a:rPr lang="en-US" sz="1600" b="0" i="1" dirty="0" err="1">
                <a:solidFill>
                  <a:srgbClr val="000000"/>
                </a:solidFill>
                <a:effectLst/>
                <a:latin typeface="YAFdJsjyMsM 0"/>
              </a:rPr>
              <a:t>Benepace</a:t>
            </a:r>
            <a:r>
              <a:rPr lang="en-US" sz="1600" b="0" i="1" dirty="0">
                <a:solidFill>
                  <a:srgbClr val="000000"/>
                </a:solidFill>
                <a:effectLst/>
                <a:latin typeface="YAFdJsjyMsM 0"/>
              </a:rPr>
              <a:t> </a:t>
            </a:r>
            <a:r>
              <a:rPr lang="en-US" sz="1600" b="0" i="1" dirty="0" err="1">
                <a:solidFill>
                  <a:srgbClr val="000000"/>
                </a:solidFill>
                <a:effectLst/>
                <a:latin typeface="YAFdJsjyMsM 0"/>
              </a:rPr>
              <a:t>Solviro</a:t>
            </a:r>
            <a:r>
              <a:rPr lang="en-US" sz="1600" b="0" i="1" dirty="0">
                <a:solidFill>
                  <a:srgbClr val="000000"/>
                </a:solidFill>
                <a:effectLst/>
                <a:latin typeface="YAFdJsjyMsM 0"/>
              </a:rPr>
              <a:t> </a:t>
            </a:r>
            <a:r>
              <a:rPr lang="en-US" sz="1600" b="0" i="1" dirty="0" err="1">
                <a:solidFill>
                  <a:srgbClr val="000000"/>
                </a:solidFill>
                <a:effectLst/>
                <a:latin typeface="YAFdJsjyMsM 0"/>
              </a:rPr>
              <a:t>Multicorps</a:t>
            </a:r>
            <a:r>
              <a:rPr lang="en-US" sz="1600" b="0" i="1" dirty="0">
                <a:solidFill>
                  <a:srgbClr val="000000"/>
                </a:solidFill>
                <a:effectLst/>
                <a:latin typeface="YAFdJsjyMsM 0"/>
              </a:rPr>
              <a:t> is a company engaged in the export trade of spices, furniture, and food processing (restaurant) services. We are committed to provide efficient and innovative trade solutions for various business entities. With a focus on product quality and excellent customer service, we aim to assist B2B clients in reaching global markets strategically. Our company has been operating since March 2015. PT </a:t>
            </a:r>
            <a:r>
              <a:rPr lang="en-US" sz="1600" b="0" i="1" dirty="0" err="1">
                <a:solidFill>
                  <a:srgbClr val="000000"/>
                </a:solidFill>
                <a:effectLst/>
                <a:latin typeface="YAFdJsjyMsM 0"/>
              </a:rPr>
              <a:t>Benepace</a:t>
            </a:r>
            <a:r>
              <a:rPr lang="en-US" sz="1600" b="0" i="1" dirty="0">
                <a:solidFill>
                  <a:srgbClr val="000000"/>
                </a:solidFill>
                <a:effectLst/>
                <a:latin typeface="YAFdJsjyMsM 0"/>
              </a:rPr>
              <a:t> </a:t>
            </a:r>
            <a:r>
              <a:rPr lang="en-US" sz="1600" b="0" i="1" dirty="0" err="1">
                <a:solidFill>
                  <a:srgbClr val="000000"/>
                </a:solidFill>
                <a:effectLst/>
                <a:latin typeface="YAFdJsjyMsM 0"/>
              </a:rPr>
              <a:t>Solviro</a:t>
            </a:r>
            <a:r>
              <a:rPr lang="en-US" sz="1600" b="0" i="1" dirty="0">
                <a:solidFill>
                  <a:srgbClr val="000000"/>
                </a:solidFill>
                <a:effectLst/>
                <a:latin typeface="YAFdJsjyMsM 0"/>
              </a:rPr>
              <a:t> </a:t>
            </a:r>
            <a:r>
              <a:rPr lang="en-US" sz="1600" b="0" i="1" dirty="0" err="1">
                <a:solidFill>
                  <a:srgbClr val="000000"/>
                </a:solidFill>
                <a:effectLst/>
                <a:latin typeface="YAFdJsjyMsM 0"/>
              </a:rPr>
              <a:t>Multicorps</a:t>
            </a:r>
            <a:r>
              <a:rPr lang="en-US" sz="1600" b="0" i="1" dirty="0">
                <a:solidFill>
                  <a:srgbClr val="000000"/>
                </a:solidFill>
                <a:effectLst/>
                <a:latin typeface="YAFdJsjyMsM 0"/>
              </a:rPr>
              <a:t> is officially registered with the Tax Identification Number (NPWP) 27.992.687.7-009.000, ensuring compliance with tax regulations and provide legal assurance to our business partners and clients.</a:t>
            </a:r>
            <a:endParaRPr lang="en-US" sz="1600" dirty="0">
              <a:solidFill>
                <a:srgbClr val="201921"/>
              </a:solidFill>
              <a:effectLst/>
              <a:latin typeface="YAFdJsjyMsM 0"/>
            </a:endParaRPr>
          </a:p>
        </p:txBody>
      </p:sp>
      <p:sp>
        <p:nvSpPr>
          <p:cNvPr id="9" name="TextBox 8">
            <a:extLst>
              <a:ext uri="{FF2B5EF4-FFF2-40B4-BE49-F238E27FC236}">
                <a16:creationId xmlns:a16="http://schemas.microsoft.com/office/drawing/2014/main" id="{0F7348E4-B0FC-A243-8EAA-AB0D67B6E90E}"/>
              </a:ext>
            </a:extLst>
          </p:cNvPr>
          <p:cNvSpPr txBox="1"/>
          <p:nvPr/>
        </p:nvSpPr>
        <p:spPr>
          <a:xfrm>
            <a:off x="663177" y="525802"/>
            <a:ext cx="5432823" cy="5789021"/>
          </a:xfrm>
          <a:prstGeom prst="rect">
            <a:avLst/>
          </a:prstGeom>
          <a:noFill/>
        </p:spPr>
        <p:txBody>
          <a:bodyPr wrap="square">
            <a:spAutoFit/>
          </a:bodyPr>
          <a:lstStyle/>
          <a:p>
            <a:pPr algn="just">
              <a:lnSpc>
                <a:spcPts val="3150"/>
              </a:lnSpc>
            </a:pPr>
            <a:r>
              <a:rPr lang="en-ID" sz="1600" b="1" i="0" dirty="0" err="1">
                <a:solidFill>
                  <a:srgbClr val="201921"/>
                </a:solidFill>
                <a:effectLst/>
                <a:latin typeface="YAFdJsjyMsM 0"/>
              </a:rPr>
              <a:t>Tentang</a:t>
            </a:r>
            <a:r>
              <a:rPr lang="en-ID" sz="1600" b="1" i="0" dirty="0">
                <a:solidFill>
                  <a:srgbClr val="201921"/>
                </a:solidFill>
                <a:effectLst/>
                <a:latin typeface="YAFdJsjyMsM 0"/>
              </a:rPr>
              <a:t> Perusahaan </a:t>
            </a:r>
            <a:endParaRPr lang="en-ID" sz="1600" dirty="0">
              <a:solidFill>
                <a:srgbClr val="201921"/>
              </a:solidFill>
              <a:effectLst/>
              <a:latin typeface="YAFdJsjyMsM 0"/>
            </a:endParaRPr>
          </a:p>
          <a:p>
            <a:pPr algn="just">
              <a:lnSpc>
                <a:spcPts val="3150"/>
              </a:lnSpc>
            </a:pPr>
            <a:r>
              <a:rPr lang="en-ID" sz="1600" b="0" i="0" dirty="0">
                <a:solidFill>
                  <a:srgbClr val="000000"/>
                </a:solidFill>
                <a:effectLst/>
                <a:latin typeface="YAFdJsjyMsM 0"/>
              </a:rPr>
              <a:t>PT </a:t>
            </a:r>
            <a:r>
              <a:rPr lang="en-ID" sz="1600" b="0" i="0" dirty="0" err="1">
                <a:solidFill>
                  <a:srgbClr val="000000"/>
                </a:solidFill>
                <a:effectLst/>
                <a:latin typeface="YAFdJsjyMsM 0"/>
              </a:rPr>
              <a:t>Benepace</a:t>
            </a:r>
            <a:r>
              <a:rPr lang="en-ID" sz="1600" b="0" i="0" dirty="0">
                <a:solidFill>
                  <a:srgbClr val="000000"/>
                </a:solidFill>
                <a:effectLst/>
                <a:latin typeface="YAFdJsjyMsM 0"/>
              </a:rPr>
              <a:t> </a:t>
            </a:r>
            <a:r>
              <a:rPr lang="en-ID" sz="1600" b="0" i="0" dirty="0" err="1">
                <a:solidFill>
                  <a:srgbClr val="000000"/>
                </a:solidFill>
                <a:effectLst/>
                <a:latin typeface="YAFdJsjyMsM 0"/>
              </a:rPr>
              <a:t>Solviro</a:t>
            </a:r>
            <a:r>
              <a:rPr lang="en-ID" sz="1600" b="0" i="0" dirty="0">
                <a:solidFill>
                  <a:srgbClr val="000000"/>
                </a:solidFill>
                <a:effectLst/>
                <a:latin typeface="YAFdJsjyMsM 0"/>
              </a:rPr>
              <a:t> </a:t>
            </a:r>
            <a:r>
              <a:rPr lang="en-ID" sz="1600" b="0" i="0" dirty="0" err="1">
                <a:solidFill>
                  <a:srgbClr val="000000"/>
                </a:solidFill>
                <a:effectLst/>
                <a:latin typeface="YAFdJsjyMsM 0"/>
              </a:rPr>
              <a:t>Multicorps</a:t>
            </a:r>
            <a:r>
              <a:rPr lang="en-ID" sz="1600" b="0" i="0" dirty="0">
                <a:solidFill>
                  <a:srgbClr val="000000"/>
                </a:solidFill>
                <a:effectLst/>
                <a:latin typeface="YAFdJsjyMsM 0"/>
              </a:rPr>
              <a:t> </a:t>
            </a:r>
            <a:r>
              <a:rPr lang="en-ID" sz="1600" b="0" i="0" dirty="0" err="1">
                <a:solidFill>
                  <a:srgbClr val="000000"/>
                </a:solidFill>
                <a:effectLst/>
                <a:latin typeface="YAFdJsjyMsM 0"/>
              </a:rPr>
              <a:t>adalah</a:t>
            </a:r>
            <a:r>
              <a:rPr lang="en-ID" sz="1600" b="0" i="0" dirty="0">
                <a:solidFill>
                  <a:srgbClr val="000000"/>
                </a:solidFill>
                <a:effectLst/>
                <a:latin typeface="YAFdJsjyMsM 0"/>
              </a:rPr>
              <a:t> </a:t>
            </a:r>
            <a:r>
              <a:rPr lang="en-ID" sz="1600" b="0" i="0" dirty="0" err="1">
                <a:solidFill>
                  <a:srgbClr val="000000"/>
                </a:solidFill>
                <a:effectLst/>
                <a:latin typeface="YAFdJsjyMsM 0"/>
              </a:rPr>
              <a:t>perusahaan</a:t>
            </a:r>
            <a:r>
              <a:rPr lang="en-ID" sz="1600" b="0" i="0" dirty="0">
                <a:solidFill>
                  <a:srgbClr val="000000"/>
                </a:solidFill>
                <a:effectLst/>
                <a:latin typeface="YAFdJsjyMsM 0"/>
              </a:rPr>
              <a:t> yang </a:t>
            </a:r>
            <a:r>
              <a:rPr lang="en-ID" sz="1600" b="0" i="0" dirty="0" err="1">
                <a:solidFill>
                  <a:srgbClr val="000000"/>
                </a:solidFill>
                <a:effectLst/>
                <a:latin typeface="YAFdJsjyMsM 0"/>
              </a:rPr>
              <a:t>bergerak</a:t>
            </a:r>
            <a:r>
              <a:rPr lang="en-ID" sz="1600" b="0" i="0" dirty="0">
                <a:solidFill>
                  <a:srgbClr val="000000"/>
                </a:solidFill>
                <a:effectLst/>
                <a:latin typeface="YAFdJsjyMsM 0"/>
              </a:rPr>
              <a:t> di </a:t>
            </a:r>
            <a:r>
              <a:rPr lang="en-ID" sz="1600" b="0" i="0" dirty="0" err="1">
                <a:solidFill>
                  <a:srgbClr val="000000"/>
                </a:solidFill>
                <a:effectLst/>
                <a:latin typeface="YAFdJsjyMsM 0"/>
              </a:rPr>
              <a:t>bidang</a:t>
            </a:r>
            <a:r>
              <a:rPr lang="en-ID" sz="1600" b="0" i="0" dirty="0">
                <a:solidFill>
                  <a:srgbClr val="000000"/>
                </a:solidFill>
                <a:effectLst/>
                <a:latin typeface="YAFdJsjyMsM 0"/>
              </a:rPr>
              <a:t> </a:t>
            </a:r>
            <a:r>
              <a:rPr lang="en-ID" sz="1600" b="0" i="0" dirty="0" err="1">
                <a:solidFill>
                  <a:srgbClr val="000000"/>
                </a:solidFill>
                <a:effectLst/>
                <a:latin typeface="YAFdJsjyMsM 0"/>
              </a:rPr>
              <a:t>perdagangan</a:t>
            </a:r>
            <a:r>
              <a:rPr lang="en-ID" sz="1600" b="0" i="0" dirty="0">
                <a:solidFill>
                  <a:srgbClr val="000000"/>
                </a:solidFill>
                <a:effectLst/>
                <a:latin typeface="YAFdJsjyMsM 0"/>
              </a:rPr>
              <a:t> </a:t>
            </a:r>
            <a:r>
              <a:rPr lang="en-ID" sz="1600" b="0" i="0" dirty="0" err="1">
                <a:solidFill>
                  <a:srgbClr val="000000"/>
                </a:solidFill>
                <a:effectLst/>
                <a:latin typeface="YAFdJsjyMsM 0"/>
              </a:rPr>
              <a:t>ekspor</a:t>
            </a:r>
            <a:r>
              <a:rPr lang="en-ID" sz="1600" b="0" i="0" dirty="0">
                <a:solidFill>
                  <a:srgbClr val="000000"/>
                </a:solidFill>
                <a:effectLst/>
                <a:latin typeface="YAFdJsjyMsM 0"/>
              </a:rPr>
              <a:t> </a:t>
            </a:r>
            <a:r>
              <a:rPr lang="en-ID" sz="1600" b="0" i="0" dirty="0" err="1">
                <a:solidFill>
                  <a:srgbClr val="000000"/>
                </a:solidFill>
                <a:effectLst/>
                <a:latin typeface="YAFdJsjyMsM 0"/>
              </a:rPr>
              <a:t>rempah-rempah</a:t>
            </a:r>
            <a:r>
              <a:rPr lang="en-ID" sz="1600" b="0" i="0" dirty="0">
                <a:solidFill>
                  <a:srgbClr val="000000"/>
                </a:solidFill>
                <a:effectLst/>
                <a:latin typeface="YAFdJsjyMsM 0"/>
              </a:rPr>
              <a:t>, furniture dan </a:t>
            </a:r>
            <a:r>
              <a:rPr lang="en-ID" sz="1600" b="0" i="0" dirty="0" err="1">
                <a:solidFill>
                  <a:srgbClr val="000000"/>
                </a:solidFill>
                <a:effectLst/>
                <a:latin typeface="YAFdJsjyMsM 0"/>
              </a:rPr>
              <a:t>penyedia</a:t>
            </a:r>
            <a:r>
              <a:rPr lang="en-ID" sz="1600" b="0" i="0" dirty="0">
                <a:solidFill>
                  <a:srgbClr val="000000"/>
                </a:solidFill>
                <a:effectLst/>
                <a:latin typeface="YAFdJsjyMsM 0"/>
              </a:rPr>
              <a:t> </a:t>
            </a:r>
            <a:r>
              <a:rPr lang="en-ID" sz="1600" b="0" i="0" dirty="0" err="1">
                <a:solidFill>
                  <a:srgbClr val="000000"/>
                </a:solidFill>
                <a:effectLst/>
                <a:latin typeface="YAFdJsjyMsM 0"/>
              </a:rPr>
              <a:t>olahan</a:t>
            </a:r>
            <a:r>
              <a:rPr lang="en-ID" sz="1600" b="0" i="0" dirty="0">
                <a:solidFill>
                  <a:srgbClr val="000000"/>
                </a:solidFill>
                <a:effectLst/>
                <a:latin typeface="YAFdJsjyMsM 0"/>
              </a:rPr>
              <a:t> </a:t>
            </a:r>
            <a:r>
              <a:rPr lang="en-ID" sz="1600" b="0" i="0" dirty="0" err="1">
                <a:solidFill>
                  <a:srgbClr val="000000"/>
                </a:solidFill>
                <a:effectLst/>
                <a:latin typeface="YAFdJsjyMsM 0"/>
              </a:rPr>
              <a:t>makanan</a:t>
            </a:r>
            <a:r>
              <a:rPr lang="en-ID" sz="1600" b="0" i="0" dirty="0">
                <a:solidFill>
                  <a:srgbClr val="000000"/>
                </a:solidFill>
                <a:effectLst/>
                <a:latin typeface="YAFdJsjyMsM 0"/>
              </a:rPr>
              <a:t> (</a:t>
            </a:r>
            <a:r>
              <a:rPr lang="en-ID" sz="1600" b="0" i="0" dirty="0" err="1">
                <a:solidFill>
                  <a:srgbClr val="000000"/>
                </a:solidFill>
                <a:effectLst/>
                <a:latin typeface="YAFdJsjyMsM 0"/>
              </a:rPr>
              <a:t>rumah</a:t>
            </a:r>
            <a:r>
              <a:rPr lang="en-ID" sz="1600" b="0" i="0" dirty="0">
                <a:solidFill>
                  <a:srgbClr val="000000"/>
                </a:solidFill>
                <a:effectLst/>
                <a:latin typeface="YAFdJsjyMsM 0"/>
              </a:rPr>
              <a:t> </a:t>
            </a:r>
            <a:r>
              <a:rPr lang="en-ID" sz="1600" b="0" i="0" dirty="0" err="1">
                <a:solidFill>
                  <a:srgbClr val="000000"/>
                </a:solidFill>
                <a:effectLst/>
                <a:latin typeface="YAFdJsjyMsM 0"/>
              </a:rPr>
              <a:t>makan</a:t>
            </a:r>
            <a:r>
              <a:rPr lang="en-ID" sz="1600" b="0" i="0" dirty="0">
                <a:solidFill>
                  <a:srgbClr val="000000"/>
                </a:solidFill>
                <a:effectLst/>
                <a:latin typeface="YAFdJsjyMsM 0"/>
              </a:rPr>
              <a:t>). Kami </a:t>
            </a:r>
            <a:r>
              <a:rPr lang="en-ID" sz="1600" b="0" i="0" dirty="0" err="1">
                <a:solidFill>
                  <a:srgbClr val="000000"/>
                </a:solidFill>
                <a:effectLst/>
                <a:latin typeface="YAFdJsjyMsM 0"/>
              </a:rPr>
              <a:t>berkomitmen</a:t>
            </a:r>
            <a:r>
              <a:rPr lang="en-ID" sz="1600" b="0" i="0" dirty="0">
                <a:solidFill>
                  <a:srgbClr val="000000"/>
                </a:solidFill>
                <a:effectLst/>
                <a:latin typeface="YAFdJsjyMsM 0"/>
              </a:rPr>
              <a:t> </a:t>
            </a:r>
            <a:r>
              <a:rPr lang="en-ID" sz="1600" b="0" i="0" dirty="0" err="1">
                <a:solidFill>
                  <a:srgbClr val="000000"/>
                </a:solidFill>
                <a:effectLst/>
                <a:latin typeface="YAFdJsjyMsM 0"/>
              </a:rPr>
              <a:t>untuk</a:t>
            </a:r>
            <a:r>
              <a:rPr lang="en-ID" sz="1600" b="0" i="0" dirty="0">
                <a:solidFill>
                  <a:srgbClr val="000000"/>
                </a:solidFill>
                <a:effectLst/>
                <a:latin typeface="YAFdJsjyMsM 0"/>
              </a:rPr>
              <a:t> </a:t>
            </a:r>
            <a:r>
              <a:rPr lang="en-ID" sz="1600" b="0" i="0" dirty="0" err="1">
                <a:solidFill>
                  <a:srgbClr val="000000"/>
                </a:solidFill>
                <a:effectLst/>
                <a:latin typeface="YAFdJsjyMsM 0"/>
              </a:rPr>
              <a:t>menyediakan</a:t>
            </a:r>
            <a:r>
              <a:rPr lang="en-ID" sz="1600" b="0" i="0" dirty="0">
                <a:solidFill>
                  <a:srgbClr val="000000"/>
                </a:solidFill>
                <a:effectLst/>
                <a:latin typeface="YAFdJsjyMsM 0"/>
              </a:rPr>
              <a:t> </a:t>
            </a:r>
            <a:r>
              <a:rPr lang="en-ID" sz="1600" b="0" i="0" dirty="0" err="1">
                <a:solidFill>
                  <a:srgbClr val="000000"/>
                </a:solidFill>
                <a:effectLst/>
                <a:latin typeface="YAFdJsjyMsM 0"/>
              </a:rPr>
              <a:t>solusi</a:t>
            </a:r>
            <a:r>
              <a:rPr lang="en-ID" sz="1600" b="0" i="0" dirty="0">
                <a:solidFill>
                  <a:srgbClr val="000000"/>
                </a:solidFill>
                <a:effectLst/>
                <a:latin typeface="YAFdJsjyMsM 0"/>
              </a:rPr>
              <a:t> </a:t>
            </a:r>
            <a:r>
              <a:rPr lang="en-ID" sz="1600" b="0" i="0" dirty="0" err="1">
                <a:solidFill>
                  <a:srgbClr val="000000"/>
                </a:solidFill>
                <a:effectLst/>
                <a:latin typeface="YAFdJsjyMsM 0"/>
              </a:rPr>
              <a:t>perdagangan</a:t>
            </a:r>
            <a:r>
              <a:rPr lang="en-ID" sz="1600" b="0" i="0" dirty="0">
                <a:solidFill>
                  <a:srgbClr val="000000"/>
                </a:solidFill>
                <a:effectLst/>
                <a:latin typeface="YAFdJsjyMsM 0"/>
              </a:rPr>
              <a:t> yang </a:t>
            </a:r>
            <a:r>
              <a:rPr lang="en-ID" sz="1600" b="0" i="0" dirty="0" err="1">
                <a:solidFill>
                  <a:srgbClr val="000000"/>
                </a:solidFill>
                <a:effectLst/>
                <a:latin typeface="YAFdJsjyMsM 0"/>
              </a:rPr>
              <a:t>efisien</a:t>
            </a:r>
            <a:r>
              <a:rPr lang="en-ID" sz="1600" b="0" i="0" dirty="0">
                <a:solidFill>
                  <a:srgbClr val="000000"/>
                </a:solidFill>
                <a:effectLst/>
                <a:latin typeface="YAFdJsjyMsM 0"/>
              </a:rPr>
              <a:t> dan </a:t>
            </a:r>
            <a:r>
              <a:rPr lang="en-ID" sz="1600" b="0" i="0" dirty="0" err="1">
                <a:solidFill>
                  <a:srgbClr val="000000"/>
                </a:solidFill>
                <a:effectLst/>
                <a:latin typeface="YAFdJsjyMsM 0"/>
              </a:rPr>
              <a:t>inovatif</a:t>
            </a:r>
            <a:r>
              <a:rPr lang="en-ID" sz="1600" b="0" i="0" dirty="0">
                <a:solidFill>
                  <a:srgbClr val="000000"/>
                </a:solidFill>
                <a:effectLst/>
                <a:latin typeface="YAFdJsjyMsM 0"/>
              </a:rPr>
              <a:t> </a:t>
            </a:r>
            <a:r>
              <a:rPr lang="en-ID" sz="1600" b="0" i="0" dirty="0" err="1">
                <a:solidFill>
                  <a:srgbClr val="000000"/>
                </a:solidFill>
                <a:effectLst/>
                <a:latin typeface="YAFdJsjyMsM 0"/>
              </a:rPr>
              <a:t>bagi</a:t>
            </a:r>
            <a:r>
              <a:rPr lang="en-ID" sz="1600" b="0" i="0" dirty="0">
                <a:solidFill>
                  <a:srgbClr val="000000"/>
                </a:solidFill>
                <a:effectLst/>
                <a:latin typeface="YAFdJsjyMsM 0"/>
              </a:rPr>
              <a:t> </a:t>
            </a:r>
            <a:r>
              <a:rPr lang="en-ID" sz="1600" b="0" i="0" dirty="0" err="1">
                <a:solidFill>
                  <a:srgbClr val="000000"/>
                </a:solidFill>
                <a:effectLst/>
                <a:latin typeface="YAFdJsjyMsM 0"/>
              </a:rPr>
              <a:t>berbagai</a:t>
            </a:r>
            <a:r>
              <a:rPr lang="en-ID" sz="1600" b="0" i="0" dirty="0">
                <a:solidFill>
                  <a:srgbClr val="000000"/>
                </a:solidFill>
                <a:effectLst/>
                <a:latin typeface="YAFdJsjyMsM 0"/>
              </a:rPr>
              <a:t> </a:t>
            </a:r>
            <a:r>
              <a:rPr lang="en-ID" sz="1600" b="0" i="0" dirty="0" err="1">
                <a:solidFill>
                  <a:srgbClr val="000000"/>
                </a:solidFill>
                <a:effectLst/>
                <a:latin typeface="YAFdJsjyMsM 0"/>
              </a:rPr>
              <a:t>entitas</a:t>
            </a:r>
            <a:r>
              <a:rPr lang="en-ID" sz="1600" b="0" i="0" dirty="0">
                <a:solidFill>
                  <a:srgbClr val="000000"/>
                </a:solidFill>
                <a:effectLst/>
                <a:latin typeface="YAFdJsjyMsM 0"/>
              </a:rPr>
              <a:t> </a:t>
            </a:r>
            <a:r>
              <a:rPr lang="en-ID" sz="1600" b="0" i="0" dirty="0" err="1">
                <a:solidFill>
                  <a:srgbClr val="000000"/>
                </a:solidFill>
                <a:effectLst/>
                <a:latin typeface="YAFdJsjyMsM 0"/>
              </a:rPr>
              <a:t>bisnis</a:t>
            </a:r>
            <a:r>
              <a:rPr lang="en-ID" sz="1600" b="0" i="0" dirty="0">
                <a:solidFill>
                  <a:srgbClr val="000000"/>
                </a:solidFill>
                <a:effectLst/>
                <a:latin typeface="YAFdJsjyMsM 0"/>
              </a:rPr>
              <a:t>. </a:t>
            </a:r>
            <a:r>
              <a:rPr lang="en-ID" sz="1600" b="0" i="0" dirty="0" err="1">
                <a:solidFill>
                  <a:srgbClr val="000000"/>
                </a:solidFill>
                <a:effectLst/>
                <a:latin typeface="YAFdJsjyMsM 0"/>
              </a:rPr>
              <a:t>Fokus</a:t>
            </a:r>
            <a:r>
              <a:rPr lang="en-ID" sz="1600" b="0" i="0" dirty="0">
                <a:solidFill>
                  <a:srgbClr val="000000"/>
                </a:solidFill>
                <a:effectLst/>
                <a:latin typeface="YAFdJsjyMsM 0"/>
              </a:rPr>
              <a:t> pada </a:t>
            </a:r>
            <a:r>
              <a:rPr lang="en-ID" sz="1600" b="0" i="0" dirty="0" err="1">
                <a:solidFill>
                  <a:srgbClr val="000000"/>
                </a:solidFill>
                <a:effectLst/>
                <a:latin typeface="YAFdJsjyMsM 0"/>
              </a:rPr>
              <a:t>kualitas</a:t>
            </a:r>
            <a:r>
              <a:rPr lang="en-ID" sz="1600" b="0" i="0" dirty="0">
                <a:solidFill>
                  <a:srgbClr val="000000"/>
                </a:solidFill>
                <a:effectLst/>
                <a:latin typeface="YAFdJsjyMsM 0"/>
              </a:rPr>
              <a:t> </a:t>
            </a:r>
            <a:r>
              <a:rPr lang="en-ID" sz="1600" b="0" i="0" dirty="0" err="1">
                <a:solidFill>
                  <a:srgbClr val="000000"/>
                </a:solidFill>
                <a:effectLst/>
                <a:latin typeface="YAFdJsjyMsM 0"/>
              </a:rPr>
              <a:t>produk</a:t>
            </a:r>
            <a:r>
              <a:rPr lang="en-ID" sz="1600" b="0" i="0" dirty="0">
                <a:solidFill>
                  <a:srgbClr val="000000"/>
                </a:solidFill>
                <a:effectLst/>
                <a:latin typeface="YAFdJsjyMsM 0"/>
              </a:rPr>
              <a:t> dan </a:t>
            </a:r>
            <a:r>
              <a:rPr lang="en-ID" sz="1600" b="0" i="0" dirty="0" err="1">
                <a:solidFill>
                  <a:srgbClr val="000000"/>
                </a:solidFill>
                <a:effectLst/>
                <a:latin typeface="YAFdJsjyMsM 0"/>
              </a:rPr>
              <a:t>layanan</a:t>
            </a:r>
            <a:r>
              <a:rPr lang="en-ID" sz="1600" b="0" i="0" dirty="0">
                <a:solidFill>
                  <a:srgbClr val="000000"/>
                </a:solidFill>
                <a:effectLst/>
                <a:latin typeface="YAFdJsjyMsM 0"/>
              </a:rPr>
              <a:t> </a:t>
            </a:r>
            <a:r>
              <a:rPr lang="en-ID" sz="1600" b="0" i="0" dirty="0" err="1">
                <a:solidFill>
                  <a:srgbClr val="000000"/>
                </a:solidFill>
                <a:effectLst/>
                <a:latin typeface="YAFdJsjyMsM 0"/>
              </a:rPr>
              <a:t>pelanggan</a:t>
            </a:r>
            <a:r>
              <a:rPr lang="en-ID" sz="1600" b="0" i="0" dirty="0">
                <a:solidFill>
                  <a:srgbClr val="000000"/>
                </a:solidFill>
                <a:effectLst/>
                <a:latin typeface="YAFdJsjyMsM 0"/>
              </a:rPr>
              <a:t> yang prima, kami </a:t>
            </a:r>
            <a:r>
              <a:rPr lang="en-ID" sz="1600" b="0" i="0" dirty="0" err="1">
                <a:solidFill>
                  <a:srgbClr val="000000"/>
                </a:solidFill>
                <a:effectLst/>
                <a:latin typeface="YAFdJsjyMsM 0"/>
              </a:rPr>
              <a:t>bertujuan</a:t>
            </a:r>
            <a:r>
              <a:rPr lang="en-ID" sz="1600" b="0" i="0" dirty="0">
                <a:solidFill>
                  <a:srgbClr val="000000"/>
                </a:solidFill>
                <a:effectLst/>
                <a:latin typeface="YAFdJsjyMsM 0"/>
              </a:rPr>
              <a:t> </a:t>
            </a:r>
            <a:r>
              <a:rPr lang="en-ID" sz="1600" b="0" i="0" dirty="0" err="1">
                <a:solidFill>
                  <a:srgbClr val="000000"/>
                </a:solidFill>
                <a:effectLst/>
                <a:latin typeface="YAFdJsjyMsM 0"/>
              </a:rPr>
              <a:t>untuk</a:t>
            </a:r>
            <a:r>
              <a:rPr lang="en-ID" sz="1600" b="0" i="0" dirty="0">
                <a:solidFill>
                  <a:srgbClr val="000000"/>
                </a:solidFill>
                <a:effectLst/>
                <a:latin typeface="YAFdJsjyMsM 0"/>
              </a:rPr>
              <a:t> </a:t>
            </a:r>
            <a:r>
              <a:rPr lang="en-ID" sz="1600" b="0" i="0" dirty="0" err="1">
                <a:solidFill>
                  <a:srgbClr val="000000"/>
                </a:solidFill>
                <a:effectLst/>
                <a:latin typeface="YAFdJsjyMsM 0"/>
              </a:rPr>
              <a:t>membantu</a:t>
            </a:r>
            <a:r>
              <a:rPr lang="en-ID" sz="1600" b="0" i="0" dirty="0">
                <a:solidFill>
                  <a:srgbClr val="000000"/>
                </a:solidFill>
                <a:effectLst/>
                <a:latin typeface="YAFdJsjyMsM 0"/>
              </a:rPr>
              <a:t> </a:t>
            </a:r>
            <a:r>
              <a:rPr lang="en-ID" sz="1600" b="0" i="0" dirty="0" err="1">
                <a:solidFill>
                  <a:srgbClr val="000000"/>
                </a:solidFill>
                <a:effectLst/>
                <a:latin typeface="YAFdJsjyMsM 0"/>
              </a:rPr>
              <a:t>klien</a:t>
            </a:r>
            <a:r>
              <a:rPr lang="en-ID" sz="1600" b="0" i="0" dirty="0">
                <a:solidFill>
                  <a:srgbClr val="000000"/>
                </a:solidFill>
                <a:effectLst/>
                <a:latin typeface="YAFdJsjyMsM 0"/>
              </a:rPr>
              <a:t> B2B </a:t>
            </a:r>
            <a:r>
              <a:rPr lang="en-ID" sz="1600" b="0" i="0" dirty="0" err="1">
                <a:solidFill>
                  <a:srgbClr val="000000"/>
                </a:solidFill>
                <a:effectLst/>
                <a:latin typeface="YAFdJsjyMsM 0"/>
              </a:rPr>
              <a:t>dalam</a:t>
            </a:r>
            <a:r>
              <a:rPr lang="en-ID" sz="1600" b="0" i="0" dirty="0">
                <a:solidFill>
                  <a:srgbClr val="000000"/>
                </a:solidFill>
                <a:effectLst/>
                <a:latin typeface="YAFdJsjyMsM 0"/>
              </a:rPr>
              <a:t> </a:t>
            </a:r>
            <a:r>
              <a:rPr lang="en-ID" sz="1600" b="0" i="0" dirty="0" err="1">
                <a:solidFill>
                  <a:srgbClr val="000000"/>
                </a:solidFill>
                <a:effectLst/>
                <a:latin typeface="YAFdJsjyMsM 0"/>
              </a:rPr>
              <a:t>menjangkau</a:t>
            </a:r>
            <a:r>
              <a:rPr lang="en-ID" sz="1600" b="0" i="0" dirty="0">
                <a:solidFill>
                  <a:srgbClr val="000000"/>
                </a:solidFill>
                <a:effectLst/>
                <a:latin typeface="YAFdJsjyMsM 0"/>
              </a:rPr>
              <a:t> pasar global </a:t>
            </a:r>
            <a:r>
              <a:rPr lang="en-ID" sz="1600" b="0" i="0" dirty="0" err="1">
                <a:solidFill>
                  <a:srgbClr val="000000"/>
                </a:solidFill>
                <a:effectLst/>
                <a:latin typeface="YAFdJsjyMsM 0"/>
              </a:rPr>
              <a:t>dengan</a:t>
            </a:r>
            <a:r>
              <a:rPr lang="en-ID" sz="1600" b="0" i="0" dirty="0">
                <a:solidFill>
                  <a:srgbClr val="000000"/>
                </a:solidFill>
                <a:effectLst/>
                <a:latin typeface="YAFdJsjyMsM 0"/>
              </a:rPr>
              <a:t> </a:t>
            </a:r>
            <a:r>
              <a:rPr lang="en-ID" sz="1600" b="0" i="0" dirty="0" err="1">
                <a:solidFill>
                  <a:srgbClr val="000000"/>
                </a:solidFill>
                <a:effectLst/>
                <a:latin typeface="YAFdJsjyMsM 0"/>
              </a:rPr>
              <a:t>cara</a:t>
            </a:r>
            <a:r>
              <a:rPr lang="en-ID" sz="1600" b="0" i="0" dirty="0">
                <a:solidFill>
                  <a:srgbClr val="000000"/>
                </a:solidFill>
                <a:effectLst/>
                <a:latin typeface="YAFdJsjyMsM 0"/>
              </a:rPr>
              <a:t> yang </a:t>
            </a:r>
            <a:r>
              <a:rPr lang="en-ID" sz="1600" b="0" i="0" dirty="0" err="1">
                <a:solidFill>
                  <a:srgbClr val="000000"/>
                </a:solidFill>
                <a:effectLst/>
                <a:latin typeface="YAFdJsjyMsM 0"/>
              </a:rPr>
              <a:t>strategis</a:t>
            </a:r>
            <a:r>
              <a:rPr lang="en-ID" sz="1600" b="0" i="0" dirty="0">
                <a:solidFill>
                  <a:srgbClr val="000000"/>
                </a:solidFill>
                <a:effectLst/>
                <a:latin typeface="YAFdJsjyMsM 0"/>
              </a:rPr>
              <a:t>. Perusahaan kami </a:t>
            </a:r>
            <a:r>
              <a:rPr lang="en-ID" sz="1600" b="0" i="0" dirty="0" err="1">
                <a:solidFill>
                  <a:srgbClr val="000000"/>
                </a:solidFill>
                <a:effectLst/>
                <a:latin typeface="YAFdJsjyMsM 0"/>
              </a:rPr>
              <a:t>telah</a:t>
            </a:r>
            <a:r>
              <a:rPr lang="en-ID" sz="1600" b="0" i="0" dirty="0">
                <a:solidFill>
                  <a:srgbClr val="000000"/>
                </a:solidFill>
                <a:effectLst/>
                <a:latin typeface="YAFdJsjyMsM 0"/>
              </a:rPr>
              <a:t> </a:t>
            </a:r>
            <a:r>
              <a:rPr lang="en-ID" sz="1600" b="0" i="0" dirty="0" err="1">
                <a:solidFill>
                  <a:srgbClr val="000000"/>
                </a:solidFill>
                <a:effectLst/>
                <a:latin typeface="YAFdJsjyMsM 0"/>
              </a:rPr>
              <a:t>beroperasi</a:t>
            </a:r>
            <a:r>
              <a:rPr lang="en-ID" sz="1600" b="0" i="0" dirty="0">
                <a:solidFill>
                  <a:srgbClr val="000000"/>
                </a:solidFill>
                <a:effectLst/>
                <a:latin typeface="YAFdJsjyMsM 0"/>
              </a:rPr>
              <a:t> </a:t>
            </a:r>
            <a:r>
              <a:rPr lang="en-ID" sz="1600" b="0" i="0" dirty="0" err="1">
                <a:solidFill>
                  <a:srgbClr val="000000"/>
                </a:solidFill>
                <a:effectLst/>
                <a:latin typeface="YAFdJsjyMsM 0"/>
              </a:rPr>
              <a:t>sejak</a:t>
            </a:r>
            <a:r>
              <a:rPr lang="en-ID" sz="1600" b="0" i="0" dirty="0">
                <a:solidFill>
                  <a:srgbClr val="000000"/>
                </a:solidFill>
                <a:effectLst/>
                <a:latin typeface="YAFdJsjyMsM 0"/>
              </a:rPr>
              <a:t> </a:t>
            </a:r>
            <a:r>
              <a:rPr lang="en-ID" sz="1600" b="0" i="0" dirty="0" err="1">
                <a:solidFill>
                  <a:srgbClr val="000000"/>
                </a:solidFill>
                <a:effectLst/>
                <a:latin typeface="YAFdJsjyMsM 0"/>
              </a:rPr>
              <a:t>maret</a:t>
            </a:r>
            <a:r>
              <a:rPr lang="en-ID" sz="1600" b="0" i="0" dirty="0">
                <a:solidFill>
                  <a:srgbClr val="000000"/>
                </a:solidFill>
                <a:effectLst/>
                <a:latin typeface="YAFdJsjyMsM 0"/>
              </a:rPr>
              <a:t> 2015. PT </a:t>
            </a:r>
            <a:r>
              <a:rPr lang="en-ID" sz="1600" b="0" i="0" dirty="0" err="1">
                <a:solidFill>
                  <a:srgbClr val="000000"/>
                </a:solidFill>
                <a:effectLst/>
                <a:latin typeface="YAFdJsjyMsM 0"/>
              </a:rPr>
              <a:t>Benepace</a:t>
            </a:r>
            <a:r>
              <a:rPr lang="en-ID" sz="1600" b="0" i="0" dirty="0">
                <a:solidFill>
                  <a:srgbClr val="000000"/>
                </a:solidFill>
                <a:effectLst/>
                <a:latin typeface="YAFdJsjyMsM 0"/>
              </a:rPr>
              <a:t> </a:t>
            </a:r>
            <a:r>
              <a:rPr lang="en-ID" sz="1600" b="0" i="0" dirty="0" err="1">
                <a:solidFill>
                  <a:srgbClr val="000000"/>
                </a:solidFill>
                <a:effectLst/>
                <a:latin typeface="YAFdJsjyMsM 0"/>
              </a:rPr>
              <a:t>Solviro</a:t>
            </a:r>
            <a:r>
              <a:rPr lang="en-ID" sz="1600" b="0" i="0" dirty="0">
                <a:solidFill>
                  <a:srgbClr val="000000"/>
                </a:solidFill>
                <a:effectLst/>
                <a:latin typeface="YAFdJsjyMsM 0"/>
              </a:rPr>
              <a:t> </a:t>
            </a:r>
            <a:r>
              <a:rPr lang="en-ID" sz="1600" b="0" i="0" dirty="0" err="1">
                <a:solidFill>
                  <a:srgbClr val="000000"/>
                </a:solidFill>
                <a:effectLst/>
                <a:latin typeface="YAFdJsjyMsM 0"/>
              </a:rPr>
              <a:t>Multicorps</a:t>
            </a:r>
            <a:r>
              <a:rPr lang="en-ID" sz="1600" b="0" i="0" dirty="0">
                <a:solidFill>
                  <a:srgbClr val="000000"/>
                </a:solidFill>
                <a:effectLst/>
                <a:latin typeface="YAFdJsjyMsM 0"/>
              </a:rPr>
              <a:t> </a:t>
            </a:r>
            <a:r>
              <a:rPr lang="en-ID" sz="1600" b="0" i="0" dirty="0" err="1">
                <a:solidFill>
                  <a:srgbClr val="000000"/>
                </a:solidFill>
                <a:effectLst/>
                <a:latin typeface="YAFdJsjyMsM 0"/>
              </a:rPr>
              <a:t>terdaftar</a:t>
            </a:r>
            <a:r>
              <a:rPr lang="en-ID" sz="1600" b="0" i="0" dirty="0">
                <a:solidFill>
                  <a:srgbClr val="000000"/>
                </a:solidFill>
                <a:effectLst/>
                <a:latin typeface="YAFdJsjyMsM 0"/>
              </a:rPr>
              <a:t> </a:t>
            </a:r>
            <a:r>
              <a:rPr lang="en-ID" sz="1600" b="0" i="0" dirty="0" err="1">
                <a:solidFill>
                  <a:srgbClr val="000000"/>
                </a:solidFill>
                <a:effectLst/>
                <a:latin typeface="YAFdJsjyMsM 0"/>
              </a:rPr>
              <a:t>secara</a:t>
            </a:r>
            <a:r>
              <a:rPr lang="en-ID" sz="1600" b="0" i="0" dirty="0">
                <a:solidFill>
                  <a:srgbClr val="000000"/>
                </a:solidFill>
                <a:effectLst/>
                <a:latin typeface="YAFdJsjyMsM 0"/>
              </a:rPr>
              <a:t> </a:t>
            </a:r>
            <a:r>
              <a:rPr lang="en-ID" sz="1600" b="0" i="0" dirty="0" err="1">
                <a:solidFill>
                  <a:srgbClr val="000000"/>
                </a:solidFill>
                <a:effectLst/>
                <a:latin typeface="YAFdJsjyMsM 0"/>
              </a:rPr>
              <a:t>resmi</a:t>
            </a:r>
            <a:r>
              <a:rPr lang="en-ID" sz="1600" b="0" i="0" dirty="0">
                <a:solidFill>
                  <a:srgbClr val="000000"/>
                </a:solidFill>
                <a:effectLst/>
                <a:latin typeface="YAFdJsjyMsM 0"/>
              </a:rPr>
              <a:t> </a:t>
            </a:r>
            <a:r>
              <a:rPr lang="en-ID" sz="1600" b="0" i="0" dirty="0" err="1">
                <a:solidFill>
                  <a:srgbClr val="000000"/>
                </a:solidFill>
                <a:effectLst/>
                <a:latin typeface="YAFdJsjyMsM 0"/>
              </a:rPr>
              <a:t>dengan</a:t>
            </a:r>
            <a:r>
              <a:rPr lang="en-ID" sz="1600" b="0" i="0" dirty="0">
                <a:solidFill>
                  <a:srgbClr val="000000"/>
                </a:solidFill>
                <a:effectLst/>
                <a:latin typeface="YAFdJsjyMsM 0"/>
              </a:rPr>
              <a:t> </a:t>
            </a:r>
            <a:r>
              <a:rPr lang="en-ID" sz="1600" b="0" i="0" dirty="0" err="1">
                <a:solidFill>
                  <a:srgbClr val="000000"/>
                </a:solidFill>
                <a:effectLst/>
                <a:latin typeface="YAFdJsjyMsM 0"/>
              </a:rPr>
              <a:t>Nomor</a:t>
            </a:r>
            <a:r>
              <a:rPr lang="en-ID" sz="1600" b="0" i="0" dirty="0">
                <a:solidFill>
                  <a:srgbClr val="000000"/>
                </a:solidFill>
                <a:effectLst/>
                <a:latin typeface="YAFdJsjyMsM 0"/>
              </a:rPr>
              <a:t> </a:t>
            </a:r>
            <a:r>
              <a:rPr lang="en-ID" sz="1600" b="0" i="0" dirty="0" err="1">
                <a:solidFill>
                  <a:srgbClr val="000000"/>
                </a:solidFill>
                <a:effectLst/>
                <a:latin typeface="YAFdJsjyMsM 0"/>
              </a:rPr>
              <a:t>Pokok</a:t>
            </a:r>
            <a:r>
              <a:rPr lang="en-ID" sz="1600" b="0" i="0" dirty="0">
                <a:solidFill>
                  <a:srgbClr val="000000"/>
                </a:solidFill>
                <a:effectLst/>
                <a:latin typeface="YAFdJsjyMsM 0"/>
              </a:rPr>
              <a:t> </a:t>
            </a:r>
            <a:r>
              <a:rPr lang="en-ID" sz="1600" b="0" i="0" dirty="0" err="1">
                <a:solidFill>
                  <a:srgbClr val="000000"/>
                </a:solidFill>
                <a:effectLst/>
                <a:latin typeface="YAFdJsjyMsM 0"/>
              </a:rPr>
              <a:t>Wajib</a:t>
            </a:r>
            <a:r>
              <a:rPr lang="en-ID" sz="1600" b="0" i="0" dirty="0">
                <a:solidFill>
                  <a:srgbClr val="000000"/>
                </a:solidFill>
                <a:effectLst/>
                <a:latin typeface="YAFdJsjyMsM 0"/>
              </a:rPr>
              <a:t> Pajak (NPWP) 27.992.687.7-009.000, </a:t>
            </a:r>
            <a:r>
              <a:rPr lang="en-ID" sz="1600" b="0" i="0" dirty="0" err="1">
                <a:solidFill>
                  <a:srgbClr val="000000"/>
                </a:solidFill>
                <a:effectLst/>
                <a:latin typeface="YAFdJsjyMsM 0"/>
              </a:rPr>
              <a:t>memastikan</a:t>
            </a:r>
            <a:r>
              <a:rPr lang="en-ID" sz="1600" b="0" i="0" dirty="0">
                <a:solidFill>
                  <a:srgbClr val="000000"/>
                </a:solidFill>
                <a:effectLst/>
                <a:latin typeface="YAFdJsjyMsM 0"/>
              </a:rPr>
              <a:t> </a:t>
            </a:r>
            <a:r>
              <a:rPr lang="en-ID" sz="1600" b="0" i="0" dirty="0" err="1">
                <a:solidFill>
                  <a:srgbClr val="000000"/>
                </a:solidFill>
                <a:effectLst/>
                <a:latin typeface="YAFdJsjyMsM 0"/>
              </a:rPr>
              <a:t>kepatuhan</a:t>
            </a:r>
            <a:r>
              <a:rPr lang="en-ID" sz="1600" b="0" i="0" dirty="0">
                <a:solidFill>
                  <a:srgbClr val="000000"/>
                </a:solidFill>
                <a:effectLst/>
                <a:latin typeface="YAFdJsjyMsM 0"/>
              </a:rPr>
              <a:t> </a:t>
            </a:r>
            <a:r>
              <a:rPr lang="en-ID" sz="1600" b="0" i="0" dirty="0" err="1">
                <a:solidFill>
                  <a:srgbClr val="000000"/>
                </a:solidFill>
                <a:effectLst/>
                <a:latin typeface="YAFdJsjyMsM 0"/>
              </a:rPr>
              <a:t>terhadap</a:t>
            </a:r>
            <a:r>
              <a:rPr lang="en-ID" sz="1600" b="0" i="0" dirty="0">
                <a:solidFill>
                  <a:srgbClr val="000000"/>
                </a:solidFill>
                <a:effectLst/>
                <a:latin typeface="YAFdJsjyMsM 0"/>
              </a:rPr>
              <a:t> </a:t>
            </a:r>
            <a:r>
              <a:rPr lang="en-ID" sz="1600" b="0" i="0" dirty="0" err="1">
                <a:solidFill>
                  <a:srgbClr val="000000"/>
                </a:solidFill>
                <a:effectLst/>
                <a:latin typeface="YAFdJsjyMsM 0"/>
              </a:rPr>
              <a:t>peraturan</a:t>
            </a:r>
            <a:r>
              <a:rPr lang="en-ID" sz="1600" b="0" i="0" dirty="0">
                <a:solidFill>
                  <a:srgbClr val="000000"/>
                </a:solidFill>
                <a:effectLst/>
                <a:latin typeface="YAFdJsjyMsM 0"/>
              </a:rPr>
              <a:t> </a:t>
            </a:r>
            <a:r>
              <a:rPr lang="en-ID" sz="1600" b="0" i="0" dirty="0" err="1">
                <a:solidFill>
                  <a:srgbClr val="000000"/>
                </a:solidFill>
                <a:effectLst/>
                <a:latin typeface="YAFdJsjyMsM 0"/>
              </a:rPr>
              <a:t>perpajakan</a:t>
            </a:r>
            <a:r>
              <a:rPr lang="en-ID" sz="1600" b="0" i="0" dirty="0">
                <a:solidFill>
                  <a:srgbClr val="000000"/>
                </a:solidFill>
                <a:effectLst/>
                <a:latin typeface="YAFdJsjyMsM 0"/>
              </a:rPr>
              <a:t> dan </a:t>
            </a:r>
            <a:r>
              <a:rPr lang="en-ID" sz="1600" b="0" i="0" dirty="0" err="1">
                <a:solidFill>
                  <a:srgbClr val="000000"/>
                </a:solidFill>
                <a:effectLst/>
                <a:latin typeface="YAFdJsjyMsM 0"/>
              </a:rPr>
              <a:t>memberikan</a:t>
            </a:r>
            <a:r>
              <a:rPr lang="en-ID" sz="1600" b="0" i="0" dirty="0">
                <a:solidFill>
                  <a:srgbClr val="000000"/>
                </a:solidFill>
                <a:effectLst/>
                <a:latin typeface="YAFdJsjyMsM 0"/>
              </a:rPr>
              <a:t> </a:t>
            </a:r>
            <a:r>
              <a:rPr lang="en-ID" sz="1600" b="0" i="0" dirty="0" err="1">
                <a:solidFill>
                  <a:srgbClr val="000000"/>
                </a:solidFill>
                <a:effectLst/>
                <a:latin typeface="YAFdJsjyMsM 0"/>
              </a:rPr>
              <a:t>jaminan</a:t>
            </a:r>
            <a:r>
              <a:rPr lang="en-ID" sz="1600" b="0" i="0" dirty="0">
                <a:solidFill>
                  <a:srgbClr val="000000"/>
                </a:solidFill>
                <a:effectLst/>
                <a:latin typeface="YAFdJsjyMsM 0"/>
              </a:rPr>
              <a:t> </a:t>
            </a:r>
            <a:r>
              <a:rPr lang="en-ID" sz="1600" b="0" i="0" dirty="0" err="1">
                <a:solidFill>
                  <a:srgbClr val="000000"/>
                </a:solidFill>
                <a:effectLst/>
                <a:latin typeface="YAFdJsjyMsM 0"/>
              </a:rPr>
              <a:t>legalitas</a:t>
            </a:r>
            <a:r>
              <a:rPr lang="en-ID" sz="1600" b="0" i="0" dirty="0">
                <a:solidFill>
                  <a:srgbClr val="000000"/>
                </a:solidFill>
                <a:effectLst/>
                <a:latin typeface="YAFdJsjyMsM 0"/>
              </a:rPr>
              <a:t> </a:t>
            </a:r>
            <a:r>
              <a:rPr lang="en-ID" sz="1600" b="0" i="0" dirty="0" err="1">
                <a:solidFill>
                  <a:srgbClr val="000000"/>
                </a:solidFill>
                <a:effectLst/>
                <a:latin typeface="YAFdJsjyMsM 0"/>
              </a:rPr>
              <a:t>kepada</a:t>
            </a:r>
            <a:r>
              <a:rPr lang="en-ID" sz="1600" b="0" i="0" dirty="0">
                <a:solidFill>
                  <a:srgbClr val="000000"/>
                </a:solidFill>
                <a:effectLst/>
                <a:latin typeface="YAFdJsjyMsM 0"/>
              </a:rPr>
              <a:t> </a:t>
            </a:r>
            <a:r>
              <a:rPr lang="en-ID" sz="1600" b="0" i="0" dirty="0" err="1">
                <a:solidFill>
                  <a:srgbClr val="000000"/>
                </a:solidFill>
                <a:effectLst/>
                <a:latin typeface="YAFdJsjyMsM 0"/>
              </a:rPr>
              <a:t>mitra</a:t>
            </a:r>
            <a:r>
              <a:rPr lang="en-ID" sz="1600" b="0" i="0" dirty="0">
                <a:solidFill>
                  <a:srgbClr val="000000"/>
                </a:solidFill>
                <a:effectLst/>
                <a:latin typeface="YAFdJsjyMsM 0"/>
              </a:rPr>
              <a:t> </a:t>
            </a:r>
            <a:r>
              <a:rPr lang="en-ID" sz="1600" b="0" i="0" dirty="0" err="1">
                <a:solidFill>
                  <a:srgbClr val="000000"/>
                </a:solidFill>
                <a:effectLst/>
                <a:latin typeface="YAFdJsjyMsM 0"/>
              </a:rPr>
              <a:t>bisnis</a:t>
            </a:r>
            <a:r>
              <a:rPr lang="en-ID" sz="1600" b="0" i="0" dirty="0">
                <a:solidFill>
                  <a:srgbClr val="000000"/>
                </a:solidFill>
                <a:effectLst/>
                <a:latin typeface="YAFdJsjyMsM 0"/>
              </a:rPr>
              <a:t> dan </a:t>
            </a:r>
            <a:r>
              <a:rPr lang="en-ID" sz="1600" b="0" i="0" dirty="0" err="1">
                <a:solidFill>
                  <a:srgbClr val="000000"/>
                </a:solidFill>
                <a:effectLst/>
                <a:latin typeface="YAFdJsjyMsM 0"/>
              </a:rPr>
              <a:t>klien</a:t>
            </a:r>
            <a:r>
              <a:rPr lang="en-ID" sz="1600" b="0" i="0" dirty="0">
                <a:solidFill>
                  <a:srgbClr val="000000"/>
                </a:solidFill>
                <a:effectLst/>
                <a:latin typeface="YAFdJsjyMsM 0"/>
              </a:rPr>
              <a:t> kami.</a:t>
            </a:r>
            <a:endParaRPr lang="en-ID" sz="1600" dirty="0">
              <a:solidFill>
                <a:srgbClr val="000000"/>
              </a:solidFill>
              <a:effectLst/>
              <a:latin typeface="YAFdJsjyMsM 0"/>
            </a:endParaRPr>
          </a:p>
        </p:txBody>
      </p:sp>
      <p:sp>
        <p:nvSpPr>
          <p:cNvPr id="11" name="TextBox 10">
            <a:extLst>
              <a:ext uri="{FF2B5EF4-FFF2-40B4-BE49-F238E27FC236}">
                <a16:creationId xmlns:a16="http://schemas.microsoft.com/office/drawing/2014/main" id="{D747B666-042D-C096-B5E4-5E2759D94580}"/>
              </a:ext>
            </a:extLst>
          </p:cNvPr>
          <p:cNvSpPr txBox="1"/>
          <p:nvPr/>
        </p:nvSpPr>
        <p:spPr>
          <a:xfrm>
            <a:off x="4365938" y="6581001"/>
            <a:ext cx="4681555"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7" name="TextBox 6">
            <a:extLst>
              <a:ext uri="{FF2B5EF4-FFF2-40B4-BE49-F238E27FC236}">
                <a16:creationId xmlns:a16="http://schemas.microsoft.com/office/drawing/2014/main" id="{43B864BA-03FF-A606-A550-CCDE598D4D0D}"/>
              </a:ext>
            </a:extLst>
          </p:cNvPr>
          <p:cNvSpPr txBox="1"/>
          <p:nvPr/>
        </p:nvSpPr>
        <p:spPr>
          <a:xfrm>
            <a:off x="663177" y="160843"/>
            <a:ext cx="3802487"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2" name="Picture 1">
            <a:extLst>
              <a:ext uri="{FF2B5EF4-FFF2-40B4-BE49-F238E27FC236}">
                <a16:creationId xmlns:a16="http://schemas.microsoft.com/office/drawing/2014/main" id="{DCCC860B-8485-14B0-05D1-BF1F9FDA7A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238082" y="54679"/>
            <a:ext cx="544310" cy="489329"/>
          </a:xfrm>
          <a:prstGeom prst="rect">
            <a:avLst/>
          </a:prstGeom>
        </p:spPr>
      </p:pic>
    </p:spTree>
    <p:extLst>
      <p:ext uri="{BB962C8B-B14F-4D97-AF65-F5344CB8AC3E}">
        <p14:creationId xmlns:p14="http://schemas.microsoft.com/office/powerpoint/2010/main" val="11850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3000">
              <a:schemeClr val="bg2"/>
            </a:gs>
            <a:gs pos="59000">
              <a:schemeClr val="tx2">
                <a:lumMod val="90000"/>
                <a:alpha val="65163"/>
              </a:schemeClr>
            </a:gs>
          </a:gsLst>
          <a:lin ang="1920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694729" y="1321101"/>
            <a:ext cx="5285361" cy="4215798"/>
          </a:xfrm>
          <a:noFill/>
        </p:spPr>
        <p:txBody>
          <a:bodyPr>
            <a:noAutofit/>
          </a:bodyPr>
          <a:lstStyle/>
          <a:p>
            <a:pPr algn="just">
              <a:lnSpc>
                <a:spcPts val="3300"/>
              </a:lnSpc>
            </a:pPr>
            <a:r>
              <a:rPr lang="en-ID" b="1" i="0" dirty="0" err="1">
                <a:solidFill>
                  <a:srgbClr val="000000"/>
                </a:solidFill>
                <a:effectLst/>
                <a:latin typeface="YAFdJsjyMsM 0"/>
              </a:rPr>
              <a:t>Perjalanan</a:t>
            </a:r>
            <a:r>
              <a:rPr lang="en-ID" b="1" i="0" dirty="0">
                <a:solidFill>
                  <a:srgbClr val="000000"/>
                </a:solidFill>
                <a:effectLst/>
                <a:latin typeface="YAFdJsjyMsM 0"/>
              </a:rPr>
              <a:t> </a:t>
            </a:r>
            <a:r>
              <a:rPr lang="en-ID" b="1" i="0" dirty="0" err="1">
                <a:solidFill>
                  <a:srgbClr val="000000"/>
                </a:solidFill>
                <a:effectLst/>
                <a:latin typeface="YAFdJsjyMsM 0"/>
              </a:rPr>
              <a:t>Karier</a:t>
            </a:r>
            <a:r>
              <a:rPr lang="en-ID" b="1" i="0" dirty="0">
                <a:solidFill>
                  <a:srgbClr val="000000"/>
                </a:solidFill>
                <a:effectLst/>
                <a:latin typeface="YAFdJsjyMsM 0"/>
              </a:rPr>
              <a:t> </a:t>
            </a:r>
            <a:r>
              <a:rPr lang="en-ID" b="1" i="0" dirty="0" err="1">
                <a:solidFill>
                  <a:srgbClr val="000000"/>
                </a:solidFill>
                <a:effectLst/>
                <a:latin typeface="YAFdJsjyMsM 0"/>
              </a:rPr>
              <a:t>sebagai</a:t>
            </a:r>
            <a:r>
              <a:rPr lang="en-ID" b="1" i="0" dirty="0">
                <a:solidFill>
                  <a:srgbClr val="000000"/>
                </a:solidFill>
                <a:effectLst/>
                <a:latin typeface="YAFdJsjyMsM 0"/>
              </a:rPr>
              <a:t> </a:t>
            </a:r>
            <a:r>
              <a:rPr lang="en-ID" b="1" i="0" dirty="0" err="1">
                <a:solidFill>
                  <a:srgbClr val="000000"/>
                </a:solidFill>
                <a:effectLst/>
                <a:latin typeface="YAFdJsjyMsM 0"/>
              </a:rPr>
              <a:t>Pendiri</a:t>
            </a:r>
            <a:r>
              <a:rPr lang="en-ID" b="1" i="0" dirty="0">
                <a:solidFill>
                  <a:srgbClr val="000000"/>
                </a:solidFill>
                <a:effectLst/>
                <a:latin typeface="YAFdJsjyMsM 0"/>
              </a:rPr>
              <a:t> </a:t>
            </a:r>
            <a:r>
              <a:rPr lang="en-ID" b="1" i="0" dirty="0" err="1">
                <a:solidFill>
                  <a:srgbClr val="000000"/>
                </a:solidFill>
                <a:effectLst/>
                <a:latin typeface="YAFdJsjyMsM 0"/>
              </a:rPr>
              <a:t>Bisnis</a:t>
            </a:r>
            <a:endParaRPr lang="en-ID" dirty="0">
              <a:solidFill>
                <a:srgbClr val="000000"/>
              </a:solidFill>
              <a:effectLst/>
              <a:latin typeface="YAFdJsjyMsM 0"/>
            </a:endParaRPr>
          </a:p>
          <a:p>
            <a:pPr algn="just">
              <a:lnSpc>
                <a:spcPts val="3150"/>
              </a:lnSpc>
            </a:pPr>
            <a:r>
              <a:rPr lang="en-ID" b="0" i="0" dirty="0" err="1">
                <a:solidFill>
                  <a:srgbClr val="000000"/>
                </a:solidFill>
                <a:effectLst/>
                <a:latin typeface="YAFdJsjyMsM 0"/>
              </a:rPr>
              <a:t>Sebagai</a:t>
            </a:r>
            <a:r>
              <a:rPr lang="en-ID" b="0" i="0" dirty="0">
                <a:solidFill>
                  <a:srgbClr val="000000"/>
                </a:solidFill>
                <a:effectLst/>
                <a:latin typeface="YAFdJsjyMsM 0"/>
              </a:rPr>
              <a:t> </a:t>
            </a:r>
            <a:r>
              <a:rPr lang="en-ID" b="0" i="0" dirty="0" err="1">
                <a:solidFill>
                  <a:srgbClr val="000000"/>
                </a:solidFill>
                <a:effectLst/>
                <a:latin typeface="YAFdJsjyMsM 0"/>
              </a:rPr>
              <a:t>mahasiswa</a:t>
            </a:r>
            <a:r>
              <a:rPr lang="en-ID" b="0" i="0" dirty="0">
                <a:solidFill>
                  <a:srgbClr val="000000"/>
                </a:solidFill>
                <a:effectLst/>
                <a:latin typeface="YAFdJsjyMsM 0"/>
              </a:rPr>
              <a:t> </a:t>
            </a:r>
            <a:r>
              <a:rPr lang="en-ID" b="0" i="0" dirty="0" err="1">
                <a:solidFill>
                  <a:srgbClr val="000000"/>
                </a:solidFill>
                <a:effectLst/>
                <a:latin typeface="YAFdJsjyMsM 0"/>
              </a:rPr>
              <a:t>Ilmu</a:t>
            </a:r>
            <a:r>
              <a:rPr lang="en-ID" b="0" i="0" dirty="0">
                <a:solidFill>
                  <a:srgbClr val="000000"/>
                </a:solidFill>
                <a:effectLst/>
                <a:latin typeface="YAFdJsjyMsM 0"/>
              </a:rPr>
              <a:t> Hukum </a:t>
            </a:r>
            <a:r>
              <a:rPr lang="en-ID" b="0" i="0" dirty="0" err="1">
                <a:solidFill>
                  <a:srgbClr val="000000"/>
                </a:solidFill>
                <a:effectLst/>
                <a:latin typeface="YAFdJsjyMsM 0"/>
              </a:rPr>
              <a:t>dengan</a:t>
            </a:r>
            <a:r>
              <a:rPr lang="en-ID" b="0" i="0" dirty="0">
                <a:solidFill>
                  <a:srgbClr val="000000"/>
                </a:solidFill>
                <a:effectLst/>
                <a:latin typeface="YAFdJsjyMsM 0"/>
              </a:rPr>
              <a:t> </a:t>
            </a:r>
            <a:r>
              <a:rPr lang="en-ID" b="0" i="0" dirty="0" err="1">
                <a:solidFill>
                  <a:srgbClr val="000000"/>
                </a:solidFill>
                <a:effectLst/>
                <a:latin typeface="YAFdJsjyMsM 0"/>
              </a:rPr>
              <a:t>minat</a:t>
            </a:r>
            <a:r>
              <a:rPr lang="en-ID" b="0" i="0" dirty="0">
                <a:solidFill>
                  <a:srgbClr val="000000"/>
                </a:solidFill>
                <a:effectLst/>
                <a:latin typeface="YAFdJsjyMsM 0"/>
              </a:rPr>
              <a:t> </a:t>
            </a:r>
            <a:r>
              <a:rPr lang="en-ID" b="0" i="0" dirty="0" err="1">
                <a:solidFill>
                  <a:srgbClr val="000000"/>
                </a:solidFill>
                <a:effectLst/>
                <a:latin typeface="YAFdJsjyMsM 0"/>
              </a:rPr>
              <a:t>bisnis</a:t>
            </a:r>
            <a:r>
              <a:rPr lang="en-ID" b="0" i="0" dirty="0">
                <a:solidFill>
                  <a:srgbClr val="000000"/>
                </a:solidFill>
                <a:effectLst/>
                <a:latin typeface="YAFdJsjyMsM 0"/>
              </a:rPr>
              <a:t>, </a:t>
            </a:r>
            <a:r>
              <a:rPr lang="en-ID" b="0" i="0" dirty="0" err="1">
                <a:solidFill>
                  <a:srgbClr val="000000"/>
                </a:solidFill>
                <a:effectLst/>
                <a:latin typeface="YAFdJsjyMsM 0"/>
              </a:rPr>
              <a:t>saya</a:t>
            </a:r>
            <a:r>
              <a:rPr lang="en-ID" b="0" i="0" dirty="0">
                <a:solidFill>
                  <a:srgbClr val="000000"/>
                </a:solidFill>
                <a:effectLst/>
                <a:latin typeface="YAFdJsjyMsM 0"/>
              </a:rPr>
              <a:t> </a:t>
            </a:r>
            <a:r>
              <a:rPr lang="en-ID" b="0" i="0" dirty="0" err="1">
                <a:solidFill>
                  <a:srgbClr val="000000"/>
                </a:solidFill>
                <a:effectLst/>
                <a:latin typeface="YAFdJsjyMsM 0"/>
              </a:rPr>
              <a:t>memulai</a:t>
            </a:r>
            <a:r>
              <a:rPr lang="en-ID" b="0" i="0" dirty="0">
                <a:solidFill>
                  <a:srgbClr val="000000"/>
                </a:solidFill>
                <a:effectLst/>
                <a:latin typeface="YAFdJsjyMsM 0"/>
              </a:rPr>
              <a:t> </a:t>
            </a:r>
            <a:r>
              <a:rPr lang="en-ID" b="0" i="0" dirty="0" err="1">
                <a:solidFill>
                  <a:srgbClr val="000000"/>
                </a:solidFill>
                <a:effectLst/>
                <a:latin typeface="YAFdJsjyMsM 0"/>
              </a:rPr>
              <a:t>karier</a:t>
            </a:r>
            <a:r>
              <a:rPr lang="en-ID" b="0" i="0" dirty="0">
                <a:solidFill>
                  <a:srgbClr val="000000"/>
                </a:solidFill>
                <a:effectLst/>
                <a:latin typeface="YAFdJsjyMsM 0"/>
              </a:rPr>
              <a:t> </a:t>
            </a:r>
            <a:r>
              <a:rPr lang="en-ID" b="0" i="0" dirty="0" err="1">
                <a:solidFill>
                  <a:srgbClr val="000000"/>
                </a:solidFill>
                <a:effectLst/>
                <a:latin typeface="YAFdJsjyMsM 0"/>
              </a:rPr>
              <a:t>dari</a:t>
            </a:r>
            <a:r>
              <a:rPr lang="en-ID" b="0" i="0" dirty="0">
                <a:solidFill>
                  <a:srgbClr val="000000"/>
                </a:solidFill>
                <a:effectLst/>
                <a:latin typeface="YAFdJsjyMsM 0"/>
              </a:rPr>
              <a:t> </a:t>
            </a:r>
            <a:r>
              <a:rPr lang="en-ID" b="0" i="0" dirty="0" err="1">
                <a:solidFill>
                  <a:srgbClr val="000000"/>
                </a:solidFill>
                <a:effectLst/>
                <a:latin typeface="YAFdJsjyMsM 0"/>
              </a:rPr>
              <a:t>bawah</a:t>
            </a:r>
            <a:r>
              <a:rPr lang="en-ID" b="0" i="0" dirty="0">
                <a:solidFill>
                  <a:srgbClr val="000000"/>
                </a:solidFill>
                <a:effectLst/>
                <a:latin typeface="YAFdJsjyMsM 0"/>
              </a:rPr>
              <a:t>, </a:t>
            </a:r>
            <a:r>
              <a:rPr lang="en-ID" b="0" i="0" dirty="0" err="1">
                <a:solidFill>
                  <a:srgbClr val="000000"/>
                </a:solidFill>
                <a:effectLst/>
                <a:latin typeface="YAFdJsjyMsM 0"/>
              </a:rPr>
              <a:t>bekerja</a:t>
            </a:r>
            <a:r>
              <a:rPr lang="en-ID" b="0" i="0" dirty="0">
                <a:solidFill>
                  <a:srgbClr val="000000"/>
                </a:solidFill>
                <a:effectLst/>
                <a:latin typeface="YAFdJsjyMsM 0"/>
              </a:rPr>
              <a:t> </a:t>
            </a:r>
            <a:r>
              <a:rPr lang="en-ID" b="0" i="0" dirty="0" err="1">
                <a:solidFill>
                  <a:srgbClr val="000000"/>
                </a:solidFill>
                <a:effectLst/>
                <a:latin typeface="YAFdJsjyMsM 0"/>
              </a:rPr>
              <a:t>sebagai</a:t>
            </a:r>
            <a:r>
              <a:rPr lang="en-ID" b="0" i="0" dirty="0">
                <a:solidFill>
                  <a:srgbClr val="000000"/>
                </a:solidFill>
                <a:effectLst/>
                <a:latin typeface="YAFdJsjyMsM 0"/>
              </a:rPr>
              <a:t> barista dan </a:t>
            </a:r>
            <a:r>
              <a:rPr lang="en-ID" b="0" i="0" dirty="0" err="1">
                <a:solidFill>
                  <a:srgbClr val="000000"/>
                </a:solidFill>
                <a:effectLst/>
                <a:latin typeface="YAFdJsjyMsM 0"/>
              </a:rPr>
              <a:t>agen</a:t>
            </a:r>
            <a:r>
              <a:rPr lang="en-ID" b="0" i="0" dirty="0">
                <a:solidFill>
                  <a:srgbClr val="000000"/>
                </a:solidFill>
                <a:effectLst/>
                <a:latin typeface="YAFdJsjyMsM 0"/>
              </a:rPr>
              <a:t> </a:t>
            </a:r>
            <a:r>
              <a:rPr lang="en-ID" b="0" i="0" dirty="0" err="1">
                <a:solidFill>
                  <a:srgbClr val="000000"/>
                </a:solidFill>
                <a:effectLst/>
                <a:latin typeface="YAFdJsjyMsM 0"/>
              </a:rPr>
              <a:t>asuransi</a:t>
            </a:r>
            <a:r>
              <a:rPr lang="en-ID" b="0" i="0" dirty="0">
                <a:solidFill>
                  <a:srgbClr val="000000"/>
                </a:solidFill>
                <a:effectLst/>
                <a:latin typeface="YAFdJsjyMsM 0"/>
              </a:rPr>
              <a:t>. Pada 2015, </a:t>
            </a:r>
            <a:r>
              <a:rPr lang="en-ID" b="0" i="0" dirty="0" err="1">
                <a:solidFill>
                  <a:srgbClr val="000000"/>
                </a:solidFill>
                <a:effectLst/>
                <a:latin typeface="YAFdJsjyMsM 0"/>
              </a:rPr>
              <a:t>saya</a:t>
            </a:r>
            <a:r>
              <a:rPr lang="en-ID" b="0" i="0" dirty="0">
                <a:solidFill>
                  <a:srgbClr val="000000"/>
                </a:solidFill>
                <a:effectLst/>
                <a:latin typeface="YAFdJsjyMsM 0"/>
              </a:rPr>
              <a:t> </a:t>
            </a:r>
            <a:r>
              <a:rPr lang="en-ID" b="0" i="0" dirty="0" err="1">
                <a:solidFill>
                  <a:srgbClr val="000000"/>
                </a:solidFill>
                <a:effectLst/>
                <a:latin typeface="YAFdJsjyMsM 0"/>
              </a:rPr>
              <a:t>mendirikan</a:t>
            </a:r>
            <a:r>
              <a:rPr lang="en-ID" b="0" i="0" dirty="0">
                <a:solidFill>
                  <a:srgbClr val="000000"/>
                </a:solidFill>
                <a:effectLst/>
                <a:latin typeface="YAFdJsjyMsM 0"/>
              </a:rPr>
              <a:t> Jojo Kitchen, </a:t>
            </a:r>
            <a:r>
              <a:rPr lang="en-ID" b="0" i="0" dirty="0" err="1">
                <a:solidFill>
                  <a:srgbClr val="000000"/>
                </a:solidFill>
                <a:effectLst/>
                <a:latin typeface="YAFdJsjyMsM 0"/>
              </a:rPr>
              <a:t>bisnis</a:t>
            </a:r>
            <a:r>
              <a:rPr lang="en-ID" b="0" i="0" dirty="0">
                <a:solidFill>
                  <a:srgbClr val="000000"/>
                </a:solidFill>
                <a:effectLst/>
                <a:latin typeface="YAFdJsjyMsM 0"/>
              </a:rPr>
              <a:t> sambal </a:t>
            </a:r>
            <a:r>
              <a:rPr lang="en-ID" b="0" i="0" dirty="0" err="1">
                <a:solidFill>
                  <a:srgbClr val="000000"/>
                </a:solidFill>
                <a:effectLst/>
                <a:latin typeface="YAFdJsjyMsM 0"/>
              </a:rPr>
              <a:t>rumahan</a:t>
            </a:r>
            <a:r>
              <a:rPr lang="en-ID" b="0" i="0" dirty="0">
                <a:solidFill>
                  <a:srgbClr val="000000"/>
                </a:solidFill>
                <a:effectLst/>
                <a:latin typeface="YAFdJsjyMsM 0"/>
              </a:rPr>
              <a:t> yang </a:t>
            </a:r>
            <a:r>
              <a:rPr lang="en-ID" b="0" i="0" dirty="0" err="1">
                <a:solidFill>
                  <a:srgbClr val="000000"/>
                </a:solidFill>
                <a:effectLst/>
                <a:latin typeface="YAFdJsjyMsM 0"/>
              </a:rPr>
              <a:t>mengajarkan</a:t>
            </a:r>
            <a:r>
              <a:rPr lang="en-ID" b="0" i="0" dirty="0">
                <a:solidFill>
                  <a:srgbClr val="000000"/>
                </a:solidFill>
                <a:effectLst/>
                <a:latin typeface="YAFdJsjyMsM 0"/>
              </a:rPr>
              <a:t> </a:t>
            </a:r>
            <a:r>
              <a:rPr lang="en-ID" b="0" i="0" dirty="0" err="1">
                <a:solidFill>
                  <a:srgbClr val="000000"/>
                </a:solidFill>
                <a:effectLst/>
                <a:latin typeface="YAFdJsjyMsM 0"/>
              </a:rPr>
              <a:t>saya</a:t>
            </a:r>
            <a:r>
              <a:rPr lang="en-ID" b="0" i="0" dirty="0">
                <a:solidFill>
                  <a:srgbClr val="000000"/>
                </a:solidFill>
                <a:effectLst/>
                <a:latin typeface="YAFdJsjyMsM 0"/>
              </a:rPr>
              <a:t> </a:t>
            </a:r>
            <a:r>
              <a:rPr lang="en-ID" b="0" i="0" dirty="0" err="1">
                <a:solidFill>
                  <a:srgbClr val="000000"/>
                </a:solidFill>
                <a:effectLst/>
                <a:latin typeface="YAFdJsjyMsM 0"/>
              </a:rPr>
              <a:t>operasional</a:t>
            </a:r>
            <a:r>
              <a:rPr lang="en-ID" b="0" i="0" dirty="0">
                <a:solidFill>
                  <a:srgbClr val="000000"/>
                </a:solidFill>
                <a:effectLst/>
                <a:latin typeface="YAFdJsjyMsM 0"/>
              </a:rPr>
              <a:t> </a:t>
            </a:r>
            <a:r>
              <a:rPr lang="en-ID" b="0" i="0" dirty="0" err="1">
                <a:solidFill>
                  <a:srgbClr val="000000"/>
                </a:solidFill>
                <a:effectLst/>
                <a:latin typeface="YAFdJsjyMsM 0"/>
              </a:rPr>
              <a:t>bisnis</a:t>
            </a:r>
            <a:r>
              <a:rPr lang="en-ID" b="0" i="0" dirty="0">
                <a:solidFill>
                  <a:srgbClr val="000000"/>
                </a:solidFill>
                <a:effectLst/>
                <a:latin typeface="YAFdJsjyMsM 0"/>
              </a:rPr>
              <a:t> dan </a:t>
            </a:r>
            <a:r>
              <a:rPr lang="en-ID" b="0" i="0" dirty="0" err="1">
                <a:solidFill>
                  <a:srgbClr val="000000"/>
                </a:solidFill>
                <a:effectLst/>
                <a:latin typeface="YAFdJsjyMsM 0"/>
              </a:rPr>
              <a:t>pemasaran</a:t>
            </a:r>
            <a:r>
              <a:rPr lang="en-ID" b="0" i="0" dirty="0">
                <a:solidFill>
                  <a:srgbClr val="000000"/>
                </a:solidFill>
                <a:effectLst/>
                <a:latin typeface="YAFdJsjyMsM 0"/>
              </a:rPr>
              <a:t>. Jojo Kitchen </a:t>
            </a:r>
            <a:r>
              <a:rPr lang="en-ID" b="0" i="0" dirty="0" err="1">
                <a:solidFill>
                  <a:srgbClr val="000000"/>
                </a:solidFill>
                <a:effectLst/>
                <a:latin typeface="YAFdJsjyMsM 0"/>
              </a:rPr>
              <a:t>ini</a:t>
            </a:r>
            <a:r>
              <a:rPr lang="en-ID" b="0" i="0" dirty="0">
                <a:solidFill>
                  <a:srgbClr val="000000"/>
                </a:solidFill>
                <a:effectLst/>
                <a:latin typeface="YAFdJsjyMsM 0"/>
              </a:rPr>
              <a:t> </a:t>
            </a:r>
            <a:r>
              <a:rPr lang="en-ID" b="0" i="0" dirty="0" err="1">
                <a:solidFill>
                  <a:srgbClr val="000000"/>
                </a:solidFill>
                <a:effectLst/>
                <a:latin typeface="YAFdJsjyMsM 0"/>
              </a:rPr>
              <a:t>mendorong</a:t>
            </a:r>
            <a:r>
              <a:rPr lang="en-ID" b="0" i="0" dirty="0">
                <a:solidFill>
                  <a:srgbClr val="000000"/>
                </a:solidFill>
                <a:effectLst/>
                <a:latin typeface="YAFdJsjyMsM 0"/>
              </a:rPr>
              <a:t> </a:t>
            </a:r>
            <a:r>
              <a:rPr lang="en-ID" b="0" i="0" dirty="0" err="1">
                <a:solidFill>
                  <a:srgbClr val="000000"/>
                </a:solidFill>
                <a:effectLst/>
                <a:latin typeface="YAFdJsjyMsM 0"/>
              </a:rPr>
              <a:t>saya</a:t>
            </a:r>
            <a:r>
              <a:rPr lang="en-ID" b="0" i="0" dirty="0">
                <a:solidFill>
                  <a:srgbClr val="000000"/>
                </a:solidFill>
                <a:effectLst/>
                <a:latin typeface="YAFdJsjyMsM 0"/>
              </a:rPr>
              <a:t> </a:t>
            </a:r>
            <a:r>
              <a:rPr lang="en-ID" b="0" i="0" dirty="0" err="1">
                <a:solidFill>
                  <a:srgbClr val="000000"/>
                </a:solidFill>
                <a:effectLst/>
                <a:latin typeface="YAFdJsjyMsM 0"/>
              </a:rPr>
              <a:t>mendirikan</a:t>
            </a:r>
            <a:r>
              <a:rPr lang="en-ID" b="0" i="0" dirty="0">
                <a:solidFill>
                  <a:srgbClr val="000000"/>
                </a:solidFill>
                <a:effectLst/>
                <a:latin typeface="YAFdJsjyMsM 0"/>
              </a:rPr>
              <a:t> PT </a:t>
            </a:r>
            <a:r>
              <a:rPr lang="en-ID" b="0" i="0" dirty="0" err="1">
                <a:solidFill>
                  <a:srgbClr val="000000"/>
                </a:solidFill>
                <a:effectLst/>
                <a:latin typeface="YAFdJsjyMsM 0"/>
              </a:rPr>
              <a:t>Benepace</a:t>
            </a:r>
            <a:r>
              <a:rPr lang="en-ID" b="0" i="0" dirty="0">
                <a:solidFill>
                  <a:srgbClr val="000000"/>
                </a:solidFill>
                <a:effectLst/>
                <a:latin typeface="YAFdJsjyMsM 0"/>
              </a:rPr>
              <a:t> </a:t>
            </a:r>
            <a:r>
              <a:rPr lang="en-ID" b="0" i="0" dirty="0" err="1">
                <a:solidFill>
                  <a:srgbClr val="000000"/>
                </a:solidFill>
                <a:effectLst/>
                <a:latin typeface="YAFdJsjyMsM 0"/>
              </a:rPr>
              <a:t>Solviro</a:t>
            </a:r>
            <a:r>
              <a:rPr lang="en-ID" b="0" i="0" dirty="0">
                <a:solidFill>
                  <a:srgbClr val="000000"/>
                </a:solidFill>
                <a:effectLst/>
                <a:latin typeface="YAFdJsjyMsM 0"/>
              </a:rPr>
              <a:t> </a:t>
            </a:r>
            <a:r>
              <a:rPr lang="en-ID" b="0" i="0" dirty="0" err="1">
                <a:solidFill>
                  <a:srgbClr val="000000"/>
                </a:solidFill>
                <a:effectLst/>
                <a:latin typeface="YAFdJsjyMsM 0"/>
              </a:rPr>
              <a:t>Multicorps</a:t>
            </a:r>
            <a:r>
              <a:rPr lang="en-ID" b="0" i="0" dirty="0">
                <a:solidFill>
                  <a:srgbClr val="000000"/>
                </a:solidFill>
                <a:effectLst/>
                <a:latin typeface="YAFdJsjyMsM 0"/>
              </a:rPr>
              <a:t>, </a:t>
            </a:r>
            <a:r>
              <a:rPr lang="en-ID" b="0" i="0" dirty="0" err="1">
                <a:solidFill>
                  <a:srgbClr val="000000"/>
                </a:solidFill>
                <a:effectLst/>
                <a:latin typeface="YAFdJsjyMsM 0"/>
              </a:rPr>
              <a:t>perusahaan</a:t>
            </a:r>
            <a:r>
              <a:rPr lang="en-ID" b="0" i="0" dirty="0">
                <a:solidFill>
                  <a:srgbClr val="000000"/>
                </a:solidFill>
                <a:effectLst/>
                <a:latin typeface="YAFdJsjyMsM 0"/>
              </a:rPr>
              <a:t> </a:t>
            </a:r>
            <a:r>
              <a:rPr lang="en-ID" b="0" i="0" dirty="0" err="1">
                <a:solidFill>
                  <a:srgbClr val="000000"/>
                </a:solidFill>
                <a:effectLst/>
                <a:latin typeface="YAFdJsjyMsM 0"/>
              </a:rPr>
              <a:t>ekspor</a:t>
            </a:r>
            <a:r>
              <a:rPr lang="en-ID" b="0" i="0" dirty="0">
                <a:solidFill>
                  <a:srgbClr val="000000"/>
                </a:solidFill>
                <a:effectLst/>
                <a:latin typeface="YAFdJsjyMsM 0"/>
              </a:rPr>
              <a:t> </a:t>
            </a:r>
            <a:r>
              <a:rPr lang="en-ID" b="0" i="0" dirty="0" err="1">
                <a:solidFill>
                  <a:srgbClr val="000000"/>
                </a:solidFill>
                <a:effectLst/>
                <a:latin typeface="YAFdJsjyMsM 0"/>
              </a:rPr>
              <a:t>dengan</a:t>
            </a:r>
            <a:r>
              <a:rPr lang="en-ID" b="0" i="0" dirty="0">
                <a:solidFill>
                  <a:srgbClr val="000000"/>
                </a:solidFill>
                <a:effectLst/>
                <a:latin typeface="YAFdJsjyMsM 0"/>
              </a:rPr>
              <a:t> </a:t>
            </a:r>
            <a:r>
              <a:rPr lang="en-ID" b="0" i="0" dirty="0" err="1">
                <a:solidFill>
                  <a:srgbClr val="000000"/>
                </a:solidFill>
                <a:effectLst/>
                <a:latin typeface="YAFdJsjyMsM 0"/>
              </a:rPr>
              <a:t>visi</a:t>
            </a:r>
            <a:r>
              <a:rPr lang="en-ID" b="0" i="0" dirty="0">
                <a:solidFill>
                  <a:srgbClr val="000000"/>
                </a:solidFill>
                <a:effectLst/>
                <a:latin typeface="YAFdJsjyMsM 0"/>
              </a:rPr>
              <a:t> </a:t>
            </a:r>
            <a:r>
              <a:rPr lang="en-ID" b="0" i="0" dirty="0" err="1">
                <a:solidFill>
                  <a:srgbClr val="000000"/>
                </a:solidFill>
                <a:effectLst/>
                <a:latin typeface="YAFdJsjyMsM 0"/>
              </a:rPr>
              <a:t>menyediakan</a:t>
            </a:r>
            <a:r>
              <a:rPr lang="en-ID" b="0" i="0" dirty="0">
                <a:solidFill>
                  <a:srgbClr val="000000"/>
                </a:solidFill>
                <a:effectLst/>
                <a:latin typeface="YAFdJsjyMsM 0"/>
              </a:rPr>
              <a:t> </a:t>
            </a:r>
            <a:r>
              <a:rPr lang="en-ID" b="0" i="0" dirty="0" err="1">
                <a:solidFill>
                  <a:srgbClr val="000000"/>
                </a:solidFill>
                <a:effectLst/>
                <a:latin typeface="YAFdJsjyMsM 0"/>
              </a:rPr>
              <a:t>solusi</a:t>
            </a:r>
            <a:r>
              <a:rPr lang="en-ID" b="0" i="0" dirty="0">
                <a:solidFill>
                  <a:srgbClr val="000000"/>
                </a:solidFill>
                <a:effectLst/>
                <a:latin typeface="YAFdJsjyMsM 0"/>
              </a:rPr>
              <a:t> </a:t>
            </a:r>
            <a:r>
              <a:rPr lang="en-ID" b="0" i="0" dirty="0" err="1">
                <a:solidFill>
                  <a:srgbClr val="000000"/>
                </a:solidFill>
                <a:effectLst/>
                <a:latin typeface="YAFdJsjyMsM 0"/>
              </a:rPr>
              <a:t>bisnis</a:t>
            </a:r>
            <a:r>
              <a:rPr lang="en-ID" b="0" i="0" dirty="0">
                <a:solidFill>
                  <a:srgbClr val="000000"/>
                </a:solidFill>
                <a:effectLst/>
                <a:latin typeface="YAFdJsjyMsM 0"/>
              </a:rPr>
              <a:t> </a:t>
            </a:r>
            <a:r>
              <a:rPr lang="en-ID" b="0" i="0" dirty="0" err="1">
                <a:solidFill>
                  <a:srgbClr val="000000"/>
                </a:solidFill>
                <a:effectLst/>
                <a:latin typeface="YAFdJsjyMsM 0"/>
              </a:rPr>
              <a:t>strategis</a:t>
            </a:r>
            <a:r>
              <a:rPr lang="en-ID" b="0" i="0" dirty="0">
                <a:solidFill>
                  <a:srgbClr val="000000"/>
                </a:solidFill>
                <a:effectLst/>
                <a:latin typeface="YAFdJsjyMsM 0"/>
              </a:rPr>
              <a:t> dan </a:t>
            </a:r>
            <a:r>
              <a:rPr lang="en-ID" b="0" i="0" dirty="0" err="1">
                <a:solidFill>
                  <a:srgbClr val="000000"/>
                </a:solidFill>
                <a:effectLst/>
                <a:latin typeface="YAFdJsjyMsM 0"/>
              </a:rPr>
              <a:t>efisien</a:t>
            </a:r>
            <a:r>
              <a:rPr lang="en-ID" b="0" i="0" dirty="0">
                <a:solidFill>
                  <a:srgbClr val="000000"/>
                </a:solidFill>
                <a:effectLst/>
                <a:latin typeface="YAFdJsjyMsM 0"/>
              </a:rPr>
              <a:t>.</a:t>
            </a:r>
            <a:endParaRPr lang="en-ID" dirty="0">
              <a:solidFill>
                <a:srgbClr val="000000"/>
              </a:solidFill>
              <a:effectLst/>
              <a:latin typeface="YAFdJsjyMsM 0"/>
            </a:endParaRPr>
          </a:p>
          <a:p>
            <a:endParaRPr lang="en-US" dirty="0"/>
          </a:p>
        </p:txBody>
      </p:sp>
      <p:sp>
        <p:nvSpPr>
          <p:cNvPr id="10" name="Slide Number Placeholder 9">
            <a:extLst>
              <a:ext uri="{FF2B5EF4-FFF2-40B4-BE49-F238E27FC236}">
                <a16:creationId xmlns:a16="http://schemas.microsoft.com/office/drawing/2014/main" id="{FD7B9109-9E17-1A7A-3A9A-0F1C07BF36A3}"/>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4</a:t>
            </a:fld>
            <a:endParaRPr lang="en-US" dirty="0"/>
          </a:p>
        </p:txBody>
      </p:sp>
      <p:sp>
        <p:nvSpPr>
          <p:cNvPr id="7" name="TextBox 6">
            <a:extLst>
              <a:ext uri="{FF2B5EF4-FFF2-40B4-BE49-F238E27FC236}">
                <a16:creationId xmlns:a16="http://schemas.microsoft.com/office/drawing/2014/main" id="{F928E31E-88FD-53F6-DDDD-4790D29109E5}"/>
              </a:ext>
            </a:extLst>
          </p:cNvPr>
          <p:cNvSpPr txBox="1"/>
          <p:nvPr/>
        </p:nvSpPr>
        <p:spPr>
          <a:xfrm>
            <a:off x="6593983" y="1105359"/>
            <a:ext cx="5285361" cy="3139321"/>
          </a:xfrm>
          <a:prstGeom prst="rect">
            <a:avLst/>
          </a:prstGeom>
          <a:noFill/>
        </p:spPr>
        <p:txBody>
          <a:bodyPr wrap="square">
            <a:spAutoFit/>
          </a:bodyPr>
          <a:lstStyle/>
          <a:p>
            <a:r>
              <a:rPr lang="en-US" b="1" i="1" dirty="0">
                <a:solidFill>
                  <a:srgbClr val="000000"/>
                </a:solidFill>
                <a:effectLst/>
              </a:rPr>
              <a:t>Career Journey as a Business Founder</a:t>
            </a:r>
          </a:p>
          <a:p>
            <a:endParaRPr lang="en-US" b="1" i="1" dirty="0">
              <a:solidFill>
                <a:srgbClr val="000000"/>
              </a:solidFill>
            </a:endParaRPr>
          </a:p>
          <a:p>
            <a:pPr algn="just"/>
            <a:r>
              <a:rPr lang="en-US" b="0" i="1" dirty="0">
                <a:solidFill>
                  <a:srgbClr val="000000"/>
                </a:solidFill>
                <a:effectLst/>
              </a:rPr>
              <a:t>As a Law student with a passion for business, I started my career from the bottom, working as a barista and as an insurance agent. In 2015, I founded Jojo Kitchen, a homemade sambal business that taught me the fundamentals of business operations and marketing. Jojo Kitchen inspired me to establish PT </a:t>
            </a:r>
            <a:r>
              <a:rPr lang="en-US" b="0" i="1" dirty="0" err="1">
                <a:solidFill>
                  <a:srgbClr val="000000"/>
                </a:solidFill>
                <a:effectLst/>
              </a:rPr>
              <a:t>Benepace</a:t>
            </a:r>
            <a:r>
              <a:rPr lang="en-US" b="0" i="1" dirty="0">
                <a:solidFill>
                  <a:srgbClr val="000000"/>
                </a:solidFill>
                <a:effectLst/>
              </a:rPr>
              <a:t> </a:t>
            </a:r>
            <a:r>
              <a:rPr lang="en-US" b="0" i="1" dirty="0" err="1">
                <a:solidFill>
                  <a:srgbClr val="000000"/>
                </a:solidFill>
                <a:effectLst/>
              </a:rPr>
              <a:t>Solviro</a:t>
            </a:r>
            <a:r>
              <a:rPr lang="en-US" b="0" i="1" dirty="0">
                <a:solidFill>
                  <a:srgbClr val="000000"/>
                </a:solidFill>
                <a:effectLst/>
              </a:rPr>
              <a:t> </a:t>
            </a:r>
            <a:r>
              <a:rPr lang="en-US" b="0" i="1" dirty="0" err="1">
                <a:solidFill>
                  <a:srgbClr val="000000"/>
                </a:solidFill>
                <a:effectLst/>
              </a:rPr>
              <a:t>Multicorps</a:t>
            </a:r>
            <a:r>
              <a:rPr lang="en-US" b="0" i="1" dirty="0">
                <a:solidFill>
                  <a:srgbClr val="000000"/>
                </a:solidFill>
                <a:effectLst/>
              </a:rPr>
              <a:t>, an export company with a vision to provide strategic and efficient business solutions.</a:t>
            </a:r>
            <a:endParaRPr lang="en-ID" dirty="0"/>
          </a:p>
        </p:txBody>
      </p:sp>
      <p:sp>
        <p:nvSpPr>
          <p:cNvPr id="12" name="TextBox 11">
            <a:extLst>
              <a:ext uri="{FF2B5EF4-FFF2-40B4-BE49-F238E27FC236}">
                <a16:creationId xmlns:a16="http://schemas.microsoft.com/office/drawing/2014/main" id="{3B5DC464-45F0-6C21-F2F5-EDAE2A9D2127}"/>
              </a:ext>
            </a:extLst>
          </p:cNvPr>
          <p:cNvSpPr txBox="1"/>
          <p:nvPr/>
        </p:nvSpPr>
        <p:spPr>
          <a:xfrm>
            <a:off x="4794253" y="6538801"/>
            <a:ext cx="4581659"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4" name="TextBox 3">
            <a:extLst>
              <a:ext uri="{FF2B5EF4-FFF2-40B4-BE49-F238E27FC236}">
                <a16:creationId xmlns:a16="http://schemas.microsoft.com/office/drawing/2014/main" id="{6B83D87B-4C4A-E1AD-B887-9CA38548A349}"/>
              </a:ext>
            </a:extLst>
          </p:cNvPr>
          <p:cNvSpPr txBox="1"/>
          <p:nvPr/>
        </p:nvSpPr>
        <p:spPr>
          <a:xfrm>
            <a:off x="694729" y="439350"/>
            <a:ext cx="3789608"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2" name="Picture 1">
            <a:extLst>
              <a:ext uri="{FF2B5EF4-FFF2-40B4-BE49-F238E27FC236}">
                <a16:creationId xmlns:a16="http://schemas.microsoft.com/office/drawing/2014/main" id="{9D08F38A-3993-8461-39D8-9C86D0412D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290075" y="333184"/>
            <a:ext cx="544310" cy="489329"/>
          </a:xfrm>
          <a:prstGeom prst="rect">
            <a:avLst/>
          </a:prstGeom>
        </p:spPr>
      </p:pic>
    </p:spTree>
    <p:extLst>
      <p:ext uri="{BB962C8B-B14F-4D97-AF65-F5344CB8AC3E}">
        <p14:creationId xmlns:p14="http://schemas.microsoft.com/office/powerpoint/2010/main" val="366667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73ACB9-B1F2-8A94-2A72-CB71884D20B5}"/>
              </a:ext>
            </a:extLst>
          </p:cNvPr>
          <p:cNvSpPr txBox="1"/>
          <p:nvPr/>
        </p:nvSpPr>
        <p:spPr>
          <a:xfrm>
            <a:off x="1160172" y="1833633"/>
            <a:ext cx="4935828" cy="3693319"/>
          </a:xfrm>
          <a:prstGeom prst="rect">
            <a:avLst/>
          </a:prstGeom>
          <a:noFill/>
        </p:spPr>
        <p:txBody>
          <a:bodyPr wrap="square">
            <a:spAutoFit/>
          </a:bodyPr>
          <a:lstStyle/>
          <a:p>
            <a:pPr algn="just"/>
            <a:r>
              <a:rPr lang="en-ID" b="0" i="0" dirty="0">
                <a:effectLst/>
              </a:rPr>
              <a:t>PT </a:t>
            </a:r>
            <a:r>
              <a:rPr lang="en-ID" b="0" i="0" dirty="0" err="1">
                <a:effectLst/>
              </a:rPr>
              <a:t>Benepace</a:t>
            </a:r>
            <a:r>
              <a:rPr lang="en-ID" b="0" i="0" dirty="0">
                <a:effectLst/>
              </a:rPr>
              <a:t> </a:t>
            </a:r>
            <a:r>
              <a:rPr lang="en-ID" b="0" i="0" dirty="0" err="1">
                <a:effectLst/>
              </a:rPr>
              <a:t>Solviro</a:t>
            </a:r>
            <a:r>
              <a:rPr lang="en-ID" b="0" i="0" dirty="0">
                <a:effectLst/>
              </a:rPr>
              <a:t> </a:t>
            </a:r>
            <a:r>
              <a:rPr lang="en-ID" b="0" i="0" dirty="0" err="1">
                <a:effectLst/>
              </a:rPr>
              <a:t>Multicorps</a:t>
            </a:r>
            <a:r>
              <a:rPr lang="en-ID" b="0" i="0" dirty="0">
                <a:effectLst/>
              </a:rPr>
              <a:t> </a:t>
            </a:r>
            <a:r>
              <a:rPr lang="en-ID" b="0" i="0" dirty="0" err="1">
                <a:effectLst/>
              </a:rPr>
              <a:t>memiliki</a:t>
            </a:r>
            <a:r>
              <a:rPr lang="en-ID" b="0" i="0" dirty="0">
                <a:effectLst/>
              </a:rPr>
              <a:t> target </a:t>
            </a:r>
            <a:r>
              <a:rPr lang="en-ID" b="0" i="0" dirty="0" err="1">
                <a:effectLst/>
              </a:rPr>
              <a:t>menjadi</a:t>
            </a:r>
            <a:r>
              <a:rPr lang="en-ID" b="0" i="0" dirty="0">
                <a:effectLst/>
              </a:rPr>
              <a:t> </a:t>
            </a:r>
            <a:r>
              <a:rPr lang="en-ID" b="0" i="0" dirty="0" err="1">
                <a:effectLst/>
              </a:rPr>
              <a:t>mitra</a:t>
            </a:r>
            <a:r>
              <a:rPr lang="en-ID" b="0" i="0" dirty="0">
                <a:effectLst/>
              </a:rPr>
              <a:t> </a:t>
            </a:r>
            <a:r>
              <a:rPr lang="en-ID" b="0" i="0" dirty="0" err="1">
                <a:effectLst/>
              </a:rPr>
              <a:t>utama</a:t>
            </a:r>
            <a:r>
              <a:rPr lang="en-ID" b="0" i="0" dirty="0">
                <a:effectLst/>
              </a:rPr>
              <a:t> </a:t>
            </a:r>
            <a:r>
              <a:rPr lang="en-ID" b="0" i="0" dirty="0" err="1">
                <a:effectLst/>
              </a:rPr>
              <a:t>bagi</a:t>
            </a:r>
            <a:r>
              <a:rPr lang="en-ID" b="0" i="0" dirty="0">
                <a:effectLst/>
              </a:rPr>
              <a:t> </a:t>
            </a:r>
            <a:r>
              <a:rPr lang="en-ID" b="0" i="0" dirty="0" err="1">
                <a:effectLst/>
              </a:rPr>
              <a:t>Pembeli</a:t>
            </a:r>
            <a:r>
              <a:rPr lang="en-ID" b="0" i="0" dirty="0">
                <a:effectLst/>
              </a:rPr>
              <a:t> </a:t>
            </a:r>
            <a:r>
              <a:rPr lang="en-ID" b="0" i="0" dirty="0" err="1">
                <a:effectLst/>
              </a:rPr>
              <a:t>internasional</a:t>
            </a:r>
            <a:r>
              <a:rPr lang="en-ID" b="0" i="0" dirty="0">
                <a:effectLst/>
              </a:rPr>
              <a:t> </a:t>
            </a:r>
            <a:r>
              <a:rPr lang="en-ID" b="0" i="0" dirty="0" err="1">
                <a:effectLst/>
              </a:rPr>
              <a:t>dengan</a:t>
            </a:r>
            <a:r>
              <a:rPr lang="en-ID" b="0" i="0" dirty="0">
                <a:effectLst/>
              </a:rPr>
              <a:t> </a:t>
            </a:r>
            <a:r>
              <a:rPr lang="en-ID" b="0" i="0" dirty="0" err="1">
                <a:effectLst/>
              </a:rPr>
              <a:t>menyediakan</a:t>
            </a:r>
            <a:r>
              <a:rPr lang="en-ID" b="0" i="0" dirty="0">
                <a:effectLst/>
              </a:rPr>
              <a:t> </a:t>
            </a:r>
            <a:r>
              <a:rPr lang="en-ID" b="0" i="0" dirty="0" err="1">
                <a:effectLst/>
              </a:rPr>
              <a:t>rempah-rempah</a:t>
            </a:r>
            <a:r>
              <a:rPr lang="en-ID" b="0" i="0" dirty="0">
                <a:effectLst/>
              </a:rPr>
              <a:t> premium, dan </a:t>
            </a:r>
            <a:r>
              <a:rPr lang="en-ID" b="0" i="0" dirty="0" err="1">
                <a:effectLst/>
              </a:rPr>
              <a:t>makanan</a:t>
            </a:r>
            <a:r>
              <a:rPr lang="en-ID" b="0" i="0" dirty="0">
                <a:effectLst/>
              </a:rPr>
              <a:t> </a:t>
            </a:r>
            <a:r>
              <a:rPr lang="en-ID" b="0" i="0" dirty="0" err="1">
                <a:effectLst/>
              </a:rPr>
              <a:t>olahan</a:t>
            </a:r>
            <a:r>
              <a:rPr lang="en-ID" b="0" i="0" dirty="0">
                <a:effectLst/>
              </a:rPr>
              <a:t> </a:t>
            </a:r>
            <a:r>
              <a:rPr lang="en-ID" b="0" i="0" dirty="0" err="1">
                <a:effectLst/>
              </a:rPr>
              <a:t>khas</a:t>
            </a:r>
            <a:r>
              <a:rPr lang="en-ID" b="0" i="0" dirty="0">
                <a:effectLst/>
              </a:rPr>
              <a:t> Indonesia. </a:t>
            </a:r>
            <a:r>
              <a:rPr lang="en-ID" b="0" i="0" dirty="0" err="1">
                <a:effectLst/>
              </a:rPr>
              <a:t>Fokus</a:t>
            </a:r>
            <a:r>
              <a:rPr lang="en-ID" b="0" i="0" dirty="0">
                <a:effectLst/>
              </a:rPr>
              <a:t> kami </a:t>
            </a:r>
            <a:r>
              <a:rPr lang="en-ID" b="0" i="0" dirty="0" err="1">
                <a:effectLst/>
              </a:rPr>
              <a:t>adalah</a:t>
            </a:r>
            <a:r>
              <a:rPr lang="en-ID" b="0" i="0" dirty="0">
                <a:effectLst/>
              </a:rPr>
              <a:t> </a:t>
            </a:r>
            <a:r>
              <a:rPr lang="en-ID" b="0" i="0" dirty="0" err="1">
                <a:effectLst/>
              </a:rPr>
              <a:t>ekspansi</a:t>
            </a:r>
            <a:r>
              <a:rPr lang="en-ID" b="0" i="0" dirty="0">
                <a:effectLst/>
              </a:rPr>
              <a:t> </a:t>
            </a:r>
            <a:r>
              <a:rPr lang="en-ID" b="0" i="0" dirty="0" err="1">
                <a:effectLst/>
              </a:rPr>
              <a:t>ke</a:t>
            </a:r>
            <a:r>
              <a:rPr lang="en-ID" b="0" i="0" dirty="0">
                <a:effectLst/>
              </a:rPr>
              <a:t> pasar </a:t>
            </a:r>
            <a:r>
              <a:rPr lang="en-ID" b="0" i="0" dirty="0" err="1">
                <a:effectLst/>
              </a:rPr>
              <a:t>maju</a:t>
            </a:r>
            <a:r>
              <a:rPr lang="en-ID" b="0" i="0" dirty="0">
                <a:effectLst/>
              </a:rPr>
              <a:t> </a:t>
            </a:r>
            <a:r>
              <a:rPr lang="en-ID" b="0" i="0" dirty="0" err="1">
                <a:effectLst/>
              </a:rPr>
              <a:t>seperti</a:t>
            </a:r>
            <a:r>
              <a:rPr lang="en-ID" b="0" i="0" dirty="0">
                <a:effectLst/>
              </a:rPr>
              <a:t> Amerika </a:t>
            </a:r>
            <a:r>
              <a:rPr lang="en-ID" b="0" i="0" dirty="0" err="1">
                <a:effectLst/>
              </a:rPr>
              <a:t>Serikat</a:t>
            </a:r>
            <a:r>
              <a:rPr lang="en-ID" b="0" i="0" dirty="0">
                <a:effectLst/>
              </a:rPr>
              <a:t>, </a:t>
            </a:r>
            <a:r>
              <a:rPr lang="en-ID" b="0" i="0" dirty="0" err="1">
                <a:effectLst/>
              </a:rPr>
              <a:t>Jepang</a:t>
            </a:r>
            <a:r>
              <a:rPr lang="en-ID" b="0" i="0" dirty="0">
                <a:effectLst/>
              </a:rPr>
              <a:t>, </a:t>
            </a:r>
            <a:r>
              <a:rPr lang="en-ID" b="0" i="0" dirty="0" err="1">
                <a:effectLst/>
              </a:rPr>
              <a:t>jerman</a:t>
            </a:r>
            <a:r>
              <a:rPr lang="en-ID" b="0" i="0" dirty="0">
                <a:effectLst/>
              </a:rPr>
              <a:t>, dan Australia, yang </a:t>
            </a:r>
            <a:r>
              <a:rPr lang="en-ID" b="0" i="0" dirty="0" err="1">
                <a:effectLst/>
              </a:rPr>
              <a:t>memiliki</a:t>
            </a:r>
            <a:r>
              <a:rPr lang="en-ID" b="0" i="0" dirty="0">
                <a:effectLst/>
              </a:rPr>
              <a:t> </a:t>
            </a:r>
            <a:r>
              <a:rPr lang="en-ID" b="0" i="0" dirty="0" err="1">
                <a:effectLst/>
              </a:rPr>
              <a:t>permintaan</a:t>
            </a:r>
            <a:r>
              <a:rPr lang="en-ID" b="0" i="0" dirty="0">
                <a:effectLst/>
              </a:rPr>
              <a:t> </a:t>
            </a:r>
            <a:r>
              <a:rPr lang="en-ID" b="0" i="0" dirty="0" err="1">
                <a:effectLst/>
              </a:rPr>
              <a:t>tinggi</a:t>
            </a:r>
            <a:r>
              <a:rPr lang="en-ID" b="0" i="0" dirty="0">
                <a:effectLst/>
              </a:rPr>
              <a:t> </a:t>
            </a:r>
            <a:r>
              <a:rPr lang="en-ID" b="0" i="0" dirty="0" err="1">
                <a:effectLst/>
              </a:rPr>
              <a:t>terhadap</a:t>
            </a:r>
            <a:r>
              <a:rPr lang="en-ID" b="0" i="0" dirty="0">
                <a:effectLst/>
              </a:rPr>
              <a:t> </a:t>
            </a:r>
            <a:r>
              <a:rPr lang="en-ID" b="0" i="0" dirty="0" err="1">
                <a:effectLst/>
              </a:rPr>
              <a:t>produk</a:t>
            </a:r>
            <a:r>
              <a:rPr lang="en-ID" b="0" i="0" dirty="0">
                <a:effectLst/>
              </a:rPr>
              <a:t> </a:t>
            </a:r>
            <a:r>
              <a:rPr lang="en-ID" b="0" i="0" dirty="0" err="1">
                <a:effectLst/>
              </a:rPr>
              <a:t>berkualitas</a:t>
            </a:r>
            <a:r>
              <a:rPr lang="en-ID" b="0" i="0" dirty="0">
                <a:effectLst/>
              </a:rPr>
              <a:t> dan </a:t>
            </a:r>
            <a:r>
              <a:rPr lang="en-ID" b="0" i="0" dirty="0" err="1">
                <a:effectLst/>
              </a:rPr>
              <a:t>ramah</a:t>
            </a:r>
            <a:r>
              <a:rPr lang="en-ID" b="0" i="0" dirty="0">
                <a:effectLst/>
              </a:rPr>
              <a:t> </a:t>
            </a:r>
            <a:r>
              <a:rPr lang="en-ID" b="0" i="0" dirty="0" err="1">
                <a:effectLst/>
              </a:rPr>
              <a:t>lingkungan</a:t>
            </a:r>
            <a:r>
              <a:rPr lang="en-ID" b="0" i="0" dirty="0">
                <a:effectLst/>
              </a:rPr>
              <a:t>. </a:t>
            </a:r>
            <a:r>
              <a:rPr lang="en-ID" b="0" i="0" dirty="0" err="1">
                <a:effectLst/>
              </a:rPr>
              <a:t>Dengan</a:t>
            </a:r>
            <a:r>
              <a:rPr lang="en-ID" b="0" i="0" dirty="0">
                <a:effectLst/>
              </a:rPr>
              <a:t> </a:t>
            </a:r>
            <a:r>
              <a:rPr lang="en-ID" b="0" i="0" dirty="0" err="1">
                <a:effectLst/>
              </a:rPr>
              <a:t>infrastruktur</a:t>
            </a:r>
            <a:r>
              <a:rPr lang="en-ID" b="0" i="0" dirty="0">
                <a:effectLst/>
              </a:rPr>
              <a:t> modern dan </a:t>
            </a:r>
            <a:r>
              <a:rPr lang="en-ID" b="0" i="0" dirty="0" err="1">
                <a:effectLst/>
              </a:rPr>
              <a:t>logistik</a:t>
            </a:r>
            <a:r>
              <a:rPr lang="en-ID" b="0" i="0" dirty="0">
                <a:effectLst/>
              </a:rPr>
              <a:t> </a:t>
            </a:r>
            <a:r>
              <a:rPr lang="en-ID" b="0" i="0" dirty="0" err="1">
                <a:effectLst/>
              </a:rPr>
              <a:t>efisien</a:t>
            </a:r>
            <a:r>
              <a:rPr lang="en-ID" b="0" i="0" dirty="0">
                <a:effectLst/>
              </a:rPr>
              <a:t>, kami </a:t>
            </a:r>
            <a:r>
              <a:rPr lang="en-ID" b="0" i="0" dirty="0" err="1">
                <a:effectLst/>
              </a:rPr>
              <a:t>menjamin</a:t>
            </a:r>
            <a:r>
              <a:rPr lang="en-ID" b="0" i="0" dirty="0">
                <a:effectLst/>
              </a:rPr>
              <a:t> </a:t>
            </a:r>
            <a:r>
              <a:rPr lang="en-ID" b="0" i="0" dirty="0" err="1">
                <a:effectLst/>
              </a:rPr>
              <a:t>pengiriman</a:t>
            </a:r>
            <a:r>
              <a:rPr lang="en-ID" b="0" i="0" dirty="0">
                <a:effectLst/>
              </a:rPr>
              <a:t> </a:t>
            </a:r>
            <a:r>
              <a:rPr lang="en-ID" b="0" i="0" dirty="0" err="1">
                <a:effectLst/>
              </a:rPr>
              <a:t>tepat</a:t>
            </a:r>
            <a:r>
              <a:rPr lang="en-ID" b="0" i="0" dirty="0">
                <a:effectLst/>
              </a:rPr>
              <a:t> </a:t>
            </a:r>
            <a:r>
              <a:rPr lang="en-ID" b="0" i="0" dirty="0" err="1">
                <a:effectLst/>
              </a:rPr>
              <a:t>waktu</a:t>
            </a:r>
            <a:r>
              <a:rPr lang="en-ID" b="0" i="0" dirty="0">
                <a:effectLst/>
              </a:rPr>
              <a:t> dan </a:t>
            </a:r>
            <a:r>
              <a:rPr lang="en-ID" b="0" i="0" dirty="0" err="1">
                <a:effectLst/>
              </a:rPr>
              <a:t>standar</a:t>
            </a:r>
            <a:r>
              <a:rPr lang="en-ID" b="0" i="0" dirty="0">
                <a:effectLst/>
              </a:rPr>
              <a:t> global, </a:t>
            </a:r>
            <a:r>
              <a:rPr lang="en-ID" b="0" i="0" dirty="0" err="1">
                <a:effectLst/>
              </a:rPr>
              <a:t>sambil</a:t>
            </a:r>
            <a:r>
              <a:rPr lang="en-ID" b="0" i="0" dirty="0">
                <a:effectLst/>
              </a:rPr>
              <a:t> </a:t>
            </a:r>
            <a:r>
              <a:rPr lang="en-ID" b="0" i="0" dirty="0" err="1">
                <a:effectLst/>
              </a:rPr>
              <a:t>membangun</a:t>
            </a:r>
            <a:r>
              <a:rPr lang="en-ID" b="0" i="0" dirty="0">
                <a:effectLst/>
              </a:rPr>
              <a:t> </a:t>
            </a:r>
            <a:r>
              <a:rPr lang="en-ID" b="0" i="0" dirty="0" err="1">
                <a:effectLst/>
              </a:rPr>
              <a:t>hubungan</a:t>
            </a:r>
            <a:r>
              <a:rPr lang="en-ID" b="0" i="0" dirty="0">
                <a:effectLst/>
              </a:rPr>
              <a:t> </a:t>
            </a:r>
            <a:r>
              <a:rPr lang="en-ID" b="0" i="0" dirty="0" err="1">
                <a:effectLst/>
              </a:rPr>
              <a:t>jangka</a:t>
            </a:r>
            <a:r>
              <a:rPr lang="en-ID" b="0" i="0" dirty="0">
                <a:effectLst/>
              </a:rPr>
              <a:t> </a:t>
            </a:r>
            <a:r>
              <a:rPr lang="en-ID" b="0" i="0" dirty="0" err="1">
                <a:effectLst/>
              </a:rPr>
              <a:t>panjang</a:t>
            </a:r>
            <a:r>
              <a:rPr lang="en-ID" b="0" i="0" dirty="0">
                <a:effectLst/>
              </a:rPr>
              <a:t> yang </a:t>
            </a:r>
            <a:r>
              <a:rPr lang="en-ID" b="0" i="0" dirty="0" err="1">
                <a:effectLst/>
              </a:rPr>
              <a:t>saling</a:t>
            </a:r>
            <a:r>
              <a:rPr lang="en-ID" b="0" i="0" dirty="0">
                <a:effectLst/>
              </a:rPr>
              <a:t> </a:t>
            </a:r>
            <a:r>
              <a:rPr lang="en-ID" b="0" i="0" dirty="0" err="1">
                <a:effectLst/>
              </a:rPr>
              <a:t>menguntungkan</a:t>
            </a:r>
            <a:r>
              <a:rPr lang="en-ID" b="0" i="0" dirty="0">
                <a:effectLst/>
              </a:rPr>
              <a:t>.</a:t>
            </a:r>
            <a:endParaRPr lang="en-ID" dirty="0"/>
          </a:p>
        </p:txBody>
      </p:sp>
      <p:sp>
        <p:nvSpPr>
          <p:cNvPr id="9" name="TextBox 8">
            <a:extLst>
              <a:ext uri="{FF2B5EF4-FFF2-40B4-BE49-F238E27FC236}">
                <a16:creationId xmlns:a16="http://schemas.microsoft.com/office/drawing/2014/main" id="{99083DC8-4080-8463-0101-07B726CFE96F}"/>
              </a:ext>
            </a:extLst>
          </p:cNvPr>
          <p:cNvSpPr txBox="1"/>
          <p:nvPr/>
        </p:nvSpPr>
        <p:spPr>
          <a:xfrm>
            <a:off x="6448559" y="1833633"/>
            <a:ext cx="5088228" cy="3139321"/>
          </a:xfrm>
          <a:prstGeom prst="rect">
            <a:avLst/>
          </a:prstGeom>
          <a:noFill/>
        </p:spPr>
        <p:txBody>
          <a:bodyPr wrap="square">
            <a:spAutoFit/>
          </a:bodyPr>
          <a:lstStyle/>
          <a:p>
            <a:pPr algn="just"/>
            <a:r>
              <a:rPr lang="en-US" b="0" i="1" dirty="0">
                <a:effectLst/>
              </a:rPr>
              <a:t>PT </a:t>
            </a:r>
            <a:r>
              <a:rPr lang="en-US" b="0" i="1" dirty="0" err="1">
                <a:effectLst/>
              </a:rPr>
              <a:t>Benepace</a:t>
            </a:r>
            <a:r>
              <a:rPr lang="en-US" b="0" i="1" dirty="0">
                <a:effectLst/>
              </a:rPr>
              <a:t> </a:t>
            </a:r>
            <a:r>
              <a:rPr lang="en-US" b="0" i="1" dirty="0" err="1">
                <a:effectLst/>
              </a:rPr>
              <a:t>Solviro</a:t>
            </a:r>
            <a:r>
              <a:rPr lang="en-US" b="0" i="1" dirty="0">
                <a:effectLst/>
              </a:rPr>
              <a:t> </a:t>
            </a:r>
            <a:r>
              <a:rPr lang="en-US" b="0" i="1" dirty="0" err="1">
                <a:effectLst/>
              </a:rPr>
              <a:t>Multicorps</a:t>
            </a:r>
            <a:r>
              <a:rPr lang="en-US" b="0" i="1" dirty="0">
                <a:effectLst/>
              </a:rPr>
              <a:t> aims to become the key partner for international buyers by offering premium spices, exclusive furniture, and authentic Indonesian processed foods. Our focus is </a:t>
            </a:r>
            <a:r>
              <a:rPr lang="en-US" i="1" dirty="0"/>
              <a:t>to </a:t>
            </a:r>
            <a:r>
              <a:rPr lang="en-US" b="0" i="1" dirty="0">
                <a:effectLst/>
              </a:rPr>
              <a:t>expand into developed markets such as the United States, Japan, and Australia, with high demand for quality and eco-friendly products. With modern infrastructure and efficient logistics, we ensure </a:t>
            </a:r>
            <a:r>
              <a:rPr lang="en-US" i="1" dirty="0"/>
              <a:t>one time </a:t>
            </a:r>
            <a:r>
              <a:rPr lang="en-US" b="0" i="1" dirty="0">
                <a:effectLst/>
              </a:rPr>
              <a:t> delivery and global standard while build mutually beneficial long-term relationships.</a:t>
            </a:r>
            <a:endParaRPr lang="en-ID" dirty="0"/>
          </a:p>
        </p:txBody>
      </p:sp>
      <p:sp>
        <p:nvSpPr>
          <p:cNvPr id="11" name="TextBox 10">
            <a:extLst>
              <a:ext uri="{FF2B5EF4-FFF2-40B4-BE49-F238E27FC236}">
                <a16:creationId xmlns:a16="http://schemas.microsoft.com/office/drawing/2014/main" id="{2D5D6E3A-0927-DB43-80E9-D672B8B3510E}"/>
              </a:ext>
            </a:extLst>
          </p:cNvPr>
          <p:cNvSpPr txBox="1"/>
          <p:nvPr/>
        </p:nvSpPr>
        <p:spPr>
          <a:xfrm>
            <a:off x="4903629" y="6581001"/>
            <a:ext cx="6098146"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6" name="TextBox 5">
            <a:extLst>
              <a:ext uri="{FF2B5EF4-FFF2-40B4-BE49-F238E27FC236}">
                <a16:creationId xmlns:a16="http://schemas.microsoft.com/office/drawing/2014/main" id="{A85E6F97-B428-F8FB-1220-065D16A52E5D}"/>
              </a:ext>
            </a:extLst>
          </p:cNvPr>
          <p:cNvSpPr txBox="1"/>
          <p:nvPr/>
        </p:nvSpPr>
        <p:spPr>
          <a:xfrm>
            <a:off x="786685" y="439350"/>
            <a:ext cx="3743457"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2" name="Picture 1">
            <a:extLst>
              <a:ext uri="{FF2B5EF4-FFF2-40B4-BE49-F238E27FC236}">
                <a16:creationId xmlns:a16="http://schemas.microsoft.com/office/drawing/2014/main" id="{F5A8B3BC-84F3-8AB7-4CED-26ED3A52F2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380227" y="333186"/>
            <a:ext cx="544310" cy="489329"/>
          </a:xfrm>
          <a:prstGeom prst="rect">
            <a:avLst/>
          </a:prstGeom>
        </p:spPr>
      </p:pic>
    </p:spTree>
    <p:extLst>
      <p:ext uri="{BB962C8B-B14F-4D97-AF65-F5344CB8AC3E}">
        <p14:creationId xmlns:p14="http://schemas.microsoft.com/office/powerpoint/2010/main" val="137173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3000">
              <a:schemeClr val="bg2"/>
            </a:gs>
            <a:gs pos="59000">
              <a:schemeClr val="tx2">
                <a:lumMod val="90000"/>
                <a:alpha val="65163"/>
              </a:schemeClr>
            </a:gs>
          </a:gsLst>
          <a:lin ang="21594000" scaled="0"/>
        </a:gradFill>
        <a:effectLst/>
      </p:bgPr>
    </p:bg>
    <p:spTree>
      <p:nvGrpSpPr>
        <p:cNvPr id="1" name=""/>
        <p:cNvGrpSpPr/>
        <p:nvPr/>
      </p:nvGrpSpPr>
      <p:grpSpPr>
        <a:xfrm>
          <a:off x="0" y="0"/>
          <a:ext cx="0" cy="0"/>
          <a:chOff x="0" y="0"/>
          <a:chExt cx="0" cy="0"/>
        </a:xfrm>
      </p:grpSpPr>
      <p:sp>
        <p:nvSpPr>
          <p:cNvPr id="21" name="Slide Number Placeholder 20">
            <a:extLst>
              <a:ext uri="{FF2B5EF4-FFF2-40B4-BE49-F238E27FC236}">
                <a16:creationId xmlns:a16="http://schemas.microsoft.com/office/drawing/2014/main" id="{E39E6080-E7F0-678F-65B9-B64B99BDF328}"/>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6</a:t>
            </a:fld>
            <a:endParaRPr lang="en-US" dirty="0"/>
          </a:p>
        </p:txBody>
      </p:sp>
      <p:sp>
        <p:nvSpPr>
          <p:cNvPr id="7" name="TextBox 6">
            <a:extLst>
              <a:ext uri="{FF2B5EF4-FFF2-40B4-BE49-F238E27FC236}">
                <a16:creationId xmlns:a16="http://schemas.microsoft.com/office/drawing/2014/main" id="{2CE86A37-78D4-612B-6EF4-780EB7EA0295}"/>
              </a:ext>
            </a:extLst>
          </p:cNvPr>
          <p:cNvSpPr txBox="1"/>
          <p:nvPr/>
        </p:nvSpPr>
        <p:spPr>
          <a:xfrm>
            <a:off x="784538" y="836675"/>
            <a:ext cx="4920803" cy="5388463"/>
          </a:xfrm>
          <a:prstGeom prst="rect">
            <a:avLst/>
          </a:prstGeom>
          <a:noFill/>
        </p:spPr>
        <p:txBody>
          <a:bodyPr wrap="square">
            <a:spAutoFit/>
          </a:bodyPr>
          <a:lstStyle/>
          <a:p>
            <a:pPr algn="just">
              <a:lnSpc>
                <a:spcPts val="3150"/>
              </a:lnSpc>
            </a:pPr>
            <a:r>
              <a:rPr lang="en-ID" b="1" i="0" dirty="0" err="1">
                <a:solidFill>
                  <a:srgbClr val="000000"/>
                </a:solidFill>
                <a:effectLst/>
                <a:latin typeface="+mj-lt"/>
              </a:rPr>
              <a:t>Pencapaian</a:t>
            </a:r>
            <a:r>
              <a:rPr lang="en-ID" b="1" i="0" dirty="0">
                <a:solidFill>
                  <a:srgbClr val="000000"/>
                </a:solidFill>
                <a:effectLst/>
                <a:latin typeface="+mj-lt"/>
              </a:rPr>
              <a:t> </a:t>
            </a:r>
            <a:r>
              <a:rPr lang="en-ID" b="1" i="0" dirty="0" err="1">
                <a:solidFill>
                  <a:srgbClr val="000000"/>
                </a:solidFill>
                <a:effectLst/>
                <a:latin typeface="+mj-lt"/>
              </a:rPr>
              <a:t>Bisnis</a:t>
            </a:r>
            <a:endParaRPr lang="en-ID" dirty="0">
              <a:solidFill>
                <a:srgbClr val="000000"/>
              </a:solidFill>
              <a:effectLst/>
              <a:latin typeface="+mj-lt"/>
            </a:endParaRPr>
          </a:p>
          <a:p>
            <a:pPr algn="just">
              <a:lnSpc>
                <a:spcPts val="3150"/>
              </a:lnSpc>
            </a:pPr>
            <a:r>
              <a:rPr lang="en-ID" b="0" i="0" dirty="0">
                <a:solidFill>
                  <a:srgbClr val="000000"/>
                </a:solidFill>
                <a:effectLst/>
                <a:latin typeface="+mj-lt"/>
              </a:rPr>
              <a:t>PT </a:t>
            </a:r>
            <a:r>
              <a:rPr lang="en-ID" b="0" i="0" dirty="0" err="1">
                <a:solidFill>
                  <a:srgbClr val="000000"/>
                </a:solidFill>
                <a:effectLst/>
                <a:latin typeface="+mj-lt"/>
              </a:rPr>
              <a:t>Benepace</a:t>
            </a:r>
            <a:r>
              <a:rPr lang="en-ID" b="0" i="0" dirty="0">
                <a:solidFill>
                  <a:srgbClr val="000000"/>
                </a:solidFill>
                <a:effectLst/>
                <a:latin typeface="+mj-lt"/>
              </a:rPr>
              <a:t> </a:t>
            </a:r>
            <a:r>
              <a:rPr lang="en-ID" b="0" i="0" dirty="0" err="1">
                <a:solidFill>
                  <a:srgbClr val="000000"/>
                </a:solidFill>
                <a:effectLst/>
                <a:latin typeface="+mj-lt"/>
              </a:rPr>
              <a:t>Solviro</a:t>
            </a:r>
            <a:r>
              <a:rPr lang="en-ID" b="0" i="0" dirty="0">
                <a:solidFill>
                  <a:srgbClr val="000000"/>
                </a:solidFill>
                <a:effectLst/>
                <a:latin typeface="+mj-lt"/>
              </a:rPr>
              <a:t> </a:t>
            </a:r>
            <a:r>
              <a:rPr lang="en-ID" b="0" i="0" dirty="0" err="1">
                <a:solidFill>
                  <a:srgbClr val="000000"/>
                </a:solidFill>
                <a:effectLst/>
                <a:latin typeface="+mj-lt"/>
              </a:rPr>
              <a:t>Multicorps</a:t>
            </a:r>
            <a:r>
              <a:rPr lang="en-ID" b="0" i="0" dirty="0">
                <a:solidFill>
                  <a:srgbClr val="000000"/>
                </a:solidFill>
                <a:effectLst/>
                <a:latin typeface="+mj-lt"/>
              </a:rPr>
              <a:t> </a:t>
            </a:r>
            <a:r>
              <a:rPr lang="en-ID" b="0" i="0" dirty="0" err="1">
                <a:solidFill>
                  <a:srgbClr val="000000"/>
                </a:solidFill>
                <a:effectLst/>
                <a:latin typeface="+mj-lt"/>
              </a:rPr>
              <a:t>berhasil</a:t>
            </a:r>
            <a:r>
              <a:rPr lang="en-ID" b="0" i="0" dirty="0">
                <a:solidFill>
                  <a:srgbClr val="000000"/>
                </a:solidFill>
                <a:effectLst/>
                <a:latin typeface="+mj-lt"/>
              </a:rPr>
              <a:t> </a:t>
            </a:r>
            <a:r>
              <a:rPr lang="en-ID" b="0" i="0" dirty="0" err="1">
                <a:solidFill>
                  <a:srgbClr val="000000"/>
                </a:solidFill>
                <a:effectLst/>
                <a:latin typeface="+mj-lt"/>
              </a:rPr>
              <a:t>mencapai</a:t>
            </a:r>
            <a:r>
              <a:rPr lang="en-ID" b="0" i="0" dirty="0">
                <a:solidFill>
                  <a:srgbClr val="000000"/>
                </a:solidFill>
                <a:effectLst/>
                <a:latin typeface="+mj-lt"/>
              </a:rPr>
              <a:t> </a:t>
            </a:r>
            <a:r>
              <a:rPr lang="en-ID" b="0" i="0" dirty="0" err="1">
                <a:solidFill>
                  <a:srgbClr val="000000"/>
                </a:solidFill>
                <a:effectLst/>
                <a:latin typeface="+mj-lt"/>
              </a:rPr>
              <a:t>pencapaian</a:t>
            </a:r>
            <a:r>
              <a:rPr lang="en-ID" b="0" i="0" dirty="0">
                <a:solidFill>
                  <a:srgbClr val="000000"/>
                </a:solidFill>
                <a:effectLst/>
                <a:latin typeface="+mj-lt"/>
              </a:rPr>
              <a:t> </a:t>
            </a:r>
            <a:r>
              <a:rPr lang="en-ID" b="0" i="0" dirty="0" err="1">
                <a:solidFill>
                  <a:srgbClr val="000000"/>
                </a:solidFill>
                <a:effectLst/>
                <a:latin typeface="+mj-lt"/>
              </a:rPr>
              <a:t>penting</a:t>
            </a:r>
            <a:r>
              <a:rPr lang="en-ID" b="0" i="0" dirty="0">
                <a:solidFill>
                  <a:srgbClr val="000000"/>
                </a:solidFill>
                <a:effectLst/>
                <a:latin typeface="+mj-lt"/>
              </a:rPr>
              <a:t> </a:t>
            </a:r>
            <a:r>
              <a:rPr lang="en-ID" b="0" i="0" dirty="0" err="1">
                <a:solidFill>
                  <a:srgbClr val="000000"/>
                </a:solidFill>
                <a:effectLst/>
                <a:latin typeface="+mj-lt"/>
              </a:rPr>
              <a:t>dalam</a:t>
            </a:r>
            <a:r>
              <a:rPr lang="en-ID" b="0" i="0" dirty="0">
                <a:solidFill>
                  <a:srgbClr val="000000"/>
                </a:solidFill>
                <a:effectLst/>
                <a:latin typeface="+mj-lt"/>
              </a:rPr>
              <a:t> </a:t>
            </a:r>
            <a:r>
              <a:rPr lang="en-ID" b="0" i="0" dirty="0" err="1">
                <a:solidFill>
                  <a:srgbClr val="000000"/>
                </a:solidFill>
                <a:effectLst/>
                <a:latin typeface="+mj-lt"/>
              </a:rPr>
              <a:t>ekspor</a:t>
            </a:r>
            <a:r>
              <a:rPr lang="en-ID" b="0" i="0" dirty="0">
                <a:solidFill>
                  <a:srgbClr val="000000"/>
                </a:solidFill>
                <a:effectLst/>
                <a:latin typeface="+mj-lt"/>
              </a:rPr>
              <a:t> </a:t>
            </a:r>
            <a:r>
              <a:rPr lang="en-ID" b="0" i="0" dirty="0" err="1">
                <a:solidFill>
                  <a:srgbClr val="000000"/>
                </a:solidFill>
                <a:effectLst/>
                <a:latin typeface="+mj-lt"/>
              </a:rPr>
              <a:t>rempah-rempah</a:t>
            </a:r>
            <a:r>
              <a:rPr lang="en-ID" b="0" i="0" dirty="0">
                <a:solidFill>
                  <a:srgbClr val="000000"/>
                </a:solidFill>
                <a:effectLst/>
                <a:latin typeface="+mj-lt"/>
              </a:rPr>
              <a:t> pada </a:t>
            </a:r>
            <a:r>
              <a:rPr lang="en-ID" b="0" i="0" dirty="0" err="1">
                <a:solidFill>
                  <a:srgbClr val="000000"/>
                </a:solidFill>
                <a:effectLst/>
                <a:latin typeface="+mj-lt"/>
              </a:rPr>
              <a:t>tahun</a:t>
            </a:r>
            <a:r>
              <a:rPr lang="en-ID" b="0" i="0" dirty="0">
                <a:solidFill>
                  <a:srgbClr val="000000"/>
                </a:solidFill>
                <a:effectLst/>
                <a:latin typeface="+mj-lt"/>
              </a:rPr>
              <a:t> 2022 </a:t>
            </a:r>
            <a:r>
              <a:rPr lang="en-ID" b="0" i="0" dirty="0" err="1">
                <a:solidFill>
                  <a:srgbClr val="000000"/>
                </a:solidFill>
                <a:effectLst/>
                <a:latin typeface="+mj-lt"/>
              </a:rPr>
              <a:t>dengan</a:t>
            </a:r>
            <a:r>
              <a:rPr lang="en-ID" b="0" i="0" dirty="0">
                <a:solidFill>
                  <a:srgbClr val="000000"/>
                </a:solidFill>
                <a:effectLst/>
                <a:latin typeface="+mj-lt"/>
              </a:rPr>
              <a:t> </a:t>
            </a:r>
            <a:r>
              <a:rPr lang="en-ID" b="0" i="0" dirty="0" err="1">
                <a:solidFill>
                  <a:srgbClr val="000000"/>
                </a:solidFill>
                <a:effectLst/>
                <a:latin typeface="+mj-lt"/>
              </a:rPr>
              <a:t>mengirimkan</a:t>
            </a:r>
            <a:r>
              <a:rPr lang="en-ID" b="0" i="0" dirty="0">
                <a:solidFill>
                  <a:srgbClr val="000000"/>
                </a:solidFill>
                <a:effectLst/>
                <a:latin typeface="+mj-lt"/>
              </a:rPr>
              <a:t> </a:t>
            </a:r>
            <a:r>
              <a:rPr lang="en-ID" b="0" i="0" dirty="0" err="1">
                <a:solidFill>
                  <a:srgbClr val="000000"/>
                </a:solidFill>
                <a:effectLst/>
                <a:latin typeface="+mj-lt"/>
              </a:rPr>
              <a:t>lebih</a:t>
            </a:r>
            <a:r>
              <a:rPr lang="en-ID" b="0" i="0" dirty="0">
                <a:solidFill>
                  <a:srgbClr val="000000"/>
                </a:solidFill>
                <a:effectLst/>
                <a:latin typeface="+mj-lt"/>
              </a:rPr>
              <a:t> </a:t>
            </a:r>
            <a:r>
              <a:rPr lang="en-ID" b="0" i="0" dirty="0" err="1">
                <a:solidFill>
                  <a:srgbClr val="000000"/>
                </a:solidFill>
                <a:effectLst/>
                <a:latin typeface="+mj-lt"/>
              </a:rPr>
              <a:t>dari</a:t>
            </a:r>
            <a:r>
              <a:rPr lang="en-ID" b="0" i="0" dirty="0">
                <a:solidFill>
                  <a:srgbClr val="000000"/>
                </a:solidFill>
                <a:effectLst/>
                <a:latin typeface="+mj-lt"/>
              </a:rPr>
              <a:t> 100 ton </a:t>
            </a:r>
            <a:r>
              <a:rPr lang="en-ID" b="0" i="0" dirty="0" err="1">
                <a:solidFill>
                  <a:srgbClr val="000000"/>
                </a:solidFill>
                <a:effectLst/>
                <a:latin typeface="+mj-lt"/>
              </a:rPr>
              <a:t>rempah-rempah</a:t>
            </a:r>
            <a:r>
              <a:rPr lang="en-ID" b="0" i="0" dirty="0">
                <a:solidFill>
                  <a:srgbClr val="000000"/>
                </a:solidFill>
                <a:effectLst/>
                <a:latin typeface="+mj-lt"/>
              </a:rPr>
              <a:t> </a:t>
            </a:r>
            <a:r>
              <a:rPr lang="en-ID" b="0" i="0" dirty="0" err="1">
                <a:solidFill>
                  <a:srgbClr val="000000"/>
                </a:solidFill>
                <a:effectLst/>
                <a:latin typeface="+mj-lt"/>
              </a:rPr>
              <a:t>berkualitas</a:t>
            </a:r>
            <a:r>
              <a:rPr lang="en-ID" b="0" i="0" dirty="0">
                <a:solidFill>
                  <a:srgbClr val="000000"/>
                </a:solidFill>
                <a:effectLst/>
                <a:latin typeface="+mj-lt"/>
              </a:rPr>
              <a:t> </a:t>
            </a:r>
            <a:r>
              <a:rPr lang="en-ID" b="0" i="0" dirty="0" err="1">
                <a:solidFill>
                  <a:srgbClr val="000000"/>
                </a:solidFill>
                <a:effectLst/>
                <a:latin typeface="+mj-lt"/>
              </a:rPr>
              <a:t>tinggi</a:t>
            </a:r>
            <a:r>
              <a:rPr lang="en-ID" b="0" i="0" dirty="0">
                <a:solidFill>
                  <a:srgbClr val="000000"/>
                </a:solidFill>
                <a:effectLst/>
                <a:latin typeface="+mj-lt"/>
              </a:rPr>
              <a:t>, </a:t>
            </a:r>
            <a:r>
              <a:rPr lang="en-ID" b="0" i="0" dirty="0" err="1">
                <a:solidFill>
                  <a:srgbClr val="000000"/>
                </a:solidFill>
                <a:effectLst/>
                <a:latin typeface="+mj-lt"/>
              </a:rPr>
              <a:t>termasuk</a:t>
            </a:r>
            <a:r>
              <a:rPr lang="en-ID" b="0" i="0" dirty="0">
                <a:solidFill>
                  <a:srgbClr val="000000"/>
                </a:solidFill>
                <a:effectLst/>
                <a:latin typeface="+mj-lt"/>
              </a:rPr>
              <a:t> </a:t>
            </a:r>
            <a:r>
              <a:rPr lang="en-ID" b="0" i="0" dirty="0" err="1">
                <a:solidFill>
                  <a:srgbClr val="000000"/>
                </a:solidFill>
                <a:effectLst/>
                <a:latin typeface="+mj-lt"/>
              </a:rPr>
              <a:t>lada</a:t>
            </a:r>
            <a:r>
              <a:rPr lang="en-ID" b="0" i="0" dirty="0">
                <a:solidFill>
                  <a:srgbClr val="000000"/>
                </a:solidFill>
                <a:effectLst/>
                <a:latin typeface="+mj-lt"/>
              </a:rPr>
              <a:t>, </a:t>
            </a:r>
            <a:r>
              <a:rPr lang="en-ID" b="0" i="0" dirty="0" err="1">
                <a:solidFill>
                  <a:srgbClr val="000000"/>
                </a:solidFill>
                <a:effectLst/>
                <a:latin typeface="+mj-lt"/>
              </a:rPr>
              <a:t>pala</a:t>
            </a:r>
            <a:r>
              <a:rPr lang="en-ID" b="0" i="0" dirty="0">
                <a:solidFill>
                  <a:srgbClr val="000000"/>
                </a:solidFill>
                <a:effectLst/>
                <a:latin typeface="+mj-lt"/>
              </a:rPr>
              <a:t>, dan </a:t>
            </a:r>
            <a:r>
              <a:rPr lang="en-ID" b="0" i="0" dirty="0" err="1">
                <a:solidFill>
                  <a:srgbClr val="000000"/>
                </a:solidFill>
                <a:effectLst/>
                <a:latin typeface="+mj-lt"/>
              </a:rPr>
              <a:t>kayu</a:t>
            </a:r>
            <a:r>
              <a:rPr lang="en-ID" b="0" i="0" dirty="0">
                <a:solidFill>
                  <a:srgbClr val="000000"/>
                </a:solidFill>
                <a:effectLst/>
                <a:latin typeface="+mj-lt"/>
              </a:rPr>
              <a:t> manis, </a:t>
            </a:r>
            <a:r>
              <a:rPr lang="en-ID" b="0" i="0" dirty="0" err="1">
                <a:solidFill>
                  <a:srgbClr val="000000"/>
                </a:solidFill>
                <a:effectLst/>
                <a:latin typeface="+mj-lt"/>
              </a:rPr>
              <a:t>ke</a:t>
            </a:r>
            <a:r>
              <a:rPr lang="en-ID" b="0" i="0" dirty="0">
                <a:solidFill>
                  <a:srgbClr val="000000"/>
                </a:solidFill>
                <a:effectLst/>
                <a:latin typeface="+mj-lt"/>
              </a:rPr>
              <a:t> pasar global. </a:t>
            </a:r>
            <a:r>
              <a:rPr lang="en-ID" b="0" i="0" dirty="0" err="1">
                <a:solidFill>
                  <a:srgbClr val="000000"/>
                </a:solidFill>
                <a:effectLst/>
                <a:latin typeface="+mj-lt"/>
              </a:rPr>
              <a:t>Ekspor</a:t>
            </a:r>
            <a:r>
              <a:rPr lang="en-ID" b="0" i="0" dirty="0">
                <a:solidFill>
                  <a:srgbClr val="000000"/>
                </a:solidFill>
                <a:effectLst/>
                <a:latin typeface="+mj-lt"/>
              </a:rPr>
              <a:t> </a:t>
            </a:r>
            <a:r>
              <a:rPr lang="en-ID" b="0" i="0" dirty="0" err="1">
                <a:solidFill>
                  <a:srgbClr val="000000"/>
                </a:solidFill>
                <a:effectLst/>
                <a:latin typeface="+mj-lt"/>
              </a:rPr>
              <a:t>ini</a:t>
            </a:r>
            <a:r>
              <a:rPr lang="en-ID" b="0" i="0" dirty="0">
                <a:solidFill>
                  <a:srgbClr val="000000"/>
                </a:solidFill>
                <a:effectLst/>
                <a:latin typeface="+mj-lt"/>
              </a:rPr>
              <a:t> </a:t>
            </a:r>
            <a:r>
              <a:rPr lang="en-ID" b="0" i="0" dirty="0" err="1">
                <a:solidFill>
                  <a:srgbClr val="000000"/>
                </a:solidFill>
                <a:effectLst/>
                <a:latin typeface="+mj-lt"/>
              </a:rPr>
              <a:t>menjangkau</a:t>
            </a:r>
            <a:r>
              <a:rPr lang="en-ID" b="0" i="0" dirty="0">
                <a:solidFill>
                  <a:srgbClr val="000000"/>
                </a:solidFill>
                <a:effectLst/>
                <a:latin typeface="+mj-lt"/>
              </a:rPr>
              <a:t> </a:t>
            </a:r>
            <a:r>
              <a:rPr lang="en-ID" b="0" i="0" dirty="0" err="1">
                <a:solidFill>
                  <a:srgbClr val="000000"/>
                </a:solidFill>
                <a:effectLst/>
                <a:latin typeface="+mj-lt"/>
              </a:rPr>
              <a:t>lebih</a:t>
            </a:r>
            <a:r>
              <a:rPr lang="en-ID" b="0" i="0" dirty="0">
                <a:solidFill>
                  <a:srgbClr val="000000"/>
                </a:solidFill>
                <a:effectLst/>
                <a:latin typeface="+mj-lt"/>
              </a:rPr>
              <a:t> </a:t>
            </a:r>
            <a:r>
              <a:rPr lang="en-ID" b="0" i="0" dirty="0" err="1">
                <a:solidFill>
                  <a:srgbClr val="000000"/>
                </a:solidFill>
                <a:effectLst/>
                <a:latin typeface="+mj-lt"/>
              </a:rPr>
              <a:t>dari</a:t>
            </a:r>
            <a:r>
              <a:rPr lang="en-ID" b="0" i="0" dirty="0">
                <a:solidFill>
                  <a:srgbClr val="000000"/>
                </a:solidFill>
                <a:effectLst/>
                <a:latin typeface="+mj-lt"/>
              </a:rPr>
              <a:t> 10 negara di </a:t>
            </a:r>
            <a:r>
              <a:rPr lang="en-ID" b="0" i="0" dirty="0" err="1">
                <a:solidFill>
                  <a:srgbClr val="000000"/>
                </a:solidFill>
                <a:effectLst/>
                <a:latin typeface="+mj-lt"/>
              </a:rPr>
              <a:t>Eropa</a:t>
            </a:r>
            <a:r>
              <a:rPr lang="en-ID" b="0" i="0" dirty="0">
                <a:solidFill>
                  <a:srgbClr val="000000"/>
                </a:solidFill>
                <a:effectLst/>
                <a:latin typeface="+mj-lt"/>
              </a:rPr>
              <a:t>, Amerika, dan Asia, </a:t>
            </a:r>
            <a:r>
              <a:rPr lang="en-ID" b="0" i="0" dirty="0" err="1">
                <a:solidFill>
                  <a:srgbClr val="000000"/>
                </a:solidFill>
                <a:effectLst/>
                <a:latin typeface="+mj-lt"/>
              </a:rPr>
              <a:t>memperkuat</a:t>
            </a:r>
            <a:r>
              <a:rPr lang="en-ID" b="0" i="0" dirty="0">
                <a:solidFill>
                  <a:srgbClr val="000000"/>
                </a:solidFill>
                <a:effectLst/>
                <a:latin typeface="+mj-lt"/>
              </a:rPr>
              <a:t> </a:t>
            </a:r>
            <a:r>
              <a:rPr lang="en-ID" b="0" i="0" dirty="0" err="1">
                <a:solidFill>
                  <a:srgbClr val="000000"/>
                </a:solidFill>
                <a:effectLst/>
                <a:latin typeface="+mj-lt"/>
              </a:rPr>
              <a:t>reputasi</a:t>
            </a:r>
            <a:r>
              <a:rPr lang="en-ID" b="0" i="0" dirty="0">
                <a:solidFill>
                  <a:srgbClr val="000000"/>
                </a:solidFill>
                <a:effectLst/>
                <a:latin typeface="+mj-lt"/>
              </a:rPr>
              <a:t> </a:t>
            </a:r>
            <a:r>
              <a:rPr lang="en-ID" b="0" i="0" dirty="0" err="1">
                <a:solidFill>
                  <a:srgbClr val="000000"/>
                </a:solidFill>
                <a:effectLst/>
                <a:latin typeface="+mj-lt"/>
              </a:rPr>
              <a:t>perusahaan</a:t>
            </a:r>
            <a:r>
              <a:rPr lang="en-ID" b="0" i="0" dirty="0">
                <a:solidFill>
                  <a:srgbClr val="000000"/>
                </a:solidFill>
                <a:effectLst/>
                <a:latin typeface="+mj-lt"/>
              </a:rPr>
              <a:t> </a:t>
            </a:r>
            <a:r>
              <a:rPr lang="en-ID" b="0" i="0" dirty="0" err="1">
                <a:solidFill>
                  <a:srgbClr val="000000"/>
                </a:solidFill>
                <a:effectLst/>
                <a:latin typeface="+mj-lt"/>
              </a:rPr>
              <a:t>sebagai</a:t>
            </a:r>
            <a:r>
              <a:rPr lang="en-ID" b="0" i="0" dirty="0">
                <a:solidFill>
                  <a:srgbClr val="000000"/>
                </a:solidFill>
                <a:effectLst/>
                <a:latin typeface="+mj-lt"/>
              </a:rPr>
              <a:t> </a:t>
            </a:r>
            <a:r>
              <a:rPr lang="en-ID" b="0" i="0" dirty="0" err="1">
                <a:solidFill>
                  <a:srgbClr val="000000"/>
                </a:solidFill>
                <a:effectLst/>
                <a:latin typeface="+mj-lt"/>
              </a:rPr>
              <a:t>penyedia</a:t>
            </a:r>
            <a:r>
              <a:rPr lang="en-ID" b="0" i="0" dirty="0">
                <a:solidFill>
                  <a:srgbClr val="000000"/>
                </a:solidFill>
                <a:effectLst/>
                <a:latin typeface="+mj-lt"/>
              </a:rPr>
              <a:t> </a:t>
            </a:r>
            <a:r>
              <a:rPr lang="en-ID" b="0" i="0" dirty="0" err="1">
                <a:solidFill>
                  <a:srgbClr val="000000"/>
                </a:solidFill>
                <a:effectLst/>
                <a:latin typeface="+mj-lt"/>
              </a:rPr>
              <a:t>rempah-rempah</a:t>
            </a:r>
            <a:r>
              <a:rPr lang="en-ID" b="0" i="0" dirty="0">
                <a:solidFill>
                  <a:srgbClr val="000000"/>
                </a:solidFill>
                <a:effectLst/>
                <a:latin typeface="+mj-lt"/>
              </a:rPr>
              <a:t> </a:t>
            </a:r>
            <a:r>
              <a:rPr lang="en-ID" b="0" i="0" dirty="0" err="1">
                <a:solidFill>
                  <a:srgbClr val="000000"/>
                </a:solidFill>
                <a:effectLst/>
                <a:latin typeface="+mj-lt"/>
              </a:rPr>
              <a:t>unggulan</a:t>
            </a:r>
            <a:r>
              <a:rPr lang="en-ID" b="0" i="0" dirty="0">
                <a:solidFill>
                  <a:srgbClr val="000000"/>
                </a:solidFill>
                <a:effectLst/>
                <a:latin typeface="+mj-lt"/>
              </a:rPr>
              <a:t>. </a:t>
            </a:r>
            <a:r>
              <a:rPr lang="en-ID" b="0" i="0" dirty="0" err="1">
                <a:solidFill>
                  <a:srgbClr val="000000"/>
                </a:solidFill>
                <a:effectLst/>
                <a:latin typeface="+mj-lt"/>
              </a:rPr>
              <a:t>Pencapaian</a:t>
            </a:r>
            <a:r>
              <a:rPr lang="en-ID" b="0" i="0" dirty="0">
                <a:solidFill>
                  <a:srgbClr val="000000"/>
                </a:solidFill>
                <a:effectLst/>
                <a:latin typeface="+mj-lt"/>
              </a:rPr>
              <a:t> </a:t>
            </a:r>
            <a:r>
              <a:rPr lang="en-ID" b="0" i="0" dirty="0" err="1">
                <a:solidFill>
                  <a:srgbClr val="000000"/>
                </a:solidFill>
                <a:effectLst/>
                <a:latin typeface="+mj-lt"/>
              </a:rPr>
              <a:t>ini</a:t>
            </a:r>
            <a:r>
              <a:rPr lang="en-ID" b="0" i="0" dirty="0">
                <a:solidFill>
                  <a:srgbClr val="000000"/>
                </a:solidFill>
                <a:effectLst/>
                <a:latin typeface="+mj-lt"/>
              </a:rPr>
              <a:t> juga </a:t>
            </a:r>
            <a:r>
              <a:rPr lang="en-ID" b="0" i="0" dirty="0" err="1">
                <a:solidFill>
                  <a:srgbClr val="000000"/>
                </a:solidFill>
                <a:effectLst/>
                <a:latin typeface="+mj-lt"/>
              </a:rPr>
              <a:t>mencerminkan</a:t>
            </a:r>
            <a:r>
              <a:rPr lang="en-ID" b="0" i="0" dirty="0">
                <a:solidFill>
                  <a:srgbClr val="000000"/>
                </a:solidFill>
                <a:effectLst/>
                <a:latin typeface="+mj-lt"/>
              </a:rPr>
              <a:t> </a:t>
            </a:r>
            <a:r>
              <a:rPr lang="en-ID" b="0" i="0" dirty="0" err="1">
                <a:solidFill>
                  <a:srgbClr val="000000"/>
                </a:solidFill>
                <a:effectLst/>
                <a:latin typeface="+mj-lt"/>
              </a:rPr>
              <a:t>komitmen</a:t>
            </a:r>
            <a:r>
              <a:rPr lang="en-ID" b="0" i="0" dirty="0">
                <a:solidFill>
                  <a:srgbClr val="000000"/>
                </a:solidFill>
                <a:effectLst/>
                <a:latin typeface="+mj-lt"/>
              </a:rPr>
              <a:t> </a:t>
            </a:r>
            <a:r>
              <a:rPr lang="en-ID" b="0" i="0" dirty="0" err="1">
                <a:solidFill>
                  <a:srgbClr val="000000"/>
                </a:solidFill>
                <a:effectLst/>
                <a:latin typeface="+mj-lt"/>
              </a:rPr>
              <a:t>perusahaan</a:t>
            </a:r>
            <a:r>
              <a:rPr lang="en-ID" b="0" i="0" dirty="0">
                <a:solidFill>
                  <a:srgbClr val="000000"/>
                </a:solidFill>
                <a:effectLst/>
                <a:latin typeface="+mj-lt"/>
              </a:rPr>
              <a:t> </a:t>
            </a:r>
            <a:r>
              <a:rPr lang="en-ID" b="0" i="0" dirty="0" err="1">
                <a:solidFill>
                  <a:srgbClr val="000000"/>
                </a:solidFill>
                <a:effectLst/>
                <a:latin typeface="+mj-lt"/>
              </a:rPr>
              <a:t>terhadap</a:t>
            </a:r>
            <a:r>
              <a:rPr lang="en-ID" b="0" i="0" dirty="0">
                <a:solidFill>
                  <a:srgbClr val="000000"/>
                </a:solidFill>
                <a:effectLst/>
                <a:latin typeface="+mj-lt"/>
              </a:rPr>
              <a:t> </a:t>
            </a:r>
            <a:r>
              <a:rPr lang="en-ID" b="0" i="0" dirty="0" err="1">
                <a:solidFill>
                  <a:srgbClr val="000000"/>
                </a:solidFill>
                <a:effectLst/>
                <a:latin typeface="+mj-lt"/>
              </a:rPr>
              <a:t>kualitas</a:t>
            </a:r>
            <a:r>
              <a:rPr lang="en-ID" b="0" i="0" dirty="0">
                <a:solidFill>
                  <a:srgbClr val="000000"/>
                </a:solidFill>
                <a:effectLst/>
                <a:latin typeface="+mj-lt"/>
              </a:rPr>
              <a:t> dan </a:t>
            </a:r>
            <a:r>
              <a:rPr lang="en-ID" b="0" i="0" dirty="0" err="1">
                <a:solidFill>
                  <a:srgbClr val="000000"/>
                </a:solidFill>
                <a:effectLst/>
                <a:latin typeface="+mj-lt"/>
              </a:rPr>
              <a:t>keberlanjutan</a:t>
            </a:r>
            <a:r>
              <a:rPr lang="en-ID" b="0" i="0" dirty="0">
                <a:solidFill>
                  <a:srgbClr val="000000"/>
                </a:solidFill>
                <a:effectLst/>
                <a:latin typeface="+mj-lt"/>
              </a:rPr>
              <a:t> </a:t>
            </a:r>
            <a:r>
              <a:rPr lang="en-ID" b="0" i="0" dirty="0" err="1">
                <a:solidFill>
                  <a:srgbClr val="000000"/>
                </a:solidFill>
                <a:effectLst/>
                <a:latin typeface="+mj-lt"/>
              </a:rPr>
              <a:t>dalam</a:t>
            </a:r>
            <a:r>
              <a:rPr lang="en-ID" b="0" i="0" dirty="0">
                <a:solidFill>
                  <a:srgbClr val="000000"/>
                </a:solidFill>
                <a:effectLst/>
                <a:latin typeface="+mj-lt"/>
              </a:rPr>
              <a:t> </a:t>
            </a:r>
            <a:r>
              <a:rPr lang="en-ID" b="0" i="0" dirty="0" err="1">
                <a:solidFill>
                  <a:srgbClr val="000000"/>
                </a:solidFill>
                <a:effectLst/>
                <a:latin typeface="+mj-lt"/>
              </a:rPr>
              <a:t>rantai</a:t>
            </a:r>
            <a:r>
              <a:rPr lang="en-ID" b="0" i="0" dirty="0">
                <a:solidFill>
                  <a:srgbClr val="000000"/>
                </a:solidFill>
                <a:effectLst/>
                <a:latin typeface="+mj-lt"/>
              </a:rPr>
              <a:t> </a:t>
            </a:r>
            <a:r>
              <a:rPr lang="en-ID" b="0" i="0" dirty="0" err="1">
                <a:solidFill>
                  <a:srgbClr val="000000"/>
                </a:solidFill>
                <a:effectLst/>
                <a:latin typeface="+mj-lt"/>
              </a:rPr>
              <a:t>pasok</a:t>
            </a:r>
            <a:r>
              <a:rPr lang="en-ID" b="0" i="0" dirty="0">
                <a:solidFill>
                  <a:srgbClr val="000000"/>
                </a:solidFill>
                <a:effectLst/>
                <a:latin typeface="+mj-lt"/>
              </a:rPr>
              <a:t>.</a:t>
            </a:r>
            <a:endParaRPr lang="en-ID" dirty="0">
              <a:solidFill>
                <a:srgbClr val="000000"/>
              </a:solidFill>
              <a:effectLst/>
              <a:latin typeface="+mj-lt"/>
            </a:endParaRPr>
          </a:p>
        </p:txBody>
      </p:sp>
      <p:sp>
        <p:nvSpPr>
          <p:cNvPr id="18" name="TextBox 17">
            <a:extLst>
              <a:ext uri="{FF2B5EF4-FFF2-40B4-BE49-F238E27FC236}">
                <a16:creationId xmlns:a16="http://schemas.microsoft.com/office/drawing/2014/main" id="{EC280108-D1CB-D120-827F-F6B3E392BC5C}"/>
              </a:ext>
            </a:extLst>
          </p:cNvPr>
          <p:cNvSpPr txBox="1"/>
          <p:nvPr/>
        </p:nvSpPr>
        <p:spPr>
          <a:xfrm>
            <a:off x="4723328" y="6514602"/>
            <a:ext cx="4523704"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4" name="TextBox 3">
            <a:extLst>
              <a:ext uri="{FF2B5EF4-FFF2-40B4-BE49-F238E27FC236}">
                <a16:creationId xmlns:a16="http://schemas.microsoft.com/office/drawing/2014/main" id="{1A9B0280-B6C4-4A63-BFE8-31C7A4BC2254}"/>
              </a:ext>
            </a:extLst>
          </p:cNvPr>
          <p:cNvSpPr txBox="1"/>
          <p:nvPr/>
        </p:nvSpPr>
        <p:spPr>
          <a:xfrm>
            <a:off x="6486661" y="776402"/>
            <a:ext cx="4920801" cy="5038367"/>
          </a:xfrm>
          <a:prstGeom prst="rect">
            <a:avLst/>
          </a:prstGeom>
          <a:noFill/>
        </p:spPr>
        <p:txBody>
          <a:bodyPr wrap="square">
            <a:spAutoFit/>
          </a:bodyPr>
          <a:lstStyle/>
          <a:p>
            <a:pPr algn="just">
              <a:lnSpc>
                <a:spcPct val="150000"/>
              </a:lnSpc>
            </a:pPr>
            <a:r>
              <a:rPr lang="en-ID" b="1" dirty="0"/>
              <a:t>Business Achievements</a:t>
            </a:r>
          </a:p>
          <a:p>
            <a:pPr algn="just">
              <a:lnSpc>
                <a:spcPct val="150000"/>
              </a:lnSpc>
            </a:pPr>
            <a:r>
              <a:rPr lang="en-ID" dirty="0"/>
              <a:t>PT </a:t>
            </a:r>
            <a:r>
              <a:rPr lang="en-ID" dirty="0" err="1"/>
              <a:t>Benepace</a:t>
            </a:r>
            <a:r>
              <a:rPr lang="en-ID" dirty="0"/>
              <a:t> </a:t>
            </a:r>
            <a:r>
              <a:rPr lang="en-ID" dirty="0" err="1"/>
              <a:t>Solviro</a:t>
            </a:r>
            <a:r>
              <a:rPr lang="en-ID" dirty="0"/>
              <a:t> </a:t>
            </a:r>
            <a:r>
              <a:rPr lang="en-ID" dirty="0" err="1"/>
              <a:t>Multicorps</a:t>
            </a:r>
            <a:r>
              <a:rPr lang="en-ID" dirty="0"/>
              <a:t> successfully achieved a significant milestone in spice exports in 2022 by shipping more than 100 tons of high-quality spices, including pepper, nutmeg, and cinnamon, to the global market. These exports reached more than 10 countries in Europe, America, and Asia, strengthening the company's reputation as a superior spice provider. This achievement also reflects the company's commitment to quality and sustainability in the supply chain.</a:t>
            </a:r>
          </a:p>
        </p:txBody>
      </p:sp>
      <p:sp>
        <p:nvSpPr>
          <p:cNvPr id="9" name="TextBox 8">
            <a:extLst>
              <a:ext uri="{FF2B5EF4-FFF2-40B4-BE49-F238E27FC236}">
                <a16:creationId xmlns:a16="http://schemas.microsoft.com/office/drawing/2014/main" id="{50C6CE8F-161E-46C2-8055-59FD73539668}"/>
              </a:ext>
            </a:extLst>
          </p:cNvPr>
          <p:cNvSpPr txBox="1"/>
          <p:nvPr/>
        </p:nvSpPr>
        <p:spPr>
          <a:xfrm>
            <a:off x="784538" y="408711"/>
            <a:ext cx="3416122"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2" name="Picture 1">
            <a:extLst>
              <a:ext uri="{FF2B5EF4-FFF2-40B4-BE49-F238E27FC236}">
                <a16:creationId xmlns:a16="http://schemas.microsoft.com/office/drawing/2014/main" id="{F00BBA89-DA86-D5F7-A0FD-4297C8984B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380227" y="333186"/>
            <a:ext cx="544310" cy="489329"/>
          </a:xfrm>
          <a:prstGeom prst="rect">
            <a:avLst/>
          </a:prstGeom>
        </p:spPr>
      </p:pic>
    </p:spTree>
    <p:extLst>
      <p:ext uri="{BB962C8B-B14F-4D97-AF65-F5344CB8AC3E}">
        <p14:creationId xmlns:p14="http://schemas.microsoft.com/office/powerpoint/2010/main" val="273724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93736AF-0027-E734-82A8-010D7129D046}"/>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7</a:t>
            </a:fld>
            <a:endParaRPr lang="en-US" dirty="0"/>
          </a:p>
        </p:txBody>
      </p:sp>
      <p:sp>
        <p:nvSpPr>
          <p:cNvPr id="10" name="TextBox 9">
            <a:extLst>
              <a:ext uri="{FF2B5EF4-FFF2-40B4-BE49-F238E27FC236}">
                <a16:creationId xmlns:a16="http://schemas.microsoft.com/office/drawing/2014/main" id="{A8C8D411-9266-AE0B-4B77-8069BFE6B9DA}"/>
              </a:ext>
            </a:extLst>
          </p:cNvPr>
          <p:cNvSpPr txBox="1"/>
          <p:nvPr/>
        </p:nvSpPr>
        <p:spPr>
          <a:xfrm>
            <a:off x="450805" y="809007"/>
            <a:ext cx="5772957" cy="6463308"/>
          </a:xfrm>
          <a:prstGeom prst="rect">
            <a:avLst/>
          </a:prstGeom>
          <a:noFill/>
        </p:spPr>
        <p:txBody>
          <a:bodyPr wrap="square">
            <a:spAutoFit/>
          </a:bodyPr>
          <a:lstStyle/>
          <a:p>
            <a:pPr algn="just"/>
            <a:r>
              <a:rPr lang="en-ID" b="1" i="0" dirty="0" err="1">
                <a:solidFill>
                  <a:srgbClr val="255C8C"/>
                </a:solidFill>
                <a:effectLst/>
              </a:rPr>
              <a:t>Klien</a:t>
            </a:r>
            <a:endParaRPr lang="en-ID" b="1" i="0" dirty="0">
              <a:solidFill>
                <a:srgbClr val="255C8C"/>
              </a:solidFill>
              <a:effectLst/>
            </a:endParaRPr>
          </a:p>
          <a:p>
            <a:pPr algn="just"/>
            <a:endParaRPr lang="en-ID" b="1" i="0" dirty="0">
              <a:solidFill>
                <a:srgbClr val="255C8C"/>
              </a:solidFill>
              <a:effectLst/>
            </a:endParaRPr>
          </a:p>
          <a:p>
            <a:pPr algn="just"/>
            <a:r>
              <a:rPr lang="en-ID" b="0" i="0" dirty="0">
                <a:solidFill>
                  <a:srgbClr val="000000"/>
                </a:solidFill>
                <a:effectLst/>
              </a:rPr>
              <a:t>PT </a:t>
            </a:r>
            <a:r>
              <a:rPr lang="en-ID" b="0" i="0" dirty="0" err="1">
                <a:solidFill>
                  <a:srgbClr val="000000"/>
                </a:solidFill>
                <a:effectLst/>
              </a:rPr>
              <a:t>Benepace</a:t>
            </a:r>
            <a:r>
              <a:rPr lang="en-ID" b="0" i="0" dirty="0">
                <a:solidFill>
                  <a:srgbClr val="000000"/>
                </a:solidFill>
                <a:effectLst/>
              </a:rPr>
              <a:t> </a:t>
            </a:r>
            <a:r>
              <a:rPr lang="en-ID" b="0" i="0" dirty="0" err="1">
                <a:solidFill>
                  <a:srgbClr val="000000"/>
                </a:solidFill>
                <a:effectLst/>
              </a:rPr>
              <a:t>Solviro</a:t>
            </a:r>
            <a:r>
              <a:rPr lang="en-ID" b="0" i="0" dirty="0">
                <a:solidFill>
                  <a:srgbClr val="000000"/>
                </a:solidFill>
                <a:effectLst/>
              </a:rPr>
              <a:t> </a:t>
            </a:r>
            <a:r>
              <a:rPr lang="en-ID" b="0" i="0" dirty="0" err="1">
                <a:solidFill>
                  <a:srgbClr val="000000"/>
                </a:solidFill>
                <a:effectLst/>
              </a:rPr>
              <a:t>Multicorps</a:t>
            </a:r>
            <a:r>
              <a:rPr lang="en-ID" b="0" i="0" dirty="0">
                <a:solidFill>
                  <a:srgbClr val="000000"/>
                </a:solidFill>
                <a:effectLst/>
              </a:rPr>
              <a:t> </a:t>
            </a:r>
            <a:r>
              <a:rPr lang="en-ID" b="0" i="0" dirty="0" err="1">
                <a:solidFill>
                  <a:srgbClr val="000000"/>
                </a:solidFill>
                <a:effectLst/>
              </a:rPr>
              <a:t>memulai</a:t>
            </a:r>
            <a:r>
              <a:rPr lang="en-ID" b="0" i="0" dirty="0">
                <a:solidFill>
                  <a:srgbClr val="000000"/>
                </a:solidFill>
                <a:effectLst/>
              </a:rPr>
              <a:t> </a:t>
            </a:r>
            <a:r>
              <a:rPr lang="en-ID" b="0" i="0" dirty="0" err="1">
                <a:solidFill>
                  <a:srgbClr val="000000"/>
                </a:solidFill>
                <a:effectLst/>
              </a:rPr>
              <a:t>langkahnya</a:t>
            </a:r>
            <a:r>
              <a:rPr lang="en-ID" b="0" i="0" dirty="0">
                <a:solidFill>
                  <a:srgbClr val="000000"/>
                </a:solidFill>
                <a:effectLst/>
              </a:rPr>
              <a:t> </a:t>
            </a:r>
            <a:r>
              <a:rPr lang="en-ID" b="0" i="0" dirty="0" err="1">
                <a:solidFill>
                  <a:srgbClr val="000000"/>
                </a:solidFill>
                <a:effectLst/>
              </a:rPr>
              <a:t>dalam</a:t>
            </a:r>
            <a:r>
              <a:rPr lang="en-ID" b="0" i="0" dirty="0">
                <a:solidFill>
                  <a:srgbClr val="000000"/>
                </a:solidFill>
                <a:effectLst/>
              </a:rPr>
              <a:t> </a:t>
            </a:r>
            <a:r>
              <a:rPr lang="en-ID" b="0" i="0" dirty="0" err="1">
                <a:solidFill>
                  <a:srgbClr val="000000"/>
                </a:solidFill>
                <a:effectLst/>
              </a:rPr>
              <a:t>perdagangan</a:t>
            </a:r>
            <a:r>
              <a:rPr lang="en-ID" b="0" i="0" dirty="0">
                <a:solidFill>
                  <a:srgbClr val="000000"/>
                </a:solidFill>
                <a:effectLst/>
              </a:rPr>
              <a:t> </a:t>
            </a:r>
            <a:r>
              <a:rPr lang="en-ID" b="0" i="0" dirty="0" err="1">
                <a:solidFill>
                  <a:srgbClr val="000000"/>
                </a:solidFill>
                <a:effectLst/>
              </a:rPr>
              <a:t>internasional</a:t>
            </a:r>
            <a:r>
              <a:rPr lang="en-ID" b="0" i="0" dirty="0">
                <a:solidFill>
                  <a:srgbClr val="000000"/>
                </a:solidFill>
                <a:effectLst/>
              </a:rPr>
              <a:t>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mengekspor</a:t>
            </a:r>
            <a:r>
              <a:rPr lang="en-ID" b="0" i="0" dirty="0">
                <a:solidFill>
                  <a:srgbClr val="000000"/>
                </a:solidFill>
                <a:effectLst/>
              </a:rPr>
              <a:t> sambal </a:t>
            </a:r>
            <a:r>
              <a:rPr lang="en-ID" b="0" i="0" dirty="0" err="1">
                <a:solidFill>
                  <a:srgbClr val="000000"/>
                </a:solidFill>
                <a:effectLst/>
              </a:rPr>
              <a:t>ke</a:t>
            </a:r>
            <a:r>
              <a:rPr lang="en-ID" b="0" i="0" dirty="0">
                <a:solidFill>
                  <a:srgbClr val="000000"/>
                </a:solidFill>
                <a:effectLst/>
              </a:rPr>
              <a:t> Hong Kong dan Malaysia, </a:t>
            </a:r>
            <a:r>
              <a:rPr lang="en-ID" b="0" i="0" dirty="0" err="1">
                <a:solidFill>
                  <a:srgbClr val="000000"/>
                </a:solidFill>
                <a:effectLst/>
              </a:rPr>
              <a:t>menjadikannya</a:t>
            </a:r>
            <a:r>
              <a:rPr lang="en-ID" b="0" i="0" dirty="0">
                <a:solidFill>
                  <a:srgbClr val="000000"/>
                </a:solidFill>
                <a:effectLst/>
              </a:rPr>
              <a:t> </a:t>
            </a:r>
            <a:r>
              <a:rPr lang="en-ID" b="0" i="0" dirty="0" err="1">
                <a:solidFill>
                  <a:srgbClr val="000000"/>
                </a:solidFill>
                <a:effectLst/>
              </a:rPr>
              <a:t>sebagai</a:t>
            </a:r>
            <a:r>
              <a:rPr lang="en-ID" b="0" i="0" dirty="0">
                <a:solidFill>
                  <a:srgbClr val="000000"/>
                </a:solidFill>
                <a:effectLst/>
              </a:rPr>
              <a:t> </a:t>
            </a:r>
            <a:r>
              <a:rPr lang="en-ID" b="0" i="0" dirty="0" err="1">
                <a:solidFill>
                  <a:srgbClr val="000000"/>
                </a:solidFill>
                <a:effectLst/>
              </a:rPr>
              <a:t>pintu</a:t>
            </a:r>
            <a:r>
              <a:rPr lang="en-ID" b="0" i="0" dirty="0">
                <a:solidFill>
                  <a:srgbClr val="000000"/>
                </a:solidFill>
                <a:effectLst/>
              </a:rPr>
              <a:t> </a:t>
            </a:r>
            <a:r>
              <a:rPr lang="en-ID" b="0" i="0" dirty="0" err="1">
                <a:solidFill>
                  <a:srgbClr val="000000"/>
                </a:solidFill>
                <a:effectLst/>
              </a:rPr>
              <a:t>gerbang</a:t>
            </a:r>
            <a:r>
              <a:rPr lang="en-ID" b="0" i="0" dirty="0">
                <a:solidFill>
                  <a:srgbClr val="000000"/>
                </a:solidFill>
                <a:effectLst/>
              </a:rPr>
              <a:t> </a:t>
            </a:r>
            <a:r>
              <a:rPr lang="en-ID" b="0" i="0" dirty="0" err="1">
                <a:solidFill>
                  <a:srgbClr val="000000"/>
                </a:solidFill>
                <a:effectLst/>
              </a:rPr>
              <a:t>menuju</a:t>
            </a:r>
            <a:r>
              <a:rPr lang="en-ID" b="0" i="0" dirty="0">
                <a:solidFill>
                  <a:srgbClr val="000000"/>
                </a:solidFill>
                <a:effectLst/>
              </a:rPr>
              <a:t> pasar global. PT BSM </a:t>
            </a:r>
            <a:r>
              <a:rPr lang="en-ID" b="0" i="0" dirty="0" err="1">
                <a:solidFill>
                  <a:srgbClr val="000000"/>
                </a:solidFill>
                <a:effectLst/>
              </a:rPr>
              <a:t>melayani</a:t>
            </a:r>
            <a:r>
              <a:rPr lang="en-ID" b="0" i="0" dirty="0">
                <a:solidFill>
                  <a:srgbClr val="000000"/>
                </a:solidFill>
                <a:effectLst/>
              </a:rPr>
              <a:t> </a:t>
            </a:r>
            <a:r>
              <a:rPr lang="en-ID" b="0" i="0" dirty="0" err="1">
                <a:solidFill>
                  <a:srgbClr val="000000"/>
                </a:solidFill>
                <a:effectLst/>
              </a:rPr>
              <a:t>klien</a:t>
            </a:r>
            <a:r>
              <a:rPr lang="en-ID" b="0" i="0" dirty="0">
                <a:solidFill>
                  <a:srgbClr val="000000"/>
                </a:solidFill>
                <a:effectLst/>
              </a:rPr>
              <a:t> </a:t>
            </a:r>
            <a:r>
              <a:rPr lang="en-ID" b="0" i="0" dirty="0" err="1">
                <a:solidFill>
                  <a:srgbClr val="000000"/>
                </a:solidFill>
                <a:effectLst/>
              </a:rPr>
              <a:t>utama</a:t>
            </a:r>
            <a:r>
              <a:rPr lang="en-ID" b="0" i="0" dirty="0">
                <a:solidFill>
                  <a:srgbClr val="000000"/>
                </a:solidFill>
                <a:effectLst/>
              </a:rPr>
              <a:t> </a:t>
            </a:r>
            <a:r>
              <a:rPr lang="en-ID" b="0" i="0" dirty="0" err="1">
                <a:solidFill>
                  <a:srgbClr val="000000"/>
                </a:solidFill>
                <a:effectLst/>
              </a:rPr>
              <a:t>dari</a:t>
            </a:r>
            <a:r>
              <a:rPr lang="en-ID" b="0" i="0" dirty="0">
                <a:solidFill>
                  <a:srgbClr val="000000"/>
                </a:solidFill>
                <a:effectLst/>
              </a:rPr>
              <a:t> </a:t>
            </a:r>
            <a:r>
              <a:rPr lang="en-ID" b="0" i="0" dirty="0" err="1">
                <a:solidFill>
                  <a:srgbClr val="000000"/>
                </a:solidFill>
                <a:effectLst/>
              </a:rPr>
              <a:t>berbagai</a:t>
            </a:r>
            <a:r>
              <a:rPr lang="en-ID" b="0" i="0" dirty="0">
                <a:solidFill>
                  <a:srgbClr val="000000"/>
                </a:solidFill>
                <a:effectLst/>
              </a:rPr>
              <a:t> </a:t>
            </a:r>
            <a:r>
              <a:rPr lang="en-ID" b="0" i="0" dirty="0" err="1">
                <a:solidFill>
                  <a:srgbClr val="000000"/>
                </a:solidFill>
                <a:effectLst/>
              </a:rPr>
              <a:t>sektor</a:t>
            </a:r>
            <a:r>
              <a:rPr lang="en-ID" b="0" i="0" dirty="0">
                <a:solidFill>
                  <a:srgbClr val="000000"/>
                </a:solidFill>
                <a:effectLst/>
              </a:rPr>
              <a:t> </a:t>
            </a:r>
            <a:r>
              <a:rPr lang="en-ID" b="0" i="0" dirty="0" err="1">
                <a:solidFill>
                  <a:srgbClr val="000000"/>
                </a:solidFill>
                <a:effectLst/>
              </a:rPr>
              <a:t>industri</a:t>
            </a:r>
            <a:r>
              <a:rPr lang="en-ID" b="0" i="0" dirty="0">
                <a:solidFill>
                  <a:srgbClr val="000000"/>
                </a:solidFill>
                <a:effectLst/>
              </a:rPr>
              <a:t>, </a:t>
            </a:r>
            <a:r>
              <a:rPr lang="en-ID" b="0" i="0" dirty="0" err="1">
                <a:solidFill>
                  <a:srgbClr val="000000"/>
                </a:solidFill>
                <a:effectLst/>
              </a:rPr>
              <a:t>termasuk</a:t>
            </a:r>
            <a:r>
              <a:rPr lang="en-ID" b="0" i="0" dirty="0">
                <a:solidFill>
                  <a:srgbClr val="000000"/>
                </a:solidFill>
                <a:effectLst/>
              </a:rPr>
              <a:t> Perusahaan</a:t>
            </a:r>
            <a:r>
              <a:rPr lang="en-ID" dirty="0">
                <a:solidFill>
                  <a:srgbClr val="000000"/>
                </a:solidFill>
              </a:rPr>
              <a:t> </a:t>
            </a:r>
            <a:r>
              <a:rPr lang="en-ID" b="0" i="0" dirty="0" err="1">
                <a:solidFill>
                  <a:srgbClr val="000000"/>
                </a:solidFill>
                <a:effectLst/>
              </a:rPr>
              <a:t>makanan</a:t>
            </a:r>
            <a:r>
              <a:rPr lang="en-ID" b="0" i="0" dirty="0">
                <a:solidFill>
                  <a:srgbClr val="000000"/>
                </a:solidFill>
                <a:effectLst/>
              </a:rPr>
              <a:t> dan </a:t>
            </a:r>
            <a:r>
              <a:rPr lang="en-ID" b="0" i="0" dirty="0" err="1">
                <a:solidFill>
                  <a:srgbClr val="000000"/>
                </a:solidFill>
                <a:effectLst/>
              </a:rPr>
              <a:t>minuman</a:t>
            </a:r>
            <a:r>
              <a:rPr lang="en-ID" b="0" i="0" dirty="0">
                <a:solidFill>
                  <a:srgbClr val="000000"/>
                </a:solidFill>
                <a:effectLst/>
              </a:rPr>
              <a:t> </a:t>
            </a:r>
            <a:r>
              <a:rPr lang="en-ID" b="0" i="0" dirty="0" err="1">
                <a:solidFill>
                  <a:srgbClr val="000000"/>
                </a:solidFill>
                <a:effectLst/>
              </a:rPr>
              <a:t>internasional</a:t>
            </a:r>
            <a:r>
              <a:rPr lang="en-ID" b="0" i="0" dirty="0">
                <a:solidFill>
                  <a:srgbClr val="000000"/>
                </a:solidFill>
                <a:effectLst/>
              </a:rPr>
              <a:t>,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memasok</a:t>
            </a:r>
            <a:r>
              <a:rPr lang="en-ID" b="0" i="0" dirty="0">
                <a:solidFill>
                  <a:srgbClr val="000000"/>
                </a:solidFill>
                <a:effectLst/>
              </a:rPr>
              <a:t> </a:t>
            </a:r>
            <a:r>
              <a:rPr lang="en-ID" b="0" i="0" dirty="0" err="1">
                <a:solidFill>
                  <a:srgbClr val="000000"/>
                </a:solidFill>
                <a:effectLst/>
              </a:rPr>
              <a:t>rempah-rempah</a:t>
            </a:r>
            <a:r>
              <a:rPr lang="en-ID" b="0" i="0" dirty="0">
                <a:solidFill>
                  <a:srgbClr val="000000"/>
                </a:solidFill>
                <a:effectLst/>
              </a:rPr>
              <a:t> </a:t>
            </a:r>
            <a:r>
              <a:rPr lang="en-ID" b="0" i="0" dirty="0" err="1">
                <a:solidFill>
                  <a:srgbClr val="000000"/>
                </a:solidFill>
                <a:effectLst/>
              </a:rPr>
              <a:t>berkualitas</a:t>
            </a:r>
            <a:r>
              <a:rPr lang="en-ID" b="0" i="0" dirty="0">
                <a:solidFill>
                  <a:srgbClr val="000000"/>
                </a:solidFill>
                <a:effectLst/>
              </a:rPr>
              <a:t> </a:t>
            </a:r>
            <a:r>
              <a:rPr lang="en-ID" b="0" i="0" dirty="0" err="1">
                <a:solidFill>
                  <a:srgbClr val="000000"/>
                </a:solidFill>
                <a:effectLst/>
              </a:rPr>
              <a:t>tinggi</a:t>
            </a:r>
            <a:r>
              <a:rPr lang="en-ID" b="0" i="0" dirty="0">
                <a:solidFill>
                  <a:srgbClr val="000000"/>
                </a:solidFill>
                <a:effectLst/>
              </a:rPr>
              <a:t> yang </a:t>
            </a:r>
            <a:r>
              <a:rPr lang="en-ID" b="0" i="0" dirty="0" err="1">
                <a:solidFill>
                  <a:srgbClr val="000000"/>
                </a:solidFill>
                <a:effectLst/>
              </a:rPr>
              <a:t>digunakan</a:t>
            </a:r>
            <a:r>
              <a:rPr lang="en-ID" b="0" i="0" dirty="0">
                <a:solidFill>
                  <a:srgbClr val="000000"/>
                </a:solidFill>
                <a:effectLst/>
              </a:rPr>
              <a:t> </a:t>
            </a:r>
            <a:r>
              <a:rPr lang="en-ID" b="0" i="0" dirty="0" err="1">
                <a:solidFill>
                  <a:srgbClr val="000000"/>
                </a:solidFill>
                <a:effectLst/>
              </a:rPr>
              <a:t>sebagai</a:t>
            </a:r>
            <a:r>
              <a:rPr lang="en-ID" b="0" i="0" dirty="0">
                <a:solidFill>
                  <a:srgbClr val="000000"/>
                </a:solidFill>
                <a:effectLst/>
              </a:rPr>
              <a:t> </a:t>
            </a:r>
            <a:r>
              <a:rPr lang="en-ID" b="0" i="0" dirty="0" err="1">
                <a:solidFill>
                  <a:srgbClr val="000000"/>
                </a:solidFill>
                <a:effectLst/>
              </a:rPr>
              <a:t>bahan</a:t>
            </a:r>
            <a:r>
              <a:rPr lang="en-ID" b="0" i="0" dirty="0">
                <a:solidFill>
                  <a:srgbClr val="000000"/>
                </a:solidFill>
                <a:effectLst/>
              </a:rPr>
              <a:t> </a:t>
            </a:r>
            <a:r>
              <a:rPr lang="en-ID" b="0" i="0" dirty="0" err="1">
                <a:solidFill>
                  <a:srgbClr val="000000"/>
                </a:solidFill>
                <a:effectLst/>
              </a:rPr>
              <a:t>utama</a:t>
            </a:r>
            <a:r>
              <a:rPr lang="en-ID" b="0" i="0" dirty="0">
                <a:solidFill>
                  <a:srgbClr val="000000"/>
                </a:solidFill>
                <a:effectLst/>
              </a:rPr>
              <a:t> oleh </a:t>
            </a:r>
            <a:r>
              <a:rPr lang="en-ID" b="0" i="0" dirty="0" err="1">
                <a:solidFill>
                  <a:srgbClr val="000000"/>
                </a:solidFill>
                <a:effectLst/>
              </a:rPr>
              <a:t>produsen</a:t>
            </a:r>
            <a:r>
              <a:rPr lang="en-ID" b="0" i="0" dirty="0">
                <a:solidFill>
                  <a:srgbClr val="000000"/>
                </a:solidFill>
                <a:effectLst/>
              </a:rPr>
              <a:t> di Amerika </a:t>
            </a:r>
            <a:r>
              <a:rPr lang="en-ID" b="0" i="0" dirty="0" err="1">
                <a:solidFill>
                  <a:srgbClr val="000000"/>
                </a:solidFill>
                <a:effectLst/>
              </a:rPr>
              <a:t>Serikat</a:t>
            </a:r>
            <a:r>
              <a:rPr lang="en-ID" b="0" i="0" dirty="0">
                <a:solidFill>
                  <a:srgbClr val="000000"/>
                </a:solidFill>
                <a:effectLst/>
              </a:rPr>
              <a:t>, </a:t>
            </a:r>
            <a:r>
              <a:rPr lang="en-ID" b="0" i="0" dirty="0" err="1">
                <a:solidFill>
                  <a:srgbClr val="000000"/>
                </a:solidFill>
                <a:effectLst/>
              </a:rPr>
              <a:t>Eropa</a:t>
            </a:r>
            <a:r>
              <a:rPr lang="en-ID" b="0" i="0" dirty="0">
                <a:solidFill>
                  <a:srgbClr val="000000"/>
                </a:solidFill>
                <a:effectLst/>
              </a:rPr>
              <a:t>, dan Asia Tenggara. </a:t>
            </a:r>
            <a:r>
              <a:rPr lang="en-ID" b="0" i="0" dirty="0" err="1">
                <a:solidFill>
                  <a:srgbClr val="000000"/>
                </a:solidFill>
                <a:effectLst/>
              </a:rPr>
              <a:t>Selain</a:t>
            </a:r>
            <a:r>
              <a:rPr lang="en-ID" b="0" i="0" dirty="0">
                <a:solidFill>
                  <a:srgbClr val="000000"/>
                </a:solidFill>
                <a:effectLst/>
              </a:rPr>
              <a:t> </a:t>
            </a:r>
            <a:r>
              <a:rPr lang="en-ID" b="0" i="0" dirty="0" err="1">
                <a:solidFill>
                  <a:srgbClr val="000000"/>
                </a:solidFill>
                <a:effectLst/>
              </a:rPr>
              <a:t>itu</a:t>
            </a:r>
            <a:r>
              <a:rPr lang="en-ID" b="0" i="0" dirty="0">
                <a:solidFill>
                  <a:srgbClr val="000000"/>
                </a:solidFill>
                <a:effectLst/>
              </a:rPr>
              <a:t>, PT </a:t>
            </a:r>
            <a:r>
              <a:rPr lang="en-ID" b="0" i="0" dirty="0" err="1">
                <a:solidFill>
                  <a:srgbClr val="000000"/>
                </a:solidFill>
                <a:effectLst/>
              </a:rPr>
              <a:t>Benepace</a:t>
            </a:r>
            <a:r>
              <a:rPr lang="en-ID" b="0" i="0" dirty="0">
                <a:solidFill>
                  <a:srgbClr val="000000"/>
                </a:solidFill>
                <a:effectLst/>
              </a:rPr>
              <a:t> juga </a:t>
            </a:r>
            <a:r>
              <a:rPr lang="en-ID" b="0" i="0" dirty="0" err="1">
                <a:solidFill>
                  <a:srgbClr val="000000"/>
                </a:solidFill>
                <a:effectLst/>
              </a:rPr>
              <a:t>menjalin</a:t>
            </a:r>
            <a:r>
              <a:rPr lang="en-ID" b="0" i="0" dirty="0">
                <a:solidFill>
                  <a:srgbClr val="000000"/>
                </a:solidFill>
                <a:effectLst/>
              </a:rPr>
              <a:t> </a:t>
            </a:r>
            <a:r>
              <a:rPr lang="en-ID" b="0" i="0" dirty="0" err="1">
                <a:solidFill>
                  <a:srgbClr val="000000"/>
                </a:solidFill>
                <a:effectLst/>
              </a:rPr>
              <a:t>kemitraan</a:t>
            </a:r>
            <a:r>
              <a:rPr lang="en-ID" b="0" i="0" dirty="0">
                <a:solidFill>
                  <a:srgbClr val="000000"/>
                </a:solidFill>
                <a:effectLst/>
              </a:rPr>
              <a:t>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restoran</a:t>
            </a:r>
            <a:r>
              <a:rPr lang="en-ID" b="0" i="0" dirty="0">
                <a:solidFill>
                  <a:srgbClr val="000000"/>
                </a:solidFill>
                <a:effectLst/>
              </a:rPr>
              <a:t> dan </a:t>
            </a:r>
            <a:r>
              <a:rPr lang="en-ID" b="0" i="0" dirty="0" err="1">
                <a:solidFill>
                  <a:srgbClr val="000000"/>
                </a:solidFill>
                <a:effectLst/>
              </a:rPr>
              <a:t>jaringan</a:t>
            </a:r>
            <a:r>
              <a:rPr lang="en-ID" b="0" i="0" dirty="0">
                <a:solidFill>
                  <a:srgbClr val="000000"/>
                </a:solidFill>
                <a:effectLst/>
              </a:rPr>
              <a:t> hotel </a:t>
            </a:r>
            <a:r>
              <a:rPr lang="en-ID" b="0" i="0" dirty="0" err="1">
                <a:solidFill>
                  <a:srgbClr val="000000"/>
                </a:solidFill>
                <a:effectLst/>
              </a:rPr>
              <a:t>bintang</a:t>
            </a:r>
            <a:r>
              <a:rPr lang="en-ID" b="0" i="0" dirty="0">
                <a:solidFill>
                  <a:srgbClr val="000000"/>
                </a:solidFill>
                <a:effectLst/>
              </a:rPr>
              <a:t> lima yang </a:t>
            </a:r>
            <a:r>
              <a:rPr lang="en-ID" b="0" i="0" dirty="0" err="1">
                <a:solidFill>
                  <a:srgbClr val="000000"/>
                </a:solidFill>
                <a:effectLst/>
              </a:rPr>
              <a:t>memanfaatkan</a:t>
            </a:r>
            <a:r>
              <a:rPr lang="en-ID" b="0" i="0" dirty="0">
                <a:solidFill>
                  <a:srgbClr val="000000"/>
                </a:solidFill>
                <a:effectLst/>
              </a:rPr>
              <a:t> </a:t>
            </a:r>
            <a:r>
              <a:rPr lang="en-ID" b="0" i="0" dirty="0" err="1">
                <a:solidFill>
                  <a:srgbClr val="000000"/>
                </a:solidFill>
                <a:effectLst/>
              </a:rPr>
              <a:t>produk</a:t>
            </a:r>
            <a:r>
              <a:rPr lang="en-ID" b="0" i="0" dirty="0">
                <a:solidFill>
                  <a:srgbClr val="000000"/>
                </a:solidFill>
                <a:effectLst/>
              </a:rPr>
              <a:t> </a:t>
            </a:r>
            <a:r>
              <a:rPr lang="en-ID" b="0" i="0" dirty="0" err="1">
                <a:solidFill>
                  <a:srgbClr val="000000"/>
                </a:solidFill>
                <a:effectLst/>
              </a:rPr>
              <a:t>olahan</a:t>
            </a:r>
            <a:r>
              <a:rPr lang="en-ID" b="0" i="0" dirty="0">
                <a:solidFill>
                  <a:srgbClr val="000000"/>
                </a:solidFill>
                <a:effectLst/>
              </a:rPr>
              <a:t> </a:t>
            </a:r>
            <a:r>
              <a:rPr lang="en-ID" b="0" i="0" dirty="0" err="1">
                <a:solidFill>
                  <a:srgbClr val="000000"/>
                </a:solidFill>
                <a:effectLst/>
              </a:rPr>
              <a:t>makanan</a:t>
            </a:r>
            <a:r>
              <a:rPr lang="en-ID" b="0" i="0" dirty="0">
                <a:solidFill>
                  <a:srgbClr val="000000"/>
                </a:solidFill>
                <a:effectLst/>
              </a:rPr>
              <a:t> dan </a:t>
            </a:r>
            <a:r>
              <a:rPr lang="en-ID" b="0" i="0" dirty="0" err="1">
                <a:solidFill>
                  <a:srgbClr val="000000"/>
                </a:solidFill>
                <a:effectLst/>
              </a:rPr>
              <a:t>rempah-rempah</a:t>
            </a:r>
            <a:r>
              <a:rPr lang="en-ID" b="0" i="0" dirty="0">
                <a:solidFill>
                  <a:srgbClr val="000000"/>
                </a:solidFill>
                <a:effectLst/>
              </a:rPr>
              <a:t> </a:t>
            </a:r>
            <a:r>
              <a:rPr lang="en-ID" b="0" i="0" dirty="0" err="1">
                <a:solidFill>
                  <a:srgbClr val="000000"/>
                </a:solidFill>
                <a:effectLst/>
              </a:rPr>
              <a:t>untuk</a:t>
            </a:r>
            <a:r>
              <a:rPr lang="en-ID" b="0" i="0" dirty="0">
                <a:solidFill>
                  <a:srgbClr val="000000"/>
                </a:solidFill>
                <a:effectLst/>
              </a:rPr>
              <a:t> </a:t>
            </a:r>
            <a:r>
              <a:rPr lang="en-ID" b="0" i="0" dirty="0" err="1">
                <a:solidFill>
                  <a:srgbClr val="000000"/>
                </a:solidFill>
                <a:effectLst/>
              </a:rPr>
              <a:t>menciptakan</a:t>
            </a:r>
            <a:r>
              <a:rPr lang="en-ID" b="0" i="0" dirty="0">
                <a:solidFill>
                  <a:srgbClr val="000000"/>
                </a:solidFill>
                <a:effectLst/>
              </a:rPr>
              <a:t> </a:t>
            </a:r>
            <a:r>
              <a:rPr lang="en-ID" b="0" i="0" dirty="0" err="1">
                <a:solidFill>
                  <a:srgbClr val="000000"/>
                </a:solidFill>
                <a:effectLst/>
              </a:rPr>
              <a:t>pengalaman</a:t>
            </a:r>
            <a:r>
              <a:rPr lang="en-ID" b="0" i="0" dirty="0">
                <a:solidFill>
                  <a:srgbClr val="000000"/>
                </a:solidFill>
                <a:effectLst/>
              </a:rPr>
              <a:t> </a:t>
            </a:r>
            <a:r>
              <a:rPr lang="en-ID" b="0" i="0" dirty="0" err="1">
                <a:solidFill>
                  <a:srgbClr val="000000"/>
                </a:solidFill>
                <a:effectLst/>
              </a:rPr>
              <a:t>kuliner</a:t>
            </a:r>
            <a:r>
              <a:rPr lang="en-ID" b="0" i="0" dirty="0">
                <a:solidFill>
                  <a:srgbClr val="000000"/>
                </a:solidFill>
                <a:effectLst/>
              </a:rPr>
              <a:t> yang </a:t>
            </a:r>
            <a:r>
              <a:rPr lang="en-ID" b="0" i="0" dirty="0" err="1">
                <a:solidFill>
                  <a:srgbClr val="000000"/>
                </a:solidFill>
                <a:effectLst/>
              </a:rPr>
              <a:t>istimewa</a:t>
            </a:r>
            <a:r>
              <a:rPr lang="en-ID" b="0" i="0" dirty="0">
                <a:solidFill>
                  <a:srgbClr val="000000"/>
                </a:solidFill>
                <a:effectLst/>
              </a:rPr>
              <a:t> </a:t>
            </a:r>
            <a:r>
              <a:rPr lang="en-ID" b="0" i="0" dirty="0" err="1">
                <a:solidFill>
                  <a:srgbClr val="000000"/>
                </a:solidFill>
                <a:effectLst/>
              </a:rPr>
              <a:t>bagi</a:t>
            </a:r>
            <a:r>
              <a:rPr lang="en-ID" b="0" i="0" dirty="0">
                <a:solidFill>
                  <a:srgbClr val="000000"/>
                </a:solidFill>
                <a:effectLst/>
              </a:rPr>
              <a:t> </a:t>
            </a:r>
            <a:r>
              <a:rPr lang="en-ID" b="0" i="0" dirty="0" err="1">
                <a:solidFill>
                  <a:srgbClr val="000000"/>
                </a:solidFill>
                <a:effectLst/>
              </a:rPr>
              <a:t>pelanggan</a:t>
            </a:r>
            <a:r>
              <a:rPr lang="en-ID" b="0" i="0" dirty="0">
                <a:solidFill>
                  <a:srgbClr val="000000"/>
                </a:solidFill>
                <a:effectLst/>
              </a:rPr>
              <a:t> </a:t>
            </a:r>
            <a:r>
              <a:rPr lang="en-ID" b="0" i="0" dirty="0" err="1">
                <a:solidFill>
                  <a:srgbClr val="000000"/>
                </a:solidFill>
                <a:effectLst/>
              </a:rPr>
              <a:t>mereka</a:t>
            </a:r>
            <a:r>
              <a:rPr lang="en-ID" b="0" i="0" dirty="0">
                <a:solidFill>
                  <a:srgbClr val="000000"/>
                </a:solidFill>
                <a:effectLst/>
              </a:rPr>
              <a:t>. </a:t>
            </a:r>
            <a:r>
              <a:rPr lang="en-ID" b="0" i="0" dirty="0" err="1">
                <a:solidFill>
                  <a:srgbClr val="000000"/>
                </a:solidFill>
                <a:effectLst/>
              </a:rPr>
              <a:t>Untuk</a:t>
            </a:r>
            <a:r>
              <a:rPr lang="en-ID" b="0" i="0" dirty="0">
                <a:solidFill>
                  <a:srgbClr val="000000"/>
                </a:solidFill>
                <a:effectLst/>
              </a:rPr>
              <a:t> </a:t>
            </a:r>
            <a:r>
              <a:rPr lang="en-ID" b="0" i="0" dirty="0" err="1">
                <a:solidFill>
                  <a:srgbClr val="000000"/>
                </a:solidFill>
                <a:effectLst/>
              </a:rPr>
              <a:t>memperluas</a:t>
            </a:r>
            <a:r>
              <a:rPr lang="en-ID" b="0" i="0" dirty="0">
                <a:solidFill>
                  <a:srgbClr val="000000"/>
                </a:solidFill>
                <a:effectLst/>
              </a:rPr>
              <a:t> </a:t>
            </a:r>
            <a:r>
              <a:rPr lang="en-ID" b="0" i="0" dirty="0" err="1">
                <a:solidFill>
                  <a:srgbClr val="000000"/>
                </a:solidFill>
                <a:effectLst/>
              </a:rPr>
              <a:t>jaringan</a:t>
            </a:r>
            <a:r>
              <a:rPr lang="en-ID" b="0" i="0" dirty="0">
                <a:solidFill>
                  <a:srgbClr val="000000"/>
                </a:solidFill>
                <a:effectLst/>
              </a:rPr>
              <a:t> pasar, </a:t>
            </a:r>
            <a:r>
              <a:rPr lang="en-ID" b="0" i="0" dirty="0" err="1">
                <a:solidFill>
                  <a:srgbClr val="000000"/>
                </a:solidFill>
                <a:effectLst/>
              </a:rPr>
              <a:t>perusahaan</a:t>
            </a:r>
            <a:r>
              <a:rPr lang="en-ID" b="0" i="0" dirty="0">
                <a:solidFill>
                  <a:srgbClr val="000000"/>
                </a:solidFill>
                <a:effectLst/>
              </a:rPr>
              <a:t> </a:t>
            </a:r>
            <a:r>
              <a:rPr lang="en-ID" b="0" i="0" dirty="0" err="1">
                <a:solidFill>
                  <a:srgbClr val="000000"/>
                </a:solidFill>
                <a:effectLst/>
              </a:rPr>
              <a:t>ini</a:t>
            </a:r>
            <a:r>
              <a:rPr lang="en-ID" b="0" i="0" dirty="0">
                <a:solidFill>
                  <a:srgbClr val="000000"/>
                </a:solidFill>
                <a:effectLst/>
              </a:rPr>
              <a:t> </a:t>
            </a:r>
            <a:r>
              <a:rPr lang="en-ID" b="0" i="0" dirty="0" err="1">
                <a:solidFill>
                  <a:srgbClr val="000000"/>
                </a:solidFill>
                <a:effectLst/>
              </a:rPr>
              <a:t>bekerja</a:t>
            </a:r>
            <a:r>
              <a:rPr lang="en-ID" b="0" i="0" dirty="0">
                <a:solidFill>
                  <a:srgbClr val="000000"/>
                </a:solidFill>
                <a:effectLst/>
              </a:rPr>
              <a:t> </a:t>
            </a:r>
            <a:r>
              <a:rPr lang="en-ID" b="0" i="0" dirty="0" err="1">
                <a:solidFill>
                  <a:srgbClr val="000000"/>
                </a:solidFill>
                <a:effectLst/>
              </a:rPr>
              <a:t>sama</a:t>
            </a:r>
            <a:r>
              <a:rPr lang="en-ID" b="0" i="0" dirty="0">
                <a:solidFill>
                  <a:srgbClr val="000000"/>
                </a:solidFill>
                <a:effectLst/>
              </a:rPr>
              <a:t> </a:t>
            </a:r>
            <a:r>
              <a:rPr lang="en-ID" b="0" i="0" dirty="0" err="1">
                <a:solidFill>
                  <a:srgbClr val="000000"/>
                </a:solidFill>
                <a:effectLst/>
              </a:rPr>
              <a:t>dengan</a:t>
            </a:r>
            <a:r>
              <a:rPr lang="en-ID" b="0" i="0" dirty="0">
                <a:solidFill>
                  <a:srgbClr val="000000"/>
                </a:solidFill>
                <a:effectLst/>
              </a:rPr>
              <a:t> distributor B2B global, </a:t>
            </a:r>
            <a:r>
              <a:rPr lang="en-ID" b="0" i="0" dirty="0" err="1">
                <a:solidFill>
                  <a:srgbClr val="000000"/>
                </a:solidFill>
                <a:effectLst/>
              </a:rPr>
              <a:t>memastikan</a:t>
            </a:r>
            <a:r>
              <a:rPr lang="en-ID" b="0" i="0" dirty="0">
                <a:solidFill>
                  <a:srgbClr val="000000"/>
                </a:solidFill>
                <a:effectLst/>
              </a:rPr>
              <a:t> </a:t>
            </a:r>
            <a:r>
              <a:rPr lang="en-ID" b="0" i="0" dirty="0" err="1">
                <a:solidFill>
                  <a:srgbClr val="000000"/>
                </a:solidFill>
                <a:effectLst/>
              </a:rPr>
              <a:t>produk-produknya</a:t>
            </a:r>
            <a:r>
              <a:rPr lang="en-ID" b="0" i="0" dirty="0">
                <a:solidFill>
                  <a:srgbClr val="000000"/>
                </a:solidFill>
                <a:effectLst/>
              </a:rPr>
              <a:t> </a:t>
            </a:r>
            <a:r>
              <a:rPr lang="en-ID" b="0" i="0" dirty="0" err="1">
                <a:solidFill>
                  <a:srgbClr val="000000"/>
                </a:solidFill>
                <a:effectLst/>
              </a:rPr>
              <a:t>dapat</a:t>
            </a:r>
            <a:r>
              <a:rPr lang="en-ID" b="0" i="0" dirty="0">
                <a:solidFill>
                  <a:srgbClr val="000000"/>
                </a:solidFill>
                <a:effectLst/>
              </a:rPr>
              <a:t> </a:t>
            </a:r>
            <a:r>
              <a:rPr lang="en-ID" b="0" i="0" dirty="0" err="1">
                <a:solidFill>
                  <a:srgbClr val="000000"/>
                </a:solidFill>
                <a:effectLst/>
              </a:rPr>
              <a:t>diakses</a:t>
            </a:r>
            <a:r>
              <a:rPr lang="en-ID" b="0" i="0" dirty="0">
                <a:solidFill>
                  <a:srgbClr val="000000"/>
                </a:solidFill>
                <a:effectLst/>
              </a:rPr>
              <a:t> oleh pasar yang </a:t>
            </a:r>
            <a:r>
              <a:rPr lang="en-ID" b="0" i="0" dirty="0" err="1">
                <a:solidFill>
                  <a:srgbClr val="000000"/>
                </a:solidFill>
                <a:effectLst/>
              </a:rPr>
              <a:t>lebih</a:t>
            </a:r>
            <a:r>
              <a:rPr lang="en-ID" b="0" i="0" dirty="0">
                <a:solidFill>
                  <a:srgbClr val="000000"/>
                </a:solidFill>
                <a:effectLst/>
              </a:rPr>
              <a:t> </a:t>
            </a:r>
            <a:r>
              <a:rPr lang="en-ID" b="0" i="0" dirty="0" err="1">
                <a:solidFill>
                  <a:srgbClr val="000000"/>
                </a:solidFill>
                <a:effectLst/>
              </a:rPr>
              <a:t>luas</a:t>
            </a:r>
            <a:r>
              <a:rPr lang="en-ID" b="0" i="0" dirty="0">
                <a:solidFill>
                  <a:srgbClr val="000000"/>
                </a:solidFill>
                <a:effectLst/>
              </a:rPr>
              <a:t>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efisiensi</a:t>
            </a:r>
            <a:r>
              <a:rPr lang="en-ID" b="0" i="0" dirty="0">
                <a:solidFill>
                  <a:srgbClr val="000000"/>
                </a:solidFill>
                <a:effectLst/>
              </a:rPr>
              <a:t> </a:t>
            </a:r>
            <a:r>
              <a:rPr lang="en-ID" b="0" i="0" dirty="0" err="1">
                <a:solidFill>
                  <a:srgbClr val="000000"/>
                </a:solidFill>
                <a:effectLst/>
              </a:rPr>
              <a:t>pengiriman</a:t>
            </a:r>
            <a:r>
              <a:rPr lang="en-ID" b="0" i="0" dirty="0">
                <a:solidFill>
                  <a:srgbClr val="000000"/>
                </a:solidFill>
                <a:effectLst/>
              </a:rPr>
              <a:t> yang </a:t>
            </a:r>
            <a:r>
              <a:rPr lang="en-ID" b="0" i="0" dirty="0" err="1">
                <a:solidFill>
                  <a:srgbClr val="000000"/>
                </a:solidFill>
                <a:effectLst/>
              </a:rPr>
              <a:t>terjamin</a:t>
            </a:r>
            <a:r>
              <a:rPr lang="en-ID" b="0" i="0" dirty="0">
                <a:solidFill>
                  <a:srgbClr val="000000"/>
                </a:solidFill>
                <a:effectLst/>
              </a:rPr>
              <a:t>.</a:t>
            </a:r>
            <a:endParaRPr lang="en-ID" b="1" i="0" dirty="0">
              <a:solidFill>
                <a:srgbClr val="255C8C"/>
              </a:solidFill>
              <a:effectLst/>
            </a:endParaRPr>
          </a:p>
          <a:p>
            <a:endParaRPr lang="en-ID" b="1" dirty="0">
              <a:solidFill>
                <a:srgbClr val="255C8C"/>
              </a:solidFill>
            </a:endParaRPr>
          </a:p>
          <a:p>
            <a:endParaRPr lang="en-ID" b="1" dirty="0">
              <a:solidFill>
                <a:srgbClr val="255C8C"/>
              </a:solidFill>
            </a:endParaRPr>
          </a:p>
          <a:p>
            <a:endParaRPr lang="en-ID" dirty="0"/>
          </a:p>
        </p:txBody>
      </p:sp>
      <p:sp>
        <p:nvSpPr>
          <p:cNvPr id="12" name="TextBox 11">
            <a:extLst>
              <a:ext uri="{FF2B5EF4-FFF2-40B4-BE49-F238E27FC236}">
                <a16:creationId xmlns:a16="http://schemas.microsoft.com/office/drawing/2014/main" id="{7D121E2D-E4A4-2019-847C-BA9BA26540A3}"/>
              </a:ext>
            </a:extLst>
          </p:cNvPr>
          <p:cNvSpPr txBox="1"/>
          <p:nvPr/>
        </p:nvSpPr>
        <p:spPr>
          <a:xfrm>
            <a:off x="6336451" y="809007"/>
            <a:ext cx="5404744" cy="4801314"/>
          </a:xfrm>
          <a:prstGeom prst="rect">
            <a:avLst/>
          </a:prstGeom>
          <a:noFill/>
        </p:spPr>
        <p:txBody>
          <a:bodyPr wrap="square">
            <a:spAutoFit/>
          </a:bodyPr>
          <a:lstStyle/>
          <a:p>
            <a:pPr algn="just"/>
            <a:r>
              <a:rPr lang="en-ID" b="0" i="1" dirty="0">
                <a:solidFill>
                  <a:srgbClr val="255C8C"/>
                </a:solidFill>
                <a:effectLst/>
              </a:rPr>
              <a:t>Client</a:t>
            </a:r>
          </a:p>
          <a:p>
            <a:pPr algn="just"/>
            <a:endParaRPr lang="en-US" b="0" i="1" dirty="0">
              <a:solidFill>
                <a:srgbClr val="000000"/>
              </a:solidFill>
              <a:effectLst/>
            </a:endParaRPr>
          </a:p>
          <a:p>
            <a:pPr algn="just"/>
            <a:r>
              <a:rPr lang="en-US" b="0" i="1" dirty="0">
                <a:solidFill>
                  <a:srgbClr val="000000"/>
                </a:solidFill>
                <a:effectLst/>
              </a:rPr>
              <a:t>PT </a:t>
            </a:r>
            <a:r>
              <a:rPr lang="en-US" b="0" i="1" dirty="0" err="1">
                <a:solidFill>
                  <a:srgbClr val="000000"/>
                </a:solidFill>
                <a:effectLst/>
              </a:rPr>
              <a:t>Benepace</a:t>
            </a:r>
            <a:r>
              <a:rPr lang="en-US" b="0" i="1" dirty="0">
                <a:solidFill>
                  <a:srgbClr val="000000"/>
                </a:solidFill>
                <a:effectLst/>
              </a:rPr>
              <a:t> </a:t>
            </a:r>
            <a:r>
              <a:rPr lang="en-US" b="0" i="1" dirty="0" err="1">
                <a:solidFill>
                  <a:srgbClr val="000000"/>
                </a:solidFill>
                <a:effectLst/>
              </a:rPr>
              <a:t>Solviro</a:t>
            </a:r>
            <a:r>
              <a:rPr lang="en-US" b="0" i="1" dirty="0">
                <a:solidFill>
                  <a:srgbClr val="000000"/>
                </a:solidFill>
                <a:effectLst/>
              </a:rPr>
              <a:t> </a:t>
            </a:r>
            <a:r>
              <a:rPr lang="en-US" b="0" i="1" dirty="0" err="1">
                <a:solidFill>
                  <a:srgbClr val="000000"/>
                </a:solidFill>
                <a:effectLst/>
              </a:rPr>
              <a:t>Multicorps</a:t>
            </a:r>
            <a:r>
              <a:rPr lang="en-US" b="0" i="1" dirty="0">
                <a:solidFill>
                  <a:srgbClr val="000000"/>
                </a:solidFill>
                <a:effectLst/>
              </a:rPr>
              <a:t> began its journey in international trade by exporting sambal to Hong Kong and Malaysia, marking its entry into the global market. The company serves key clients across various industry sectors, including international food and beverage companies, by supply high-quality spices used as essential ingredients by producers in the United States, Europe, and Southeast Asia. Besides that, PT </a:t>
            </a:r>
            <a:r>
              <a:rPr lang="en-US" b="0" i="1" dirty="0" err="1">
                <a:solidFill>
                  <a:srgbClr val="000000"/>
                </a:solidFill>
                <a:effectLst/>
              </a:rPr>
              <a:t>Benepace</a:t>
            </a:r>
            <a:r>
              <a:rPr lang="en-US" b="0" i="1" dirty="0">
                <a:solidFill>
                  <a:srgbClr val="000000"/>
                </a:solidFill>
                <a:effectLst/>
              </a:rPr>
              <a:t> collaborates with five-star restaurants and hotel chains that utilize processed food products and spices to create </a:t>
            </a:r>
            <a:r>
              <a:rPr lang="en-US" i="1" dirty="0">
                <a:solidFill>
                  <a:srgbClr val="000000"/>
                </a:solidFill>
              </a:rPr>
              <a:t>special</a:t>
            </a:r>
            <a:r>
              <a:rPr lang="en-US" b="0" i="1" dirty="0">
                <a:solidFill>
                  <a:srgbClr val="000000"/>
                </a:solidFill>
                <a:effectLst/>
              </a:rPr>
              <a:t> culinary experiences for their customers. To expand market range, the company partnership with global B2B distributors, ensur</a:t>
            </a:r>
            <a:r>
              <a:rPr lang="en-US" i="1" dirty="0">
                <a:solidFill>
                  <a:srgbClr val="000000"/>
                </a:solidFill>
              </a:rPr>
              <a:t>ing</a:t>
            </a:r>
            <a:r>
              <a:rPr lang="en-US" b="0" i="1" dirty="0">
                <a:solidFill>
                  <a:srgbClr val="000000"/>
                </a:solidFill>
                <a:effectLst/>
              </a:rPr>
              <a:t> </a:t>
            </a:r>
            <a:r>
              <a:rPr lang="en-US" i="1" dirty="0">
                <a:solidFill>
                  <a:srgbClr val="000000"/>
                </a:solidFill>
              </a:rPr>
              <a:t>the</a:t>
            </a:r>
            <a:r>
              <a:rPr lang="en-US" b="0" i="1" dirty="0">
                <a:solidFill>
                  <a:srgbClr val="000000"/>
                </a:solidFill>
                <a:effectLst/>
              </a:rPr>
              <a:t> products are accessible to </a:t>
            </a:r>
            <a:r>
              <a:rPr lang="en-US" i="1" dirty="0">
                <a:solidFill>
                  <a:srgbClr val="000000"/>
                </a:solidFill>
              </a:rPr>
              <a:t>wider</a:t>
            </a:r>
            <a:r>
              <a:rPr lang="en-US" b="0" i="1" dirty="0">
                <a:solidFill>
                  <a:srgbClr val="000000"/>
                </a:solidFill>
                <a:effectLst/>
              </a:rPr>
              <a:t> markets with guaranteed delivery efficiency.</a:t>
            </a:r>
            <a:endParaRPr lang="en-ID" dirty="0"/>
          </a:p>
        </p:txBody>
      </p:sp>
      <p:sp>
        <p:nvSpPr>
          <p:cNvPr id="14" name="TextBox 13">
            <a:extLst>
              <a:ext uri="{FF2B5EF4-FFF2-40B4-BE49-F238E27FC236}">
                <a16:creationId xmlns:a16="http://schemas.microsoft.com/office/drawing/2014/main" id="{1A7B5101-1735-6D80-29CF-2297165ECB54}"/>
              </a:ext>
            </a:extLst>
          </p:cNvPr>
          <p:cNvSpPr txBox="1"/>
          <p:nvPr/>
        </p:nvSpPr>
        <p:spPr>
          <a:xfrm>
            <a:off x="4658933" y="6581001"/>
            <a:ext cx="4510825"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3" name="TextBox 2">
            <a:extLst>
              <a:ext uri="{FF2B5EF4-FFF2-40B4-BE49-F238E27FC236}">
                <a16:creationId xmlns:a16="http://schemas.microsoft.com/office/drawing/2014/main" id="{4373EBB4-229C-991E-6B84-78D4E82D05A1}"/>
              </a:ext>
            </a:extLst>
          </p:cNvPr>
          <p:cNvSpPr txBox="1"/>
          <p:nvPr/>
        </p:nvSpPr>
        <p:spPr>
          <a:xfrm>
            <a:off x="833906" y="319678"/>
            <a:ext cx="3709117"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2" name="Picture 1">
            <a:extLst>
              <a:ext uri="{FF2B5EF4-FFF2-40B4-BE49-F238E27FC236}">
                <a16:creationId xmlns:a16="http://schemas.microsoft.com/office/drawing/2014/main" id="{2BA84BC6-CB94-4028-FCC1-7ECF905A3F8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460417" y="235000"/>
            <a:ext cx="544310" cy="489329"/>
          </a:xfrm>
          <a:prstGeom prst="rect">
            <a:avLst/>
          </a:prstGeom>
        </p:spPr>
      </p:pic>
    </p:spTree>
    <p:extLst>
      <p:ext uri="{BB962C8B-B14F-4D97-AF65-F5344CB8AC3E}">
        <p14:creationId xmlns:p14="http://schemas.microsoft.com/office/powerpoint/2010/main" val="72960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3000">
              <a:schemeClr val="bg2"/>
            </a:gs>
            <a:gs pos="59000">
              <a:schemeClr val="tx2">
                <a:lumMod val="90000"/>
                <a:alpha val="65163"/>
              </a:schemeClr>
            </a:gs>
          </a:gsLst>
          <a:lin ang="168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924537" y="761553"/>
            <a:ext cx="4033922" cy="383201"/>
          </a:xfrm>
          <a:noFill/>
        </p:spPr>
        <p:txBody>
          <a:bodyPr>
            <a:noAutofit/>
          </a:bodyPr>
          <a:lstStyle/>
          <a:p>
            <a:r>
              <a:rPr lang="en-ID" sz="1800" b="1" i="0" dirty="0" err="1">
                <a:solidFill>
                  <a:srgbClr val="000000"/>
                </a:solidFill>
                <a:effectLst/>
              </a:rPr>
              <a:t>Informasi</a:t>
            </a:r>
            <a:r>
              <a:rPr lang="en-ID" sz="1800" b="1" i="0" dirty="0">
                <a:solidFill>
                  <a:srgbClr val="000000"/>
                </a:solidFill>
                <a:effectLst/>
              </a:rPr>
              <a:t> </a:t>
            </a:r>
            <a:r>
              <a:rPr lang="en-ID" sz="1800" b="1" i="0" dirty="0" err="1">
                <a:solidFill>
                  <a:srgbClr val="000000"/>
                </a:solidFill>
                <a:effectLst/>
              </a:rPr>
              <a:t>Skalabilitas</a:t>
            </a:r>
            <a:r>
              <a:rPr lang="en-ID" sz="1800" b="1" i="0" dirty="0">
                <a:solidFill>
                  <a:srgbClr val="000000"/>
                </a:solidFill>
                <a:effectLst/>
              </a:rPr>
              <a:t> </a:t>
            </a:r>
            <a:r>
              <a:rPr lang="en-ID" sz="1800" b="1" i="0" dirty="0" err="1">
                <a:solidFill>
                  <a:srgbClr val="000000"/>
                </a:solidFill>
                <a:effectLst/>
              </a:rPr>
              <a:t>Bisnis</a:t>
            </a:r>
            <a:r>
              <a:rPr lang="en-ID" sz="1800" b="1" i="0" dirty="0">
                <a:solidFill>
                  <a:srgbClr val="000000"/>
                </a:solidFill>
                <a:effectLst/>
              </a:rPr>
              <a:t> PT BSM</a:t>
            </a:r>
            <a:endParaRPr lang="en-US" sz="1800" dirty="0"/>
          </a:p>
        </p:txBody>
      </p:sp>
      <p:sp>
        <p:nvSpPr>
          <p:cNvPr id="13" name="Slide Number Placeholder 12">
            <a:extLst>
              <a:ext uri="{FF2B5EF4-FFF2-40B4-BE49-F238E27FC236}">
                <a16:creationId xmlns:a16="http://schemas.microsoft.com/office/drawing/2014/main" id="{9F61F934-8535-E086-C153-D48E49B98B6A}"/>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8</a:t>
            </a:fld>
            <a:endParaRPr lang="en-US" dirty="0"/>
          </a:p>
        </p:txBody>
      </p:sp>
      <p:sp>
        <p:nvSpPr>
          <p:cNvPr id="6" name="TextBox 5">
            <a:extLst>
              <a:ext uri="{FF2B5EF4-FFF2-40B4-BE49-F238E27FC236}">
                <a16:creationId xmlns:a16="http://schemas.microsoft.com/office/drawing/2014/main" id="{5D555BA4-4A2F-8BC9-ACEF-0FF1E0137B76}"/>
              </a:ext>
            </a:extLst>
          </p:cNvPr>
          <p:cNvSpPr txBox="1"/>
          <p:nvPr/>
        </p:nvSpPr>
        <p:spPr>
          <a:xfrm>
            <a:off x="425884" y="1562116"/>
            <a:ext cx="5541908" cy="4524315"/>
          </a:xfrm>
          <a:prstGeom prst="rect">
            <a:avLst/>
          </a:prstGeom>
          <a:noFill/>
        </p:spPr>
        <p:txBody>
          <a:bodyPr wrap="square">
            <a:spAutoFit/>
          </a:bodyPr>
          <a:lstStyle/>
          <a:p>
            <a:pPr algn="just"/>
            <a:r>
              <a:rPr lang="en-ID" b="0" i="0" dirty="0">
                <a:solidFill>
                  <a:srgbClr val="000000"/>
                </a:solidFill>
                <a:effectLst/>
              </a:rPr>
              <a:t>PT </a:t>
            </a:r>
            <a:r>
              <a:rPr lang="en-ID" b="0" i="0" dirty="0" err="1">
                <a:solidFill>
                  <a:srgbClr val="000000"/>
                </a:solidFill>
                <a:effectLst/>
              </a:rPr>
              <a:t>Benepace</a:t>
            </a:r>
            <a:r>
              <a:rPr lang="en-ID" b="0" i="0" dirty="0">
                <a:solidFill>
                  <a:srgbClr val="000000"/>
                </a:solidFill>
                <a:effectLst/>
              </a:rPr>
              <a:t> </a:t>
            </a:r>
            <a:r>
              <a:rPr lang="en-ID" b="0" i="0" dirty="0" err="1">
                <a:solidFill>
                  <a:srgbClr val="000000"/>
                </a:solidFill>
                <a:effectLst/>
              </a:rPr>
              <a:t>Solviro</a:t>
            </a:r>
            <a:r>
              <a:rPr lang="en-ID" b="0" i="0" dirty="0">
                <a:solidFill>
                  <a:srgbClr val="000000"/>
                </a:solidFill>
                <a:effectLst/>
              </a:rPr>
              <a:t> </a:t>
            </a:r>
            <a:r>
              <a:rPr lang="en-ID" b="0" i="0" dirty="0" err="1">
                <a:solidFill>
                  <a:srgbClr val="000000"/>
                </a:solidFill>
                <a:effectLst/>
              </a:rPr>
              <a:t>Multicorps</a:t>
            </a:r>
            <a:r>
              <a:rPr lang="en-ID" b="0" i="0" dirty="0">
                <a:solidFill>
                  <a:srgbClr val="000000"/>
                </a:solidFill>
                <a:effectLst/>
              </a:rPr>
              <a:t> </a:t>
            </a:r>
            <a:r>
              <a:rPr lang="en-ID" b="0" i="0" dirty="0" err="1">
                <a:solidFill>
                  <a:srgbClr val="000000"/>
                </a:solidFill>
                <a:effectLst/>
              </a:rPr>
              <a:t>menawarkan</a:t>
            </a:r>
            <a:r>
              <a:rPr lang="en-ID" b="0" i="0" dirty="0">
                <a:solidFill>
                  <a:srgbClr val="000000"/>
                </a:solidFill>
                <a:effectLst/>
              </a:rPr>
              <a:t> </a:t>
            </a:r>
            <a:r>
              <a:rPr lang="en-ID" b="0" i="0" dirty="0" err="1">
                <a:solidFill>
                  <a:srgbClr val="000000"/>
                </a:solidFill>
                <a:effectLst/>
              </a:rPr>
              <a:t>bisnis</a:t>
            </a:r>
            <a:r>
              <a:rPr lang="en-ID" b="0" i="0" dirty="0">
                <a:solidFill>
                  <a:srgbClr val="000000"/>
                </a:solidFill>
                <a:effectLst/>
              </a:rPr>
              <a:t> yang </a:t>
            </a:r>
            <a:r>
              <a:rPr lang="en-ID" b="0" i="0" dirty="0" err="1">
                <a:solidFill>
                  <a:srgbClr val="000000"/>
                </a:solidFill>
                <a:effectLst/>
              </a:rPr>
              <a:t>memiliki</a:t>
            </a:r>
            <a:r>
              <a:rPr lang="en-ID" b="0" i="0" dirty="0">
                <a:solidFill>
                  <a:srgbClr val="000000"/>
                </a:solidFill>
                <a:effectLst/>
              </a:rPr>
              <a:t> </a:t>
            </a:r>
            <a:r>
              <a:rPr lang="en-ID" b="0" i="0" dirty="0" err="1">
                <a:solidFill>
                  <a:srgbClr val="000000"/>
                </a:solidFill>
                <a:effectLst/>
              </a:rPr>
              <a:t>fleksibilitas</a:t>
            </a:r>
            <a:r>
              <a:rPr lang="en-ID" b="0" i="0" dirty="0">
                <a:solidFill>
                  <a:srgbClr val="000000"/>
                </a:solidFill>
                <a:effectLst/>
              </a:rPr>
              <a:t>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jaringan</a:t>
            </a:r>
            <a:r>
              <a:rPr lang="en-ID" b="0" i="0" dirty="0">
                <a:solidFill>
                  <a:srgbClr val="000000"/>
                </a:solidFill>
                <a:effectLst/>
              </a:rPr>
              <a:t> pasar global yang </a:t>
            </a:r>
            <a:r>
              <a:rPr lang="en-ID" b="0" i="0" dirty="0" err="1">
                <a:solidFill>
                  <a:srgbClr val="000000"/>
                </a:solidFill>
                <a:effectLst/>
              </a:rPr>
              <a:t>telah</a:t>
            </a:r>
            <a:r>
              <a:rPr lang="en-ID" b="0" i="0" dirty="0">
                <a:solidFill>
                  <a:srgbClr val="000000"/>
                </a:solidFill>
                <a:effectLst/>
              </a:rPr>
              <a:t> </a:t>
            </a:r>
            <a:r>
              <a:rPr lang="en-ID" b="0" i="0" dirty="0" err="1">
                <a:solidFill>
                  <a:srgbClr val="000000"/>
                </a:solidFill>
                <a:effectLst/>
              </a:rPr>
              <a:t>terhubung</a:t>
            </a:r>
            <a:r>
              <a:rPr lang="en-ID" b="0" i="0" dirty="0">
                <a:solidFill>
                  <a:srgbClr val="000000"/>
                </a:solidFill>
                <a:effectLst/>
              </a:rPr>
              <a:t> </a:t>
            </a:r>
            <a:r>
              <a:rPr lang="en-ID" dirty="0" err="1">
                <a:solidFill>
                  <a:srgbClr val="000000"/>
                </a:solidFill>
              </a:rPr>
              <a:t>ke</a:t>
            </a:r>
            <a:r>
              <a:rPr lang="en-ID" b="0" i="0" dirty="0">
                <a:solidFill>
                  <a:srgbClr val="000000"/>
                </a:solidFill>
                <a:effectLst/>
              </a:rPr>
              <a:t> </a:t>
            </a:r>
            <a:r>
              <a:rPr lang="en-ID" b="0" i="0" dirty="0" err="1">
                <a:solidFill>
                  <a:srgbClr val="000000"/>
                </a:solidFill>
                <a:effectLst/>
              </a:rPr>
              <a:t>lebih</a:t>
            </a:r>
            <a:r>
              <a:rPr lang="en-ID" b="0" i="0" dirty="0">
                <a:solidFill>
                  <a:srgbClr val="000000"/>
                </a:solidFill>
                <a:effectLst/>
              </a:rPr>
              <a:t> </a:t>
            </a:r>
            <a:r>
              <a:rPr lang="en-ID" b="0" i="0" dirty="0" err="1">
                <a:solidFill>
                  <a:srgbClr val="000000"/>
                </a:solidFill>
                <a:effectLst/>
              </a:rPr>
              <a:t>dari</a:t>
            </a:r>
            <a:r>
              <a:rPr lang="en-ID" b="0" i="0" dirty="0">
                <a:solidFill>
                  <a:srgbClr val="000000"/>
                </a:solidFill>
                <a:effectLst/>
              </a:rPr>
              <a:t> 10  negara.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diversifikasi</a:t>
            </a:r>
            <a:r>
              <a:rPr lang="en-ID" b="0" i="0" dirty="0">
                <a:solidFill>
                  <a:srgbClr val="000000"/>
                </a:solidFill>
                <a:effectLst/>
              </a:rPr>
              <a:t> </a:t>
            </a:r>
            <a:r>
              <a:rPr lang="en-ID" b="0" i="0" dirty="0" err="1">
                <a:solidFill>
                  <a:srgbClr val="000000"/>
                </a:solidFill>
                <a:effectLst/>
              </a:rPr>
              <a:t>produk</a:t>
            </a:r>
            <a:r>
              <a:rPr lang="en-ID" b="0" i="0" dirty="0">
                <a:solidFill>
                  <a:srgbClr val="000000"/>
                </a:solidFill>
                <a:effectLst/>
              </a:rPr>
              <a:t> yang </a:t>
            </a:r>
            <a:r>
              <a:rPr lang="en-ID" b="0" i="0" dirty="0" err="1">
                <a:solidFill>
                  <a:srgbClr val="000000"/>
                </a:solidFill>
                <a:effectLst/>
              </a:rPr>
              <a:t>mencakup</a:t>
            </a:r>
            <a:r>
              <a:rPr lang="en-ID" b="0" i="0" dirty="0">
                <a:solidFill>
                  <a:srgbClr val="000000"/>
                </a:solidFill>
                <a:effectLst/>
              </a:rPr>
              <a:t> </a:t>
            </a:r>
            <a:r>
              <a:rPr lang="en-ID" b="0" i="0" dirty="0" err="1">
                <a:solidFill>
                  <a:srgbClr val="000000"/>
                </a:solidFill>
                <a:effectLst/>
              </a:rPr>
              <a:t>rempah-rempah</a:t>
            </a:r>
            <a:r>
              <a:rPr lang="en-ID" b="0" i="0" dirty="0">
                <a:solidFill>
                  <a:srgbClr val="000000"/>
                </a:solidFill>
                <a:effectLst/>
              </a:rPr>
              <a:t>, </a:t>
            </a:r>
            <a:r>
              <a:rPr lang="en-ID" b="0" i="0" dirty="0" err="1">
                <a:solidFill>
                  <a:srgbClr val="000000"/>
                </a:solidFill>
                <a:effectLst/>
              </a:rPr>
              <a:t>furnitur</a:t>
            </a:r>
            <a:r>
              <a:rPr lang="en-ID" b="0" i="0" dirty="0">
                <a:solidFill>
                  <a:srgbClr val="000000"/>
                </a:solidFill>
                <a:effectLst/>
              </a:rPr>
              <a:t>, dan </a:t>
            </a:r>
            <a:r>
              <a:rPr lang="en-ID" b="0" i="0" dirty="0" err="1">
                <a:solidFill>
                  <a:srgbClr val="000000"/>
                </a:solidFill>
                <a:effectLst/>
              </a:rPr>
              <a:t>olahan</a:t>
            </a:r>
            <a:r>
              <a:rPr lang="en-ID" b="0" i="0" dirty="0">
                <a:solidFill>
                  <a:srgbClr val="000000"/>
                </a:solidFill>
                <a:effectLst/>
              </a:rPr>
              <a:t> </a:t>
            </a:r>
            <a:r>
              <a:rPr lang="en-ID" b="0" i="0" dirty="0" err="1">
                <a:solidFill>
                  <a:srgbClr val="000000"/>
                </a:solidFill>
                <a:effectLst/>
              </a:rPr>
              <a:t>makanan</a:t>
            </a:r>
            <a:r>
              <a:rPr lang="en-ID" b="0" i="0" dirty="0">
                <a:solidFill>
                  <a:srgbClr val="000000"/>
                </a:solidFill>
                <a:effectLst/>
              </a:rPr>
              <a:t>, kami </a:t>
            </a:r>
            <a:r>
              <a:rPr lang="en-ID" b="0" i="0" dirty="0" err="1">
                <a:solidFill>
                  <a:srgbClr val="000000"/>
                </a:solidFill>
                <a:effectLst/>
              </a:rPr>
              <a:t>mampu</a:t>
            </a:r>
            <a:r>
              <a:rPr lang="en-ID" b="0" i="0" dirty="0">
                <a:solidFill>
                  <a:srgbClr val="000000"/>
                </a:solidFill>
                <a:effectLst/>
              </a:rPr>
              <a:t> </a:t>
            </a:r>
            <a:r>
              <a:rPr lang="en-ID" b="0" i="0" dirty="0" err="1">
                <a:solidFill>
                  <a:srgbClr val="000000"/>
                </a:solidFill>
                <a:effectLst/>
              </a:rPr>
              <a:t>memenuhi</a:t>
            </a:r>
            <a:r>
              <a:rPr lang="en-ID" b="0" i="0" dirty="0">
                <a:solidFill>
                  <a:srgbClr val="000000"/>
                </a:solidFill>
                <a:effectLst/>
              </a:rPr>
              <a:t> </a:t>
            </a:r>
            <a:r>
              <a:rPr lang="en-ID" b="0" i="0" dirty="0" err="1">
                <a:solidFill>
                  <a:srgbClr val="000000"/>
                </a:solidFill>
                <a:effectLst/>
              </a:rPr>
              <a:t>kebutuhan</a:t>
            </a:r>
            <a:r>
              <a:rPr lang="en-ID" b="0" i="0" dirty="0">
                <a:solidFill>
                  <a:srgbClr val="000000"/>
                </a:solidFill>
                <a:effectLst/>
              </a:rPr>
              <a:t> pasar yang </a:t>
            </a:r>
            <a:r>
              <a:rPr lang="en-ID" b="0" i="0" dirty="0" err="1">
                <a:solidFill>
                  <a:srgbClr val="000000"/>
                </a:solidFill>
                <a:effectLst/>
              </a:rPr>
              <a:t>beragam</a:t>
            </a:r>
            <a:r>
              <a:rPr lang="en-ID" b="0" i="0" dirty="0">
                <a:solidFill>
                  <a:srgbClr val="000000"/>
                </a:solidFill>
                <a:effectLst/>
              </a:rPr>
              <a:t>. </a:t>
            </a:r>
            <a:r>
              <a:rPr lang="en-ID" b="0" i="0" dirty="0" err="1">
                <a:solidFill>
                  <a:srgbClr val="000000"/>
                </a:solidFill>
                <a:effectLst/>
              </a:rPr>
              <a:t>Kemitraan</a:t>
            </a:r>
            <a:r>
              <a:rPr lang="en-ID" b="0" i="0" dirty="0">
                <a:solidFill>
                  <a:srgbClr val="000000"/>
                </a:solidFill>
                <a:effectLst/>
              </a:rPr>
              <a:t> </a:t>
            </a:r>
            <a:r>
              <a:rPr lang="en-ID" b="0" i="0" dirty="0" err="1">
                <a:solidFill>
                  <a:srgbClr val="000000"/>
                </a:solidFill>
                <a:effectLst/>
              </a:rPr>
              <a:t>strategis</a:t>
            </a:r>
            <a:r>
              <a:rPr lang="en-ID" b="0" i="0" dirty="0">
                <a:solidFill>
                  <a:srgbClr val="000000"/>
                </a:solidFill>
                <a:effectLst/>
              </a:rPr>
              <a:t>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petani-petani</a:t>
            </a:r>
            <a:r>
              <a:rPr lang="en-ID" b="0" i="0" dirty="0">
                <a:solidFill>
                  <a:srgbClr val="000000"/>
                </a:solidFill>
                <a:effectLst/>
              </a:rPr>
              <a:t> </a:t>
            </a:r>
            <a:r>
              <a:rPr lang="en-ID" b="0" i="0" dirty="0" err="1">
                <a:solidFill>
                  <a:srgbClr val="000000"/>
                </a:solidFill>
                <a:effectLst/>
              </a:rPr>
              <a:t>lokal</a:t>
            </a:r>
            <a:r>
              <a:rPr lang="en-ID" b="0" i="0" dirty="0">
                <a:solidFill>
                  <a:srgbClr val="000000"/>
                </a:solidFill>
                <a:effectLst/>
              </a:rPr>
              <a:t> dan distributor global yang </a:t>
            </a:r>
            <a:r>
              <a:rPr lang="en-ID" b="0" i="0" dirty="0" err="1">
                <a:solidFill>
                  <a:srgbClr val="000000"/>
                </a:solidFill>
                <a:effectLst/>
              </a:rPr>
              <a:t>memungkinkan</a:t>
            </a:r>
            <a:r>
              <a:rPr lang="en-ID" b="0" i="0" dirty="0">
                <a:solidFill>
                  <a:srgbClr val="000000"/>
                </a:solidFill>
                <a:effectLst/>
              </a:rPr>
              <a:t> kami </a:t>
            </a:r>
            <a:r>
              <a:rPr lang="en-ID" b="0" i="0" dirty="0" err="1">
                <a:solidFill>
                  <a:srgbClr val="000000"/>
                </a:solidFill>
                <a:effectLst/>
              </a:rPr>
              <a:t>untuk</a:t>
            </a:r>
            <a:r>
              <a:rPr lang="en-ID" b="0" i="0" dirty="0">
                <a:solidFill>
                  <a:srgbClr val="000000"/>
                </a:solidFill>
                <a:effectLst/>
              </a:rPr>
              <a:t> </a:t>
            </a:r>
            <a:r>
              <a:rPr lang="en-ID" b="0" i="0" dirty="0" err="1">
                <a:solidFill>
                  <a:srgbClr val="000000"/>
                </a:solidFill>
                <a:effectLst/>
              </a:rPr>
              <a:t>mengembangkan</a:t>
            </a:r>
            <a:r>
              <a:rPr lang="en-ID" b="0" i="0" dirty="0">
                <a:solidFill>
                  <a:srgbClr val="000000"/>
                </a:solidFill>
                <a:effectLst/>
              </a:rPr>
              <a:t> </a:t>
            </a:r>
            <a:r>
              <a:rPr lang="en-ID" b="0" i="0" dirty="0" err="1">
                <a:solidFill>
                  <a:srgbClr val="000000"/>
                </a:solidFill>
                <a:effectLst/>
              </a:rPr>
              <a:t>rantai</a:t>
            </a:r>
            <a:r>
              <a:rPr lang="en-ID" b="0" i="0" dirty="0">
                <a:solidFill>
                  <a:srgbClr val="000000"/>
                </a:solidFill>
                <a:effectLst/>
              </a:rPr>
              <a:t> </a:t>
            </a:r>
            <a:r>
              <a:rPr lang="en-ID" b="0" i="0" dirty="0" err="1">
                <a:solidFill>
                  <a:srgbClr val="000000"/>
                </a:solidFill>
                <a:effectLst/>
              </a:rPr>
              <a:t>pasok</a:t>
            </a:r>
            <a:r>
              <a:rPr lang="en-ID" b="0" i="0" dirty="0">
                <a:solidFill>
                  <a:srgbClr val="000000"/>
                </a:solidFill>
                <a:effectLst/>
              </a:rPr>
              <a:t> yang </a:t>
            </a:r>
            <a:r>
              <a:rPr lang="en-ID" b="0" i="0" dirty="0" err="1">
                <a:solidFill>
                  <a:srgbClr val="000000"/>
                </a:solidFill>
                <a:effectLst/>
              </a:rPr>
              <a:t>fleksibel</a:t>
            </a:r>
            <a:r>
              <a:rPr lang="en-ID" b="0" i="0" dirty="0">
                <a:solidFill>
                  <a:srgbClr val="000000"/>
                </a:solidFill>
                <a:effectLst/>
              </a:rPr>
              <a:t> dan </a:t>
            </a:r>
            <a:r>
              <a:rPr lang="en-ID" b="0" i="0" dirty="0" err="1">
                <a:solidFill>
                  <a:srgbClr val="000000"/>
                </a:solidFill>
                <a:effectLst/>
              </a:rPr>
              <a:t>siap</a:t>
            </a:r>
            <a:r>
              <a:rPr lang="en-ID" b="0" i="0" dirty="0">
                <a:solidFill>
                  <a:srgbClr val="000000"/>
                </a:solidFill>
                <a:effectLst/>
              </a:rPr>
              <a:t> </a:t>
            </a:r>
            <a:r>
              <a:rPr lang="en-ID" b="0" i="0" dirty="0" err="1">
                <a:solidFill>
                  <a:srgbClr val="000000"/>
                </a:solidFill>
                <a:effectLst/>
              </a:rPr>
              <a:t>menangani</a:t>
            </a:r>
            <a:r>
              <a:rPr lang="en-ID" b="0" i="0" dirty="0">
                <a:solidFill>
                  <a:srgbClr val="000000"/>
                </a:solidFill>
                <a:effectLst/>
              </a:rPr>
              <a:t> </a:t>
            </a:r>
            <a:r>
              <a:rPr lang="en-ID" b="0" i="0" dirty="0" err="1">
                <a:solidFill>
                  <a:srgbClr val="000000"/>
                </a:solidFill>
                <a:effectLst/>
              </a:rPr>
              <a:t>permintaan</a:t>
            </a:r>
            <a:r>
              <a:rPr lang="en-ID" b="0" i="0" dirty="0">
                <a:solidFill>
                  <a:srgbClr val="000000"/>
                </a:solidFill>
                <a:effectLst/>
              </a:rPr>
              <a:t> yang </a:t>
            </a:r>
            <a:r>
              <a:rPr lang="en-ID" b="0" i="0" dirty="0" err="1">
                <a:solidFill>
                  <a:srgbClr val="000000"/>
                </a:solidFill>
                <a:effectLst/>
              </a:rPr>
              <a:t>terus</a:t>
            </a:r>
            <a:r>
              <a:rPr lang="en-ID" b="0" i="0" dirty="0">
                <a:solidFill>
                  <a:srgbClr val="000000"/>
                </a:solidFill>
                <a:effectLst/>
              </a:rPr>
              <a:t> </a:t>
            </a:r>
            <a:r>
              <a:rPr lang="en-ID" b="0" i="0" dirty="0" err="1">
                <a:solidFill>
                  <a:srgbClr val="000000"/>
                </a:solidFill>
                <a:effectLst/>
              </a:rPr>
              <a:t>meningkat</a:t>
            </a:r>
            <a:r>
              <a:rPr lang="en-ID" b="0" i="0" dirty="0">
                <a:solidFill>
                  <a:srgbClr val="000000"/>
                </a:solidFill>
                <a:effectLst/>
              </a:rPr>
              <a:t>. </a:t>
            </a:r>
            <a:r>
              <a:rPr lang="en-ID" b="0" i="0" dirty="0" err="1">
                <a:solidFill>
                  <a:srgbClr val="000000"/>
                </a:solidFill>
                <a:effectLst/>
              </a:rPr>
              <a:t>Infrastruktur</a:t>
            </a:r>
            <a:r>
              <a:rPr lang="en-ID" b="0" i="0" dirty="0">
                <a:solidFill>
                  <a:srgbClr val="000000"/>
                </a:solidFill>
                <a:effectLst/>
              </a:rPr>
              <a:t> modern dan </a:t>
            </a:r>
            <a:r>
              <a:rPr lang="en-ID" b="0" i="0" dirty="0" err="1">
                <a:solidFill>
                  <a:srgbClr val="000000"/>
                </a:solidFill>
                <a:effectLst/>
              </a:rPr>
              <a:t>teknologi</a:t>
            </a:r>
            <a:r>
              <a:rPr lang="en-ID" b="0" i="0" dirty="0">
                <a:solidFill>
                  <a:srgbClr val="000000"/>
                </a:solidFill>
                <a:effectLst/>
              </a:rPr>
              <a:t> digital yang kami </a:t>
            </a:r>
            <a:r>
              <a:rPr lang="en-ID" b="0" i="0" dirty="0" err="1">
                <a:solidFill>
                  <a:srgbClr val="000000"/>
                </a:solidFill>
                <a:effectLst/>
              </a:rPr>
              <a:t>terapkan</a:t>
            </a:r>
            <a:r>
              <a:rPr lang="en-ID" b="0" i="0" dirty="0">
                <a:solidFill>
                  <a:srgbClr val="000000"/>
                </a:solidFill>
                <a:effectLst/>
              </a:rPr>
              <a:t> </a:t>
            </a:r>
            <a:r>
              <a:rPr lang="en-ID" b="0" i="0" dirty="0" err="1">
                <a:solidFill>
                  <a:srgbClr val="000000"/>
                </a:solidFill>
                <a:effectLst/>
              </a:rPr>
              <a:t>mendukung</a:t>
            </a:r>
            <a:r>
              <a:rPr lang="en-ID" b="0" i="0" dirty="0">
                <a:solidFill>
                  <a:srgbClr val="000000"/>
                </a:solidFill>
                <a:effectLst/>
              </a:rPr>
              <a:t> </a:t>
            </a:r>
            <a:r>
              <a:rPr lang="en-ID" b="0" i="0" dirty="0" err="1">
                <a:solidFill>
                  <a:srgbClr val="000000"/>
                </a:solidFill>
                <a:effectLst/>
              </a:rPr>
              <a:t>ekspansi</a:t>
            </a:r>
            <a:r>
              <a:rPr lang="en-ID" b="0" i="0" dirty="0">
                <a:solidFill>
                  <a:srgbClr val="000000"/>
                </a:solidFill>
                <a:effectLst/>
              </a:rPr>
              <a:t> </a:t>
            </a:r>
            <a:r>
              <a:rPr lang="en-ID" b="0" i="0" dirty="0" err="1">
                <a:solidFill>
                  <a:srgbClr val="000000"/>
                </a:solidFill>
                <a:effectLst/>
              </a:rPr>
              <a:t>operasional</a:t>
            </a:r>
            <a:r>
              <a:rPr lang="en-ID" b="0" i="0" dirty="0">
                <a:solidFill>
                  <a:srgbClr val="000000"/>
                </a:solidFill>
                <a:effectLst/>
              </a:rPr>
              <a:t> yang </a:t>
            </a:r>
            <a:r>
              <a:rPr lang="en-ID" b="0" i="0" dirty="0" err="1">
                <a:solidFill>
                  <a:srgbClr val="000000"/>
                </a:solidFill>
                <a:effectLst/>
              </a:rPr>
              <a:t>efisien</a:t>
            </a:r>
            <a:r>
              <a:rPr lang="en-ID" b="0" i="0" dirty="0">
                <a:solidFill>
                  <a:srgbClr val="000000"/>
                </a:solidFill>
                <a:effectLst/>
              </a:rPr>
              <a:t> dan </a:t>
            </a:r>
            <a:r>
              <a:rPr lang="en-ID" b="0" i="0" dirty="0" err="1">
                <a:solidFill>
                  <a:srgbClr val="000000"/>
                </a:solidFill>
                <a:effectLst/>
              </a:rPr>
              <a:t>terencana</a:t>
            </a:r>
            <a:r>
              <a:rPr lang="en-ID" b="0" i="0" dirty="0">
                <a:solidFill>
                  <a:srgbClr val="000000"/>
                </a:solidFill>
                <a:effectLst/>
              </a:rPr>
              <a:t>.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pertumbuhan</a:t>
            </a:r>
            <a:r>
              <a:rPr lang="en-ID" b="0" i="0" dirty="0">
                <a:solidFill>
                  <a:srgbClr val="000000"/>
                </a:solidFill>
                <a:effectLst/>
              </a:rPr>
              <a:t> yang </a:t>
            </a:r>
            <a:r>
              <a:rPr lang="en-ID" b="0" i="0" dirty="0" err="1">
                <a:solidFill>
                  <a:srgbClr val="000000"/>
                </a:solidFill>
                <a:effectLst/>
              </a:rPr>
              <a:t>konsisten</a:t>
            </a:r>
            <a:r>
              <a:rPr lang="en-ID" b="0" i="0" dirty="0">
                <a:solidFill>
                  <a:srgbClr val="000000"/>
                </a:solidFill>
                <a:effectLst/>
              </a:rPr>
              <a:t> dan </a:t>
            </a:r>
            <a:r>
              <a:rPr lang="en-ID" b="0" i="0" dirty="0" err="1">
                <a:solidFill>
                  <a:srgbClr val="000000"/>
                </a:solidFill>
                <a:effectLst/>
              </a:rPr>
              <a:t>dukungan</a:t>
            </a:r>
            <a:r>
              <a:rPr lang="en-ID" b="0" i="0" dirty="0">
                <a:solidFill>
                  <a:srgbClr val="000000"/>
                </a:solidFill>
                <a:effectLst/>
              </a:rPr>
              <a:t> </a:t>
            </a:r>
            <a:r>
              <a:rPr lang="en-ID" b="0" i="0" dirty="0" err="1">
                <a:solidFill>
                  <a:srgbClr val="000000"/>
                </a:solidFill>
                <a:effectLst/>
              </a:rPr>
              <a:t>finansial</a:t>
            </a:r>
            <a:r>
              <a:rPr lang="en-ID" b="0" i="0" dirty="0">
                <a:solidFill>
                  <a:srgbClr val="000000"/>
                </a:solidFill>
                <a:effectLst/>
              </a:rPr>
              <a:t> yang </a:t>
            </a:r>
            <a:r>
              <a:rPr lang="en-ID" b="0" i="0" dirty="0" err="1">
                <a:solidFill>
                  <a:srgbClr val="000000"/>
                </a:solidFill>
                <a:effectLst/>
              </a:rPr>
              <a:t>stabil</a:t>
            </a:r>
            <a:r>
              <a:rPr lang="en-ID" b="0" i="0" dirty="0">
                <a:solidFill>
                  <a:srgbClr val="000000"/>
                </a:solidFill>
                <a:effectLst/>
              </a:rPr>
              <a:t>, kami </a:t>
            </a:r>
            <a:r>
              <a:rPr lang="en-ID" b="0" i="0" dirty="0" err="1">
                <a:solidFill>
                  <a:srgbClr val="000000"/>
                </a:solidFill>
                <a:effectLst/>
              </a:rPr>
              <a:t>siap</a:t>
            </a:r>
            <a:r>
              <a:rPr lang="en-ID" b="0" i="0" dirty="0">
                <a:solidFill>
                  <a:srgbClr val="000000"/>
                </a:solidFill>
                <a:effectLst/>
              </a:rPr>
              <a:t> </a:t>
            </a:r>
            <a:r>
              <a:rPr lang="en-ID" b="0" i="0" dirty="0" err="1">
                <a:solidFill>
                  <a:srgbClr val="000000"/>
                </a:solidFill>
                <a:effectLst/>
              </a:rPr>
              <a:t>untuk</a:t>
            </a:r>
            <a:r>
              <a:rPr lang="en-ID" b="0" i="0" dirty="0">
                <a:solidFill>
                  <a:srgbClr val="000000"/>
                </a:solidFill>
                <a:effectLst/>
              </a:rPr>
              <a:t> </a:t>
            </a:r>
            <a:r>
              <a:rPr lang="en-ID" b="0" i="0" dirty="0" err="1">
                <a:solidFill>
                  <a:srgbClr val="000000"/>
                </a:solidFill>
                <a:effectLst/>
              </a:rPr>
              <a:t>terus</a:t>
            </a:r>
            <a:r>
              <a:rPr lang="en-ID" b="0" i="0" dirty="0">
                <a:solidFill>
                  <a:srgbClr val="000000"/>
                </a:solidFill>
                <a:effectLst/>
              </a:rPr>
              <a:t> </a:t>
            </a:r>
            <a:r>
              <a:rPr lang="en-ID" b="0" i="0" dirty="0" err="1">
                <a:solidFill>
                  <a:srgbClr val="000000"/>
                </a:solidFill>
                <a:effectLst/>
              </a:rPr>
              <a:t>berkembang</a:t>
            </a:r>
            <a:r>
              <a:rPr lang="en-ID" b="0" i="0" dirty="0">
                <a:solidFill>
                  <a:srgbClr val="000000"/>
                </a:solidFill>
                <a:effectLst/>
              </a:rPr>
              <a:t> dan </a:t>
            </a:r>
            <a:r>
              <a:rPr lang="en-ID" b="0" i="0" dirty="0" err="1">
                <a:solidFill>
                  <a:srgbClr val="000000"/>
                </a:solidFill>
                <a:effectLst/>
              </a:rPr>
              <a:t>menawarkan</a:t>
            </a:r>
            <a:r>
              <a:rPr lang="en-ID" b="0" i="0" dirty="0">
                <a:solidFill>
                  <a:srgbClr val="000000"/>
                </a:solidFill>
                <a:effectLst/>
              </a:rPr>
              <a:t> </a:t>
            </a:r>
            <a:r>
              <a:rPr lang="en-ID" b="0" i="0" dirty="0" err="1">
                <a:solidFill>
                  <a:srgbClr val="000000"/>
                </a:solidFill>
                <a:effectLst/>
              </a:rPr>
              <a:t>solusi</a:t>
            </a:r>
            <a:r>
              <a:rPr lang="en-ID" b="0" i="0" dirty="0">
                <a:solidFill>
                  <a:srgbClr val="000000"/>
                </a:solidFill>
                <a:effectLst/>
              </a:rPr>
              <a:t> </a:t>
            </a:r>
            <a:r>
              <a:rPr lang="en-ID" b="0" i="0" dirty="0" err="1">
                <a:solidFill>
                  <a:srgbClr val="000000"/>
                </a:solidFill>
                <a:effectLst/>
              </a:rPr>
              <a:t>terbaik</a:t>
            </a:r>
            <a:r>
              <a:rPr lang="en-ID" b="0" i="0" dirty="0">
                <a:solidFill>
                  <a:srgbClr val="000000"/>
                </a:solidFill>
                <a:effectLst/>
              </a:rPr>
              <a:t> </a:t>
            </a:r>
            <a:r>
              <a:rPr lang="en-ID" b="0" i="0" dirty="0" err="1">
                <a:solidFill>
                  <a:srgbClr val="000000"/>
                </a:solidFill>
                <a:effectLst/>
              </a:rPr>
              <a:t>bagi</a:t>
            </a:r>
            <a:r>
              <a:rPr lang="en-ID" b="0" i="0" dirty="0">
                <a:solidFill>
                  <a:srgbClr val="000000"/>
                </a:solidFill>
                <a:effectLst/>
              </a:rPr>
              <a:t> </a:t>
            </a:r>
            <a:r>
              <a:rPr lang="en-ID" b="0" i="0" dirty="0" err="1">
                <a:solidFill>
                  <a:srgbClr val="000000"/>
                </a:solidFill>
                <a:effectLst/>
              </a:rPr>
              <a:t>klien</a:t>
            </a:r>
            <a:r>
              <a:rPr lang="en-ID" b="0" i="0" dirty="0">
                <a:solidFill>
                  <a:srgbClr val="000000"/>
                </a:solidFill>
                <a:effectLst/>
              </a:rPr>
              <a:t> kami.</a:t>
            </a:r>
            <a:endParaRPr lang="en-ID" dirty="0"/>
          </a:p>
        </p:txBody>
      </p:sp>
      <p:sp>
        <p:nvSpPr>
          <p:cNvPr id="12" name="TextBox 11">
            <a:extLst>
              <a:ext uri="{FF2B5EF4-FFF2-40B4-BE49-F238E27FC236}">
                <a16:creationId xmlns:a16="http://schemas.microsoft.com/office/drawing/2014/main" id="{96A763BD-9D83-F0EC-2E56-2BAD8C931A0B}"/>
              </a:ext>
            </a:extLst>
          </p:cNvPr>
          <p:cNvSpPr txBox="1"/>
          <p:nvPr/>
        </p:nvSpPr>
        <p:spPr>
          <a:xfrm>
            <a:off x="6693794" y="761553"/>
            <a:ext cx="4678251" cy="369332"/>
          </a:xfrm>
          <a:prstGeom prst="rect">
            <a:avLst/>
          </a:prstGeom>
          <a:noFill/>
        </p:spPr>
        <p:txBody>
          <a:bodyPr wrap="square">
            <a:spAutoFit/>
          </a:bodyPr>
          <a:lstStyle/>
          <a:p>
            <a:r>
              <a:rPr lang="en-US" b="1" i="0" dirty="0">
                <a:solidFill>
                  <a:srgbClr val="000000"/>
                </a:solidFill>
                <a:effectLst/>
              </a:rPr>
              <a:t>Business Scalability Information of PT BSM</a:t>
            </a:r>
            <a:endParaRPr lang="en-ID" dirty="0"/>
          </a:p>
        </p:txBody>
      </p:sp>
      <p:sp>
        <p:nvSpPr>
          <p:cNvPr id="15" name="TextBox 14">
            <a:extLst>
              <a:ext uri="{FF2B5EF4-FFF2-40B4-BE49-F238E27FC236}">
                <a16:creationId xmlns:a16="http://schemas.microsoft.com/office/drawing/2014/main" id="{7EB81566-0486-09EF-6535-D05A61CA2462}"/>
              </a:ext>
            </a:extLst>
          </p:cNvPr>
          <p:cNvSpPr txBox="1"/>
          <p:nvPr/>
        </p:nvSpPr>
        <p:spPr>
          <a:xfrm>
            <a:off x="6147029" y="1562116"/>
            <a:ext cx="5388819" cy="3693319"/>
          </a:xfrm>
          <a:prstGeom prst="rect">
            <a:avLst/>
          </a:prstGeom>
          <a:noFill/>
        </p:spPr>
        <p:txBody>
          <a:bodyPr wrap="square">
            <a:spAutoFit/>
          </a:bodyPr>
          <a:lstStyle/>
          <a:p>
            <a:pPr algn="just"/>
            <a:r>
              <a:rPr lang="en-US" b="0" i="1" dirty="0">
                <a:solidFill>
                  <a:srgbClr val="000000"/>
                </a:solidFill>
                <a:effectLst/>
              </a:rPr>
              <a:t>PT </a:t>
            </a:r>
            <a:r>
              <a:rPr lang="en-US" b="0" i="1" dirty="0" err="1">
                <a:solidFill>
                  <a:srgbClr val="000000"/>
                </a:solidFill>
                <a:effectLst/>
              </a:rPr>
              <a:t>Benepace</a:t>
            </a:r>
            <a:r>
              <a:rPr lang="en-US" b="0" i="1" dirty="0">
                <a:solidFill>
                  <a:srgbClr val="000000"/>
                </a:solidFill>
                <a:effectLst/>
              </a:rPr>
              <a:t> </a:t>
            </a:r>
            <a:r>
              <a:rPr lang="en-US" b="0" i="1" dirty="0" err="1">
                <a:solidFill>
                  <a:srgbClr val="000000"/>
                </a:solidFill>
                <a:effectLst/>
              </a:rPr>
              <a:t>Solviro</a:t>
            </a:r>
            <a:r>
              <a:rPr lang="en-US" b="0" i="1" dirty="0">
                <a:solidFill>
                  <a:srgbClr val="000000"/>
                </a:solidFill>
                <a:effectLst/>
              </a:rPr>
              <a:t> </a:t>
            </a:r>
            <a:r>
              <a:rPr lang="en-US" b="0" i="1" dirty="0" err="1">
                <a:solidFill>
                  <a:srgbClr val="000000"/>
                </a:solidFill>
                <a:effectLst/>
              </a:rPr>
              <a:t>Multicorps</a:t>
            </a:r>
            <a:r>
              <a:rPr lang="en-US" b="0" i="1" dirty="0">
                <a:solidFill>
                  <a:srgbClr val="000000"/>
                </a:solidFill>
                <a:effectLst/>
              </a:rPr>
              <a:t> offers business scalability with market network which connected to over 10 countries. With a diversified product range, including spices, furniture, and processed foods, we can meet diverse of market needs. Strategic partnerships with local farmers and global distributors that allow us to build a flexible supply chain that can handle growing demand. Our modern infrastructure and the digital technology we apply support efficient and planned operational expansion. With the consistency of growth and stable financial back up, we are </a:t>
            </a:r>
            <a:r>
              <a:rPr lang="en-US" i="1" dirty="0">
                <a:solidFill>
                  <a:srgbClr val="000000"/>
                </a:solidFill>
              </a:rPr>
              <a:t>ready</a:t>
            </a:r>
            <a:r>
              <a:rPr lang="en-US" b="0" i="1" dirty="0">
                <a:solidFill>
                  <a:srgbClr val="000000"/>
                </a:solidFill>
                <a:effectLst/>
              </a:rPr>
              <a:t> to continue to grow and </a:t>
            </a:r>
            <a:r>
              <a:rPr lang="en-US" i="1" dirty="0">
                <a:solidFill>
                  <a:srgbClr val="000000"/>
                </a:solidFill>
              </a:rPr>
              <a:t>offers</a:t>
            </a:r>
            <a:r>
              <a:rPr lang="en-US" b="0" i="1" dirty="0">
                <a:solidFill>
                  <a:srgbClr val="000000"/>
                </a:solidFill>
                <a:effectLst/>
              </a:rPr>
              <a:t> the best solutions for our clients.</a:t>
            </a:r>
            <a:endParaRPr lang="en-ID" dirty="0"/>
          </a:p>
        </p:txBody>
      </p:sp>
      <p:sp>
        <p:nvSpPr>
          <p:cNvPr id="17" name="TextBox 16">
            <a:extLst>
              <a:ext uri="{FF2B5EF4-FFF2-40B4-BE49-F238E27FC236}">
                <a16:creationId xmlns:a16="http://schemas.microsoft.com/office/drawing/2014/main" id="{B2A79B95-3F94-EDA6-FCD7-2095D598577A}"/>
              </a:ext>
            </a:extLst>
          </p:cNvPr>
          <p:cNvSpPr txBox="1"/>
          <p:nvPr/>
        </p:nvSpPr>
        <p:spPr>
          <a:xfrm>
            <a:off x="4581659" y="6559860"/>
            <a:ext cx="4549462"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4" name="TextBox 3">
            <a:extLst>
              <a:ext uri="{FF2B5EF4-FFF2-40B4-BE49-F238E27FC236}">
                <a16:creationId xmlns:a16="http://schemas.microsoft.com/office/drawing/2014/main" id="{F5074B04-10F3-8447-CA98-BD99683CBCEB}"/>
              </a:ext>
            </a:extLst>
          </p:cNvPr>
          <p:cNvSpPr txBox="1"/>
          <p:nvPr/>
        </p:nvSpPr>
        <p:spPr>
          <a:xfrm>
            <a:off x="652382" y="394326"/>
            <a:ext cx="3750586"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3" name="Picture 2">
            <a:extLst>
              <a:ext uri="{FF2B5EF4-FFF2-40B4-BE49-F238E27FC236}">
                <a16:creationId xmlns:a16="http://schemas.microsoft.com/office/drawing/2014/main" id="{0F1A603B-00CC-C011-5608-B45678B694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275645" y="298139"/>
            <a:ext cx="544310" cy="489329"/>
          </a:xfrm>
          <a:prstGeom prst="rect">
            <a:avLst/>
          </a:prstGeom>
        </p:spPr>
      </p:pic>
    </p:spTree>
    <p:extLst>
      <p:ext uri="{BB962C8B-B14F-4D97-AF65-F5344CB8AC3E}">
        <p14:creationId xmlns:p14="http://schemas.microsoft.com/office/powerpoint/2010/main" val="121080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AF3F922-669F-7D93-0C1C-D5B16E3975BF}"/>
              </a:ext>
            </a:extLst>
          </p:cNvPr>
          <p:cNvSpPr>
            <a:spLocks noGrp="1"/>
          </p:cNvSpPr>
          <p:nvPr>
            <p:ph type="sldNum" sz="quarter" idx="12"/>
          </p:nvPr>
        </p:nvSpPr>
        <p:spPr>
          <a:xfrm>
            <a:off x="9375912" y="6563001"/>
            <a:ext cx="2743200" cy="228600"/>
          </a:xfrm>
        </p:spPr>
        <p:txBody>
          <a:bodyPr/>
          <a:lstStyle/>
          <a:p>
            <a:fld id="{CBD12358-51D2-46B3-9BDE-DF29528B9454}" type="slidenum">
              <a:rPr lang="en-US" smtClean="0"/>
              <a:pPr/>
              <a:t>9</a:t>
            </a:fld>
            <a:endParaRPr lang="en-US" dirty="0"/>
          </a:p>
        </p:txBody>
      </p:sp>
      <p:sp>
        <p:nvSpPr>
          <p:cNvPr id="13" name="TextBox 12">
            <a:extLst>
              <a:ext uri="{FF2B5EF4-FFF2-40B4-BE49-F238E27FC236}">
                <a16:creationId xmlns:a16="http://schemas.microsoft.com/office/drawing/2014/main" id="{52B98937-6078-C1CF-B58C-FC14531E4ACC}"/>
              </a:ext>
            </a:extLst>
          </p:cNvPr>
          <p:cNvSpPr txBox="1"/>
          <p:nvPr/>
        </p:nvSpPr>
        <p:spPr>
          <a:xfrm>
            <a:off x="4853378" y="2588317"/>
            <a:ext cx="1410070" cy="523220"/>
          </a:xfrm>
          <a:prstGeom prst="rect">
            <a:avLst/>
          </a:prstGeom>
          <a:noFill/>
        </p:spPr>
        <p:txBody>
          <a:bodyPr wrap="square">
            <a:spAutoFit/>
          </a:bodyPr>
          <a:lstStyle/>
          <a:p>
            <a:r>
              <a:rPr lang="en-ID" sz="2800" b="1" i="0" dirty="0">
                <a:solidFill>
                  <a:schemeClr val="accent2">
                    <a:lumMod val="50000"/>
                  </a:schemeClr>
                </a:solidFill>
                <a:effectLst/>
              </a:rPr>
              <a:t>Gallery</a:t>
            </a:r>
            <a:endParaRPr lang="en-ID" sz="2800" dirty="0">
              <a:solidFill>
                <a:schemeClr val="accent2">
                  <a:lumMod val="50000"/>
                </a:schemeClr>
              </a:solidFill>
            </a:endParaRPr>
          </a:p>
        </p:txBody>
      </p:sp>
      <p:sp>
        <p:nvSpPr>
          <p:cNvPr id="15" name="TextBox 14">
            <a:extLst>
              <a:ext uri="{FF2B5EF4-FFF2-40B4-BE49-F238E27FC236}">
                <a16:creationId xmlns:a16="http://schemas.microsoft.com/office/drawing/2014/main" id="{B0241A53-B22F-1EC8-C162-B8B23C007B3B}"/>
              </a:ext>
            </a:extLst>
          </p:cNvPr>
          <p:cNvSpPr txBox="1"/>
          <p:nvPr/>
        </p:nvSpPr>
        <p:spPr>
          <a:xfrm>
            <a:off x="4382560" y="3429000"/>
            <a:ext cx="4446431" cy="923330"/>
          </a:xfrm>
          <a:prstGeom prst="rect">
            <a:avLst/>
          </a:prstGeom>
          <a:noFill/>
        </p:spPr>
        <p:txBody>
          <a:bodyPr wrap="square">
            <a:spAutoFit/>
          </a:bodyPr>
          <a:lstStyle/>
          <a:p>
            <a:r>
              <a:rPr lang="en-ID" b="0" i="0" dirty="0">
                <a:solidFill>
                  <a:srgbClr val="000000"/>
                </a:solidFill>
                <a:effectLst/>
              </a:rPr>
              <a:t>kemiri, </a:t>
            </a:r>
            <a:r>
              <a:rPr lang="en-ID" b="0" i="0" dirty="0" err="1">
                <a:solidFill>
                  <a:srgbClr val="000000"/>
                </a:solidFill>
                <a:effectLst/>
              </a:rPr>
              <a:t>pala</a:t>
            </a:r>
            <a:r>
              <a:rPr lang="en-ID" b="0" i="0" dirty="0">
                <a:solidFill>
                  <a:srgbClr val="000000"/>
                </a:solidFill>
                <a:effectLst/>
              </a:rPr>
              <a:t>, </a:t>
            </a:r>
            <a:r>
              <a:rPr lang="en-ID" b="0" i="0" dirty="0" err="1">
                <a:solidFill>
                  <a:srgbClr val="000000"/>
                </a:solidFill>
                <a:effectLst/>
              </a:rPr>
              <a:t>Cengkeh</a:t>
            </a:r>
            <a:r>
              <a:rPr lang="en-ID" b="0" i="0" dirty="0">
                <a:solidFill>
                  <a:srgbClr val="000000"/>
                </a:solidFill>
                <a:effectLst/>
              </a:rPr>
              <a:t>, sambal </a:t>
            </a:r>
            <a:r>
              <a:rPr lang="en-ID" b="0" i="0" dirty="0" err="1">
                <a:solidFill>
                  <a:srgbClr val="000000"/>
                </a:solidFill>
                <a:effectLst/>
              </a:rPr>
              <a:t>dengan</a:t>
            </a:r>
            <a:r>
              <a:rPr lang="en-ID" b="0" i="0" dirty="0">
                <a:solidFill>
                  <a:srgbClr val="000000"/>
                </a:solidFill>
                <a:effectLst/>
              </a:rPr>
              <a:t> </a:t>
            </a:r>
            <a:r>
              <a:rPr lang="en-ID" b="0" i="0" dirty="0" err="1">
                <a:solidFill>
                  <a:srgbClr val="000000"/>
                </a:solidFill>
                <a:effectLst/>
              </a:rPr>
              <a:t>bahan</a:t>
            </a:r>
            <a:r>
              <a:rPr lang="en-ID" b="0" i="0" dirty="0">
                <a:solidFill>
                  <a:srgbClr val="000000"/>
                </a:solidFill>
                <a:effectLst/>
              </a:rPr>
              <a:t> </a:t>
            </a:r>
            <a:r>
              <a:rPr lang="en-ID" b="0" i="0" dirty="0" err="1">
                <a:solidFill>
                  <a:srgbClr val="000000"/>
                </a:solidFill>
                <a:effectLst/>
              </a:rPr>
              <a:t>dasar</a:t>
            </a:r>
            <a:r>
              <a:rPr lang="en-ID" b="0" i="0" dirty="0">
                <a:solidFill>
                  <a:srgbClr val="000000"/>
                </a:solidFill>
                <a:effectLst/>
              </a:rPr>
              <a:t> </a:t>
            </a:r>
            <a:r>
              <a:rPr lang="en-ID" b="0" i="0" dirty="0" err="1">
                <a:solidFill>
                  <a:srgbClr val="000000"/>
                </a:solidFill>
                <a:effectLst/>
              </a:rPr>
              <a:t>rempah</a:t>
            </a:r>
            <a:r>
              <a:rPr lang="en-ID" b="0" i="0" dirty="0">
                <a:solidFill>
                  <a:srgbClr val="000000"/>
                </a:solidFill>
                <a:effectLst/>
              </a:rPr>
              <a:t> </a:t>
            </a:r>
            <a:r>
              <a:rPr lang="en-ID" b="0" i="0" dirty="0" err="1">
                <a:solidFill>
                  <a:srgbClr val="000000"/>
                </a:solidFill>
                <a:effectLst/>
              </a:rPr>
              <a:t>andaliman</a:t>
            </a:r>
            <a:r>
              <a:rPr lang="en-ID" b="0" i="0" dirty="0">
                <a:solidFill>
                  <a:srgbClr val="000000"/>
                </a:solidFill>
                <a:effectLst/>
              </a:rPr>
              <a:t> dan </a:t>
            </a:r>
            <a:r>
              <a:rPr lang="en-ID" b="0" i="0" dirty="0" err="1">
                <a:solidFill>
                  <a:srgbClr val="000000"/>
                </a:solidFill>
                <a:effectLst/>
              </a:rPr>
              <a:t>rempah</a:t>
            </a:r>
            <a:r>
              <a:rPr lang="en-ID" b="0" i="0" dirty="0">
                <a:solidFill>
                  <a:srgbClr val="000000"/>
                </a:solidFill>
                <a:effectLst/>
              </a:rPr>
              <a:t> </a:t>
            </a:r>
            <a:r>
              <a:rPr lang="en-ID" b="0" i="0" dirty="0" err="1">
                <a:solidFill>
                  <a:srgbClr val="000000"/>
                </a:solidFill>
                <a:effectLst/>
              </a:rPr>
              <a:t>lainnya</a:t>
            </a:r>
            <a:r>
              <a:rPr lang="en-ID" b="0" i="0" dirty="0">
                <a:solidFill>
                  <a:srgbClr val="000000"/>
                </a:solidFill>
                <a:effectLst/>
              </a:rPr>
              <a:t>.</a:t>
            </a:r>
            <a:endParaRPr lang="en-ID" dirty="0"/>
          </a:p>
        </p:txBody>
      </p:sp>
      <p:pic>
        <p:nvPicPr>
          <p:cNvPr id="17" name="Picture 16">
            <a:extLst>
              <a:ext uri="{FF2B5EF4-FFF2-40B4-BE49-F238E27FC236}">
                <a16:creationId xmlns:a16="http://schemas.microsoft.com/office/drawing/2014/main" id="{7D4F5B98-CEFF-8760-9C13-368213F0F4B5}"/>
              </a:ext>
            </a:extLst>
          </p:cNvPr>
          <p:cNvPicPr>
            <a:picLocks noChangeAspect="1"/>
          </p:cNvPicPr>
          <p:nvPr/>
        </p:nvPicPr>
        <p:blipFill>
          <a:blip r:embed="rId3"/>
          <a:stretch>
            <a:fillRect/>
          </a:stretch>
        </p:blipFill>
        <p:spPr>
          <a:xfrm>
            <a:off x="4702205" y="4667166"/>
            <a:ext cx="2787590" cy="1846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a:extLst>
              <a:ext uri="{FF2B5EF4-FFF2-40B4-BE49-F238E27FC236}">
                <a16:creationId xmlns:a16="http://schemas.microsoft.com/office/drawing/2014/main" id="{B94851ED-86AE-5466-8E8F-DEC04DBEEC9E}"/>
              </a:ext>
            </a:extLst>
          </p:cNvPr>
          <p:cNvPicPr>
            <a:picLocks noChangeAspect="1"/>
          </p:cNvPicPr>
          <p:nvPr/>
        </p:nvPicPr>
        <p:blipFill>
          <a:blip r:embed="rId4"/>
          <a:stretch>
            <a:fillRect/>
          </a:stretch>
        </p:blipFill>
        <p:spPr>
          <a:xfrm>
            <a:off x="893842" y="2824052"/>
            <a:ext cx="2774767" cy="1846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F9360E57-8C17-7253-1486-B17CA21C864A}"/>
              </a:ext>
            </a:extLst>
          </p:cNvPr>
          <p:cNvPicPr>
            <a:picLocks noChangeAspect="1"/>
          </p:cNvPicPr>
          <p:nvPr/>
        </p:nvPicPr>
        <p:blipFill>
          <a:blip r:embed="rId5"/>
          <a:stretch>
            <a:fillRect/>
          </a:stretch>
        </p:blipFill>
        <p:spPr>
          <a:xfrm>
            <a:off x="920873" y="575464"/>
            <a:ext cx="2747736" cy="1831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a:extLst>
              <a:ext uri="{FF2B5EF4-FFF2-40B4-BE49-F238E27FC236}">
                <a16:creationId xmlns:a16="http://schemas.microsoft.com/office/drawing/2014/main" id="{8534AF77-B28C-0203-F01E-E931ADD1D752}"/>
              </a:ext>
            </a:extLst>
          </p:cNvPr>
          <p:cNvPicPr>
            <a:picLocks noChangeAspect="1"/>
          </p:cNvPicPr>
          <p:nvPr/>
        </p:nvPicPr>
        <p:blipFill>
          <a:blip r:embed="rId6"/>
          <a:stretch>
            <a:fillRect/>
          </a:stretch>
        </p:blipFill>
        <p:spPr>
          <a:xfrm>
            <a:off x="8669419" y="575464"/>
            <a:ext cx="2743199" cy="1831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A1F5279-628C-B845-54C1-FC5EC54DAA7F}"/>
              </a:ext>
            </a:extLst>
          </p:cNvPr>
          <p:cNvPicPr>
            <a:picLocks noChangeAspect="1"/>
          </p:cNvPicPr>
          <p:nvPr/>
        </p:nvPicPr>
        <p:blipFill>
          <a:blip r:embed="rId7"/>
          <a:stretch>
            <a:fillRect/>
          </a:stretch>
        </p:blipFill>
        <p:spPr>
          <a:xfrm>
            <a:off x="4631980" y="575464"/>
            <a:ext cx="2747735" cy="1831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a:extLst>
              <a:ext uri="{FF2B5EF4-FFF2-40B4-BE49-F238E27FC236}">
                <a16:creationId xmlns:a16="http://schemas.microsoft.com/office/drawing/2014/main" id="{FBEBFC60-11E9-6F13-13CA-7C304B56D8BF}"/>
              </a:ext>
            </a:extLst>
          </p:cNvPr>
          <p:cNvPicPr>
            <a:picLocks noChangeAspect="1"/>
          </p:cNvPicPr>
          <p:nvPr/>
        </p:nvPicPr>
        <p:blipFill>
          <a:blip r:embed="rId8"/>
          <a:stretch>
            <a:fillRect/>
          </a:stretch>
        </p:blipFill>
        <p:spPr>
          <a:xfrm>
            <a:off x="8991637" y="3551437"/>
            <a:ext cx="2369712" cy="2730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 name="Picture 30">
            <a:extLst>
              <a:ext uri="{FF2B5EF4-FFF2-40B4-BE49-F238E27FC236}">
                <a16:creationId xmlns:a16="http://schemas.microsoft.com/office/drawing/2014/main" id="{2E48E342-FB40-A970-82E5-73E09AC36CEB}"/>
              </a:ext>
            </a:extLst>
          </p:cNvPr>
          <p:cNvPicPr>
            <a:picLocks noChangeAspect="1"/>
          </p:cNvPicPr>
          <p:nvPr/>
        </p:nvPicPr>
        <p:blipFill>
          <a:blip r:embed="rId9"/>
          <a:stretch>
            <a:fillRect/>
          </a:stretch>
        </p:blipFill>
        <p:spPr>
          <a:xfrm>
            <a:off x="920873" y="4923057"/>
            <a:ext cx="2962448" cy="16663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3" name="TextBox 32">
            <a:extLst>
              <a:ext uri="{FF2B5EF4-FFF2-40B4-BE49-F238E27FC236}">
                <a16:creationId xmlns:a16="http://schemas.microsoft.com/office/drawing/2014/main" id="{D62A7A53-DCEA-42F2-1129-D94D8EBA418D}"/>
              </a:ext>
            </a:extLst>
          </p:cNvPr>
          <p:cNvSpPr txBox="1"/>
          <p:nvPr/>
        </p:nvSpPr>
        <p:spPr>
          <a:xfrm>
            <a:off x="4874843" y="6592131"/>
            <a:ext cx="4580400" cy="276999"/>
          </a:xfrm>
          <a:prstGeom prst="rect">
            <a:avLst/>
          </a:prstGeom>
          <a:noFill/>
        </p:spPr>
        <p:txBody>
          <a:bodyPr wrap="square">
            <a:spAutoFit/>
          </a:bodyPr>
          <a:lstStyle/>
          <a:p>
            <a:r>
              <a:rPr lang="en-ID" sz="1200" b="1" i="0" dirty="0">
                <a:solidFill>
                  <a:srgbClr val="000000"/>
                </a:solidFill>
                <a:effectLst/>
              </a:rPr>
              <a:t>https://solvespices.github.io/solvespice/</a:t>
            </a:r>
            <a:endParaRPr lang="en-ID" sz="1200" dirty="0"/>
          </a:p>
        </p:txBody>
      </p:sp>
      <p:sp>
        <p:nvSpPr>
          <p:cNvPr id="3" name="TextBox 2">
            <a:extLst>
              <a:ext uri="{FF2B5EF4-FFF2-40B4-BE49-F238E27FC236}">
                <a16:creationId xmlns:a16="http://schemas.microsoft.com/office/drawing/2014/main" id="{D4D56E88-4953-1B32-AC5F-8A23F080F208}"/>
              </a:ext>
            </a:extLst>
          </p:cNvPr>
          <p:cNvSpPr txBox="1"/>
          <p:nvPr/>
        </p:nvSpPr>
        <p:spPr>
          <a:xfrm>
            <a:off x="4761468" y="3060081"/>
            <a:ext cx="3658779" cy="276999"/>
          </a:xfrm>
          <a:prstGeom prst="rect">
            <a:avLst/>
          </a:prstGeom>
          <a:noFill/>
        </p:spPr>
        <p:txBody>
          <a:bodyPr wrap="square">
            <a:spAutoFit/>
          </a:bodyPr>
          <a:lstStyle/>
          <a:p>
            <a:r>
              <a:rPr lang="en-US" sz="1200" b="1" dirty="0">
                <a:solidFill>
                  <a:schemeClr val="accent1">
                    <a:lumMod val="50000"/>
                  </a:schemeClr>
                </a:solidFill>
              </a:rPr>
              <a:t>BENEPACE SOLVIRO MULTICORPS </a:t>
            </a:r>
            <a:endParaRPr lang="en-ID" sz="1200" b="1" dirty="0">
              <a:solidFill>
                <a:schemeClr val="accent1">
                  <a:lumMod val="50000"/>
                </a:schemeClr>
              </a:solidFill>
            </a:endParaRPr>
          </a:p>
        </p:txBody>
      </p:sp>
      <p:pic>
        <p:nvPicPr>
          <p:cNvPr id="2" name="Picture 1">
            <a:extLst>
              <a:ext uri="{FF2B5EF4-FFF2-40B4-BE49-F238E27FC236}">
                <a16:creationId xmlns:a16="http://schemas.microsoft.com/office/drawing/2014/main" id="{6D1C9C9F-A9EF-0940-ED15-ECAD4B5A6E0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36364" y1="38202" x2="36364" y2="38202"/>
                        <a14:foregroundMark x1="21212" y1="33708" x2="21212" y2="33708"/>
                        <a14:foregroundMark x1="44444" y1="66292" x2="44444" y2="66292"/>
                        <a14:foregroundMark x1="48485" y1="69663" x2="48485" y2="69663"/>
                        <a14:foregroundMark x1="47475" y1="71910" x2="47475" y2="71910"/>
                        <a14:foregroundMark x1="46465" y1="70787" x2="46465" y2="70787"/>
                        <a14:foregroundMark x1="37374" y1="61798" x2="37374" y2="61798"/>
                        <a14:foregroundMark x1="35354" y1="61798" x2="35354" y2="61798"/>
                        <a14:foregroundMark x1="65657" y1="60674" x2="65657" y2="60674"/>
                        <a14:foregroundMark x1="55556" y1="56180" x2="55556" y2="56180"/>
                        <a14:foregroundMark x1="55556" y1="68539" x2="55556" y2="68539"/>
                        <a14:foregroundMark x1="54545" y1="69663" x2="54545" y2="69663"/>
                        <a14:foregroundMark x1="47475" y1="19101" x2="47475" y2="19101"/>
                        <a14:foregroundMark x1="52525" y1="15730" x2="52525" y2="15730"/>
                      </a14:backgroundRemoval>
                    </a14:imgEffect>
                  </a14:imgLayer>
                </a14:imgProps>
              </a:ext>
            </a:extLst>
          </a:blip>
          <a:stretch>
            <a:fillRect/>
          </a:stretch>
        </p:blipFill>
        <p:spPr>
          <a:xfrm>
            <a:off x="4382034" y="2986360"/>
            <a:ext cx="544310" cy="510475"/>
          </a:xfrm>
          <a:prstGeom prst="rect">
            <a:avLst/>
          </a:prstGeom>
        </p:spPr>
      </p:pic>
    </p:spTree>
    <p:extLst>
      <p:ext uri="{BB962C8B-B14F-4D97-AF65-F5344CB8AC3E}">
        <p14:creationId xmlns:p14="http://schemas.microsoft.com/office/powerpoint/2010/main" val="4259977132"/>
      </p:ext>
    </p:extLst>
  </p:cSld>
  <p:clrMapOvr>
    <a:masterClrMapping/>
  </p:clrMapOvr>
</p:sld>
</file>

<file path=ppt/theme/theme1.xml><?xml version="1.0" encoding="utf-8"?>
<a:theme xmlns:a="http://schemas.openxmlformats.org/drawingml/2006/main" name="Custom">
  <a:themeElements>
    <a:clrScheme name="Blue spheres">
      <a:dk1>
        <a:srgbClr val="000000"/>
      </a:dk1>
      <a:lt1>
        <a:srgbClr val="FFFFFF"/>
      </a:lt1>
      <a:dk2>
        <a:srgbClr val="E3E7ED"/>
      </a:dk2>
      <a:lt2>
        <a:srgbClr val="E8E8E8"/>
      </a:lt2>
      <a:accent1>
        <a:srgbClr val="7673F7"/>
      </a:accent1>
      <a:accent2>
        <a:srgbClr val="B8C2FD"/>
      </a:accent2>
      <a:accent3>
        <a:srgbClr val="DFE3FC"/>
      </a:accent3>
      <a:accent4>
        <a:srgbClr val="55B3FD"/>
      </a:accent4>
      <a:accent5>
        <a:srgbClr val="99F7F7"/>
      </a:accent5>
      <a:accent6>
        <a:srgbClr val="FEE43F"/>
      </a:accent6>
      <a:hlink>
        <a:srgbClr val="467886"/>
      </a:hlink>
      <a:folHlink>
        <a:srgbClr val="96607D"/>
      </a:folHlink>
    </a:clrScheme>
    <a:fontScheme name="Custom 23">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4076243_win32_CP_V3" id="{81AB0711-29F9-49D0-8A73-16AF25FD4C08}" vid="{D5AD44AB-53B9-4654-A4F8-1821A28F27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9" ma:contentTypeDescription="Create a new document." ma:contentTypeScope="" ma:versionID="6a914531ae0f23be31da2eba1f3b42a9">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ae00154c9e66547f022c4923f88826d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9B47F-3DD8-4645-81DC-B88780643C07}">
  <ds:schemaRefs>
    <ds:schemaRef ds:uri="http://schemas.microsoft.com/office/infopath/2007/PartnerControls"/>
    <ds:schemaRef ds:uri="http://schemas.microsoft.com/office/2006/metadata/properties"/>
    <ds:schemaRef ds:uri="http://www.w3.org/XML/1998/namespace"/>
    <ds:schemaRef ds:uri="71af3243-3dd4-4a8d-8c0d-dd76da1f02a5"/>
    <ds:schemaRef ds:uri="230e9df3-be65-4c73-a93b-d1236ebd677e"/>
    <ds:schemaRef ds:uri="http://schemas.microsoft.com/sharepoint/v3"/>
    <ds:schemaRef ds:uri="http://purl.org/dc/dcmitype/"/>
    <ds:schemaRef ds:uri="http://schemas.microsoft.com/office/2006/documentManagement/types"/>
    <ds:schemaRef ds:uri="http://purl.org/dc/elements/1.1/"/>
    <ds:schemaRef ds:uri="http://schemas.openxmlformats.org/package/2006/metadata/core-properties"/>
    <ds:schemaRef ds:uri="16c05727-aa75-4e4a-9b5f-8a80a1165891"/>
    <ds:schemaRef ds:uri="http://purl.org/dc/terms/"/>
  </ds:schemaRefs>
</ds:datastoreItem>
</file>

<file path=customXml/itemProps2.xml><?xml version="1.0" encoding="utf-8"?>
<ds:datastoreItem xmlns:ds="http://schemas.openxmlformats.org/officeDocument/2006/customXml" ds:itemID="{567F3CB5-3475-4129-AB60-D0C937DE9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Blue spheres presentation</Template>
  <TotalTime>1046</TotalTime>
  <Words>3113</Words>
  <Application>Microsoft Office PowerPoint</Application>
  <PresentationFormat>Widescreen</PresentationFormat>
  <Paragraphs>240</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YAFdJsjyMsM 0</vt:lpstr>
      <vt:lpstr>Custom</vt:lpstr>
      <vt:lpstr>COMPANY PROFIL </vt:lpstr>
      <vt:lpstr>- Meningkatkan akses masyarakat terhadap pasar global dengan komoditas yang berkualitas     (Improving public access to global  markets with high-quality commodities). - Menjadikan konsumen sebagai mitra bisnis yang saling menguntungkan.     (Making costumer as a mutually beneficial business partner). - Secara berkesinambungan menyediakan produk yang berkualitas untuk memenuhi kepuasan pelanggan.      (Consistently provide quality products to meet customer satisfaction). - Mengembangkan jaringan distributor / suplier ke seluruh wilayah Indonesia bahkan mancanegara.     (Develop a network of distributors / suppliers throughout Indonesia and even abroad). </vt:lpstr>
      <vt:lpstr>PowerPoint Presentation</vt:lpstr>
      <vt:lpstr>PowerPoint Presentation</vt:lpstr>
      <vt:lpstr>PowerPoint Presentation</vt:lpstr>
      <vt:lpstr>PowerPoint Presentation</vt:lpstr>
      <vt:lpstr>PowerPoint Presentation</vt:lpstr>
      <vt:lpstr>Informasi Skalabilitas Bisnis PT BSM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johannes</dc:creator>
  <cp:lastModifiedBy>johannes</cp:lastModifiedBy>
  <cp:revision>7</cp:revision>
  <dcterms:created xsi:type="dcterms:W3CDTF">2025-01-08T10:08:09Z</dcterms:created>
  <dcterms:modified xsi:type="dcterms:W3CDTF">2025-01-15T16:29:03Z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