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7556500" cy="10699750"/>
  <p:notesSz cx="7556500" cy="10699750"/>
  <p:embeddedFontLst>
    <p:embeddedFont>
      <p:font typeface="Cambria" panose="02040503050406030204" pitchFamily="18" charset="0"/>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Lucida Sans" panose="020B0602030504020204" pitchFamily="34" charset="0"/>
      <p:regular r:id="rId18"/>
      <p:bold r:id="rId19"/>
      <p:italic r:id="rId20"/>
      <p:boldItalic r:id="rId21"/>
    </p:embeddedFont>
    <p:embeddedFont>
      <p:font typeface="Sitka Text Semibold" pitchFamily="2" charset="0"/>
      <p:bold r:id="rId22"/>
      <p:boldItalic r:id="rId23"/>
    </p:embeddedFont>
    <p:embeddedFont>
      <p:font typeface="Tahoma" panose="020B0604030504040204" pitchFamily="34" charset="0"/>
      <p:regular r:id="rId24"/>
      <p:bold r:id="rId25"/>
    </p:embeddedFont>
    <p:embeddedFont>
      <p:font typeface="Trebuchet MS" panose="020B0603020202020204" pitchFamily="3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wamjwZg95Q/eE5c0Hhxurj5fq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88" y="8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475"/>
            <a:ext cx="5037900" cy="401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82375"/>
            <a:ext cx="6045200" cy="48148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4: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9"/>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50" b="1" i="0">
                <a:solidFill>
                  <a:srgbClr val="21313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body" idx="1"/>
          </p:nvPr>
        </p:nvSpPr>
        <p:spPr>
          <a:xfrm>
            <a:off x="525514" y="4852210"/>
            <a:ext cx="6505470" cy="472694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9"/>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10"/>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66737" y="3316922"/>
            <a:ext cx="6423025" cy="224694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subTitle" idx="1"/>
          </p:nvPr>
        </p:nvSpPr>
        <p:spPr>
          <a:xfrm>
            <a:off x="1133475" y="5991860"/>
            <a:ext cx="5289550" cy="26749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50" b="1" i="0">
                <a:solidFill>
                  <a:srgbClr val="21313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377825" y="2460942"/>
            <a:ext cx="3287077" cy="706183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12"/>
          <p:cNvSpPr txBox="1">
            <a:spLocks noGrp="1"/>
          </p:cNvSpPr>
          <p:nvPr>
            <p:ph type="body" idx="2"/>
          </p:nvPr>
        </p:nvSpPr>
        <p:spPr>
          <a:xfrm>
            <a:off x="3891597" y="2460942"/>
            <a:ext cx="3287077" cy="706183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50" b="1" i="0">
                <a:solidFill>
                  <a:srgbClr val="21313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950" b="1" i="0" u="none" strike="noStrike" cap="none">
                <a:solidFill>
                  <a:srgbClr val="21313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525514" y="4852210"/>
            <a:ext cx="6505470" cy="472694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8"/>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250" b="0"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8"/>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8"/>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defRPr>
            </a:lvl1pPr>
            <a:lvl2pPr marL="0" marR="0" lvl="1" indent="0" algn="r" rtl="0">
              <a:spcBef>
                <a:spcPts val="0"/>
              </a:spcBef>
              <a:buNone/>
              <a:defRPr sz="1800" b="0" i="0" u="none" strike="noStrike" cap="none">
                <a:solidFill>
                  <a:srgbClr val="888888"/>
                </a:solidFill>
              </a:defRPr>
            </a:lvl2pPr>
            <a:lvl3pPr marL="0" marR="0" lvl="2" indent="0" algn="r" rtl="0">
              <a:spcBef>
                <a:spcPts val="0"/>
              </a:spcBef>
              <a:buNone/>
              <a:defRPr sz="1800" b="0" i="0" u="none" strike="noStrike" cap="none">
                <a:solidFill>
                  <a:srgbClr val="888888"/>
                </a:solidFill>
              </a:defRPr>
            </a:lvl3pPr>
            <a:lvl4pPr marL="0" marR="0" lvl="3" indent="0" algn="r" rtl="0">
              <a:spcBef>
                <a:spcPts val="0"/>
              </a:spcBef>
              <a:buNone/>
              <a:defRPr sz="1800" b="0" i="0" u="none" strike="noStrike" cap="none">
                <a:solidFill>
                  <a:srgbClr val="888888"/>
                </a:solidFill>
              </a:defRPr>
            </a:lvl4pPr>
            <a:lvl5pPr marL="0" marR="0" lvl="4" indent="0" algn="r" rtl="0">
              <a:spcBef>
                <a:spcPts val="0"/>
              </a:spcBef>
              <a:buNone/>
              <a:defRPr sz="1800" b="0" i="0" u="none" strike="noStrike" cap="none">
                <a:solidFill>
                  <a:srgbClr val="888888"/>
                </a:solidFill>
              </a:defRPr>
            </a:lvl5pPr>
            <a:lvl6pPr marL="0" marR="0" lvl="5" indent="0" algn="r" rtl="0">
              <a:spcBef>
                <a:spcPts val="0"/>
              </a:spcBef>
              <a:buNone/>
              <a:defRPr sz="1800" b="0" i="0" u="none" strike="noStrike" cap="none">
                <a:solidFill>
                  <a:srgbClr val="888888"/>
                </a:solidFill>
              </a:defRPr>
            </a:lvl6pPr>
            <a:lvl7pPr marL="0" marR="0" lvl="6" indent="0" algn="r" rtl="0">
              <a:spcBef>
                <a:spcPts val="0"/>
              </a:spcBef>
              <a:buNone/>
              <a:defRPr sz="1800" b="0" i="0" u="none" strike="noStrike" cap="none">
                <a:solidFill>
                  <a:srgbClr val="888888"/>
                </a:solidFill>
              </a:defRPr>
            </a:lvl7pPr>
            <a:lvl8pPr marL="0" marR="0" lvl="7" indent="0" algn="r" rtl="0">
              <a:spcBef>
                <a:spcPts val="0"/>
              </a:spcBef>
              <a:buNone/>
              <a:defRPr sz="1800" b="0" i="0" u="none" strike="noStrike" cap="none">
                <a:solidFill>
                  <a:srgbClr val="888888"/>
                </a:solidFill>
              </a:defRPr>
            </a:lvl8pPr>
            <a:lvl9pPr marL="0" marR="0" lvl="8" indent="0" algn="r" rtl="0">
              <a:spcBef>
                <a:spcPts val="0"/>
              </a:spcBef>
              <a:buNone/>
              <a:defRPr sz="1800" b="0" i="0" u="none" strike="noStrike" cap="none">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grpSp>
        <p:nvGrpSpPr>
          <p:cNvPr id="43" name="Google Shape;43;p1"/>
          <p:cNvGrpSpPr/>
          <p:nvPr/>
        </p:nvGrpSpPr>
        <p:grpSpPr>
          <a:xfrm>
            <a:off x="1219912" y="3122979"/>
            <a:ext cx="5300566" cy="5040046"/>
            <a:chOff x="1219912" y="3113354"/>
            <a:chExt cx="5300566" cy="5040046"/>
          </a:xfrm>
        </p:grpSpPr>
        <p:sp>
          <p:nvSpPr>
            <p:cNvPr id="44" name="Google Shape;44;p1"/>
            <p:cNvSpPr/>
            <p:nvPr/>
          </p:nvSpPr>
          <p:spPr>
            <a:xfrm>
              <a:off x="1219912" y="3113354"/>
              <a:ext cx="4872990" cy="4222115"/>
            </a:xfrm>
            <a:custGeom>
              <a:avLst/>
              <a:gdLst/>
              <a:ahLst/>
              <a:cxnLst/>
              <a:rect l="l" t="t" r="r" b="b"/>
              <a:pathLst>
                <a:path w="4872990" h="4222115" extrusionOk="0">
                  <a:moveTo>
                    <a:pt x="3656600" y="4221935"/>
                  </a:moveTo>
                  <a:lnTo>
                    <a:pt x="1218866" y="4221935"/>
                  </a:lnTo>
                  <a:lnTo>
                    <a:pt x="0" y="2110967"/>
                  </a:lnTo>
                  <a:lnTo>
                    <a:pt x="1218866" y="0"/>
                  </a:lnTo>
                  <a:lnTo>
                    <a:pt x="3656600" y="0"/>
                  </a:lnTo>
                  <a:lnTo>
                    <a:pt x="4872576" y="2105959"/>
                  </a:lnTo>
                  <a:lnTo>
                    <a:pt x="4872576" y="2115976"/>
                  </a:lnTo>
                  <a:lnTo>
                    <a:pt x="3656600" y="4221935"/>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5" name="Google Shape;45;p1"/>
            <p:cNvPicPr preferRelativeResize="0"/>
            <p:nvPr/>
          </p:nvPicPr>
          <p:blipFill rotWithShape="1">
            <a:blip r:embed="rId3">
              <a:alphaModFix/>
            </a:blip>
            <a:srcRect/>
            <a:stretch/>
          </p:blipFill>
          <p:spPr>
            <a:xfrm>
              <a:off x="1655703" y="3490729"/>
              <a:ext cx="4003886" cy="3467184"/>
            </a:xfrm>
            <a:prstGeom prst="rect">
              <a:avLst/>
            </a:prstGeom>
            <a:noFill/>
            <a:ln>
              <a:noFill/>
            </a:ln>
          </p:spPr>
        </p:pic>
        <p:sp>
          <p:nvSpPr>
            <p:cNvPr id="46" name="Google Shape;46;p1"/>
            <p:cNvSpPr/>
            <p:nvPr/>
          </p:nvSpPr>
          <p:spPr>
            <a:xfrm>
              <a:off x="3847763" y="5837555"/>
              <a:ext cx="2672715" cy="2315845"/>
            </a:xfrm>
            <a:custGeom>
              <a:avLst/>
              <a:gdLst/>
              <a:ahLst/>
              <a:cxnLst/>
              <a:rect l="l" t="t" r="r" b="b"/>
              <a:pathLst>
                <a:path w="2672715" h="2315845" extrusionOk="0">
                  <a:moveTo>
                    <a:pt x="2005675" y="2315765"/>
                  </a:moveTo>
                  <a:lnTo>
                    <a:pt x="668558" y="2315765"/>
                  </a:lnTo>
                  <a:lnTo>
                    <a:pt x="0" y="1157882"/>
                  </a:lnTo>
                  <a:lnTo>
                    <a:pt x="668558" y="0"/>
                  </a:lnTo>
                  <a:lnTo>
                    <a:pt x="2005674" y="0"/>
                  </a:lnTo>
                  <a:lnTo>
                    <a:pt x="2672646" y="1155135"/>
                  </a:lnTo>
                  <a:lnTo>
                    <a:pt x="2672646" y="1160629"/>
                  </a:lnTo>
                  <a:lnTo>
                    <a:pt x="2005675" y="2315765"/>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7" name="Google Shape;47;p1"/>
            <p:cNvPicPr preferRelativeResize="0"/>
            <p:nvPr/>
          </p:nvPicPr>
          <p:blipFill rotWithShape="1">
            <a:blip r:embed="rId4">
              <a:alphaModFix/>
            </a:blip>
            <a:srcRect/>
            <a:stretch/>
          </p:blipFill>
          <p:spPr>
            <a:xfrm>
              <a:off x="4061291" y="5984937"/>
              <a:ext cx="2245844" cy="1945954"/>
            </a:xfrm>
            <a:prstGeom prst="rect">
              <a:avLst/>
            </a:prstGeom>
            <a:noFill/>
            <a:ln>
              <a:noFill/>
            </a:ln>
          </p:spPr>
        </p:pic>
      </p:grpSp>
      <p:grpSp>
        <p:nvGrpSpPr>
          <p:cNvPr id="48" name="Google Shape;48;p1"/>
          <p:cNvGrpSpPr/>
          <p:nvPr/>
        </p:nvGrpSpPr>
        <p:grpSpPr>
          <a:xfrm>
            <a:off x="0" y="7314908"/>
            <a:ext cx="3417625" cy="3373154"/>
            <a:chOff x="0" y="7314908"/>
            <a:chExt cx="3417625" cy="3373154"/>
          </a:xfrm>
        </p:grpSpPr>
        <p:sp>
          <p:nvSpPr>
            <p:cNvPr id="49" name="Google Shape;49;p1"/>
            <p:cNvSpPr/>
            <p:nvPr/>
          </p:nvSpPr>
          <p:spPr>
            <a:xfrm>
              <a:off x="0" y="9331702"/>
              <a:ext cx="1656080" cy="1356360"/>
            </a:xfrm>
            <a:custGeom>
              <a:avLst/>
              <a:gdLst/>
              <a:ahLst/>
              <a:cxnLst/>
              <a:rect l="l" t="t" r="r" b="b"/>
              <a:pathLst>
                <a:path w="1656080" h="1356359" extrusionOk="0">
                  <a:moveTo>
                    <a:pt x="1432523" y="1355889"/>
                  </a:moveTo>
                  <a:lnTo>
                    <a:pt x="0" y="1355889"/>
                  </a:lnTo>
                  <a:lnTo>
                    <a:pt x="0" y="0"/>
                  </a:lnTo>
                  <a:lnTo>
                    <a:pt x="1090001" y="0"/>
                  </a:lnTo>
                  <a:lnTo>
                    <a:pt x="1655703" y="972299"/>
                  </a:lnTo>
                  <a:lnTo>
                    <a:pt x="1432523" y="1355889"/>
                  </a:lnTo>
                  <a:close/>
                </a:path>
              </a:pathLst>
            </a:custGeom>
            <a:solidFill>
              <a:srgbClr val="5D8C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0" name="Google Shape;50;p1"/>
            <p:cNvSpPr/>
            <p:nvPr/>
          </p:nvSpPr>
          <p:spPr>
            <a:xfrm>
              <a:off x="1154485" y="8287208"/>
              <a:ext cx="2263140" cy="1945005"/>
            </a:xfrm>
            <a:custGeom>
              <a:avLst/>
              <a:gdLst/>
              <a:ahLst/>
              <a:cxnLst/>
              <a:rect l="l" t="t" r="r" b="b"/>
              <a:pathLst>
                <a:path w="2263139" h="1945004" extrusionOk="0">
                  <a:moveTo>
                    <a:pt x="1697104" y="1944598"/>
                  </a:moveTo>
                  <a:lnTo>
                    <a:pt x="565701" y="1944598"/>
                  </a:lnTo>
                  <a:lnTo>
                    <a:pt x="0" y="972298"/>
                  </a:lnTo>
                  <a:lnTo>
                    <a:pt x="565701" y="0"/>
                  </a:lnTo>
                  <a:lnTo>
                    <a:pt x="1697104" y="0"/>
                  </a:lnTo>
                  <a:lnTo>
                    <a:pt x="2262805" y="972299"/>
                  </a:lnTo>
                  <a:lnTo>
                    <a:pt x="1697104" y="1944598"/>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1" name="Google Shape;51;p1"/>
            <p:cNvSpPr/>
            <p:nvPr/>
          </p:nvSpPr>
          <p:spPr>
            <a:xfrm>
              <a:off x="0" y="7314908"/>
              <a:ext cx="1656080" cy="1945005"/>
            </a:xfrm>
            <a:custGeom>
              <a:avLst/>
              <a:gdLst/>
              <a:ahLst/>
              <a:cxnLst/>
              <a:rect l="l" t="t" r="r" b="b"/>
              <a:pathLst>
                <a:path w="1656080" h="1945004" extrusionOk="0">
                  <a:moveTo>
                    <a:pt x="1090001" y="1944598"/>
                  </a:moveTo>
                  <a:lnTo>
                    <a:pt x="0" y="1944598"/>
                  </a:lnTo>
                  <a:lnTo>
                    <a:pt x="0" y="0"/>
                  </a:lnTo>
                  <a:lnTo>
                    <a:pt x="1090001" y="0"/>
                  </a:lnTo>
                  <a:lnTo>
                    <a:pt x="1655703" y="972299"/>
                  </a:lnTo>
                  <a:lnTo>
                    <a:pt x="1090001" y="1944598"/>
                  </a:lnTo>
                  <a:close/>
                </a:path>
              </a:pathLst>
            </a:custGeom>
            <a:solidFill>
              <a:srgbClr val="3658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52" name="Google Shape;52;p1"/>
          <p:cNvGrpSpPr/>
          <p:nvPr/>
        </p:nvGrpSpPr>
        <p:grpSpPr>
          <a:xfrm>
            <a:off x="5798644" y="1284353"/>
            <a:ext cx="1757680" cy="4148238"/>
            <a:chOff x="5798644" y="1284353"/>
            <a:chExt cx="1757680" cy="4148238"/>
          </a:xfrm>
        </p:grpSpPr>
        <p:sp>
          <p:nvSpPr>
            <p:cNvPr id="53" name="Google Shape;53;p1"/>
            <p:cNvSpPr/>
            <p:nvPr/>
          </p:nvSpPr>
          <p:spPr>
            <a:xfrm>
              <a:off x="5798644" y="1284353"/>
              <a:ext cx="1757680" cy="2224405"/>
            </a:xfrm>
            <a:custGeom>
              <a:avLst/>
              <a:gdLst/>
              <a:ahLst/>
              <a:cxnLst/>
              <a:rect l="l" t="t" r="r" b="b"/>
              <a:pathLst>
                <a:path w="1757679" h="2224404" extrusionOk="0">
                  <a:moveTo>
                    <a:pt x="0" y="1489848"/>
                  </a:moveTo>
                  <a:lnTo>
                    <a:pt x="207630" y="377660"/>
                  </a:lnTo>
                  <a:lnTo>
                    <a:pt x="1267232" y="0"/>
                  </a:lnTo>
                  <a:lnTo>
                    <a:pt x="1757346" y="422550"/>
                  </a:lnTo>
                  <a:lnTo>
                    <a:pt x="1757346" y="1901682"/>
                  </a:lnTo>
                  <a:lnTo>
                    <a:pt x="851971" y="2224374"/>
                  </a:lnTo>
                  <a:lnTo>
                    <a:pt x="0" y="1489848"/>
                  </a:lnTo>
                  <a:close/>
                </a:path>
              </a:pathLst>
            </a:custGeom>
            <a:solidFill>
              <a:srgbClr val="5D8C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4" name="Google Shape;54;p1"/>
            <p:cNvSpPr/>
            <p:nvPr/>
          </p:nvSpPr>
          <p:spPr>
            <a:xfrm>
              <a:off x="6502121" y="3283751"/>
              <a:ext cx="1054100" cy="2148840"/>
            </a:xfrm>
            <a:custGeom>
              <a:avLst/>
              <a:gdLst/>
              <a:ahLst/>
              <a:cxnLst/>
              <a:rect l="l" t="t" r="r" b="b"/>
              <a:pathLst>
                <a:path w="1054100" h="2148840" extrusionOk="0">
                  <a:moveTo>
                    <a:pt x="207630" y="301615"/>
                  </a:moveTo>
                  <a:lnTo>
                    <a:pt x="1053870" y="0"/>
                  </a:lnTo>
                  <a:lnTo>
                    <a:pt x="1053869" y="2076368"/>
                  </a:lnTo>
                  <a:lnTo>
                    <a:pt x="851971" y="2148328"/>
                  </a:lnTo>
                  <a:lnTo>
                    <a:pt x="0" y="1413803"/>
                  </a:lnTo>
                  <a:lnTo>
                    <a:pt x="207630" y="301615"/>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55" name="Google Shape;55;p1"/>
          <p:cNvSpPr txBox="1">
            <a:spLocks noGrp="1"/>
          </p:cNvSpPr>
          <p:nvPr>
            <p:ph type="title"/>
          </p:nvPr>
        </p:nvSpPr>
        <p:spPr>
          <a:xfrm>
            <a:off x="742665" y="705623"/>
            <a:ext cx="3271520" cy="730885"/>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None/>
            </a:pPr>
            <a:r>
              <a:rPr lang="en-US" sz="4600">
                <a:solidFill>
                  <a:srgbClr val="000000"/>
                </a:solidFill>
                <a:latin typeface="Tahoma"/>
                <a:ea typeface="Tahoma"/>
                <a:cs typeface="Tahoma"/>
                <a:sym typeface="Tahoma"/>
              </a:rPr>
              <a:t>COMPANY</a:t>
            </a:r>
            <a:endParaRPr sz="4600">
              <a:latin typeface="Tahoma"/>
              <a:ea typeface="Tahoma"/>
              <a:cs typeface="Tahoma"/>
              <a:sym typeface="Tahoma"/>
            </a:endParaRPr>
          </a:p>
        </p:txBody>
      </p:sp>
      <p:sp>
        <p:nvSpPr>
          <p:cNvPr id="56" name="Google Shape;56;p1"/>
          <p:cNvSpPr txBox="1"/>
          <p:nvPr/>
        </p:nvSpPr>
        <p:spPr>
          <a:xfrm>
            <a:off x="755365" y="1529517"/>
            <a:ext cx="4559300" cy="1000760"/>
          </a:xfrm>
          <a:prstGeom prst="rect">
            <a:avLst/>
          </a:prstGeom>
          <a:solidFill>
            <a:srgbClr val="365873"/>
          </a:solidFill>
          <a:ln>
            <a:noFill/>
          </a:ln>
        </p:spPr>
        <p:txBody>
          <a:bodyPr spcFirstLastPara="1" wrap="square" lIns="0" tIns="101600" rIns="0" bIns="0" anchor="t" anchorCtr="0">
            <a:spAutoFit/>
          </a:bodyPr>
          <a:lstStyle/>
          <a:p>
            <a:pPr marL="57150" marR="0" lvl="0" indent="0" algn="l" rtl="0">
              <a:lnSpc>
                <a:spcPct val="100000"/>
              </a:lnSpc>
              <a:spcBef>
                <a:spcPts val="0"/>
              </a:spcBef>
              <a:spcAft>
                <a:spcPts val="0"/>
              </a:spcAft>
              <a:buNone/>
            </a:pPr>
            <a:r>
              <a:rPr lang="en-US" sz="4800" b="1">
                <a:solidFill>
                  <a:srgbClr val="FFFFFF"/>
                </a:solidFill>
                <a:latin typeface="Verdana"/>
                <a:ea typeface="Verdana"/>
                <a:cs typeface="Verdana"/>
                <a:sym typeface="Verdana"/>
              </a:rPr>
              <a:t>PROFILE</a:t>
            </a:r>
            <a:endParaRPr sz="4800">
              <a:latin typeface="Verdana"/>
              <a:ea typeface="Verdana"/>
              <a:cs typeface="Verdana"/>
              <a:sym typeface="Verdana"/>
            </a:endParaRPr>
          </a:p>
        </p:txBody>
      </p:sp>
      <p:sp>
        <p:nvSpPr>
          <p:cNvPr id="57" name="Google Shape;57;p1"/>
          <p:cNvSpPr txBox="1"/>
          <p:nvPr/>
        </p:nvSpPr>
        <p:spPr>
          <a:xfrm>
            <a:off x="4112889" y="8639120"/>
            <a:ext cx="3164205" cy="1731884"/>
          </a:xfrm>
          <a:prstGeom prst="rect">
            <a:avLst/>
          </a:prstGeom>
          <a:noFill/>
          <a:ln>
            <a:noFill/>
          </a:ln>
        </p:spPr>
        <p:txBody>
          <a:bodyPr spcFirstLastPara="1" wrap="square" lIns="0" tIns="12700" rIns="0" bIns="0" anchor="t" anchorCtr="0">
            <a:spAutoFit/>
          </a:bodyPr>
          <a:lstStyle/>
          <a:p>
            <a:pPr marL="207645" marR="200025" lvl="0" indent="932180" rtl="0">
              <a:lnSpc>
                <a:spcPct val="113900"/>
              </a:lnSpc>
              <a:spcBef>
                <a:spcPts val="0"/>
              </a:spcBef>
              <a:spcAft>
                <a:spcPts val="0"/>
              </a:spcAft>
              <a:buNone/>
            </a:pPr>
            <a:r>
              <a:rPr lang="en-US" dirty="0">
                <a:latin typeface="Sitka Text Semibold" pitchFamily="2" charset="0"/>
                <a:ea typeface="Verdana"/>
                <a:cs typeface="Verdana"/>
                <a:sym typeface="Verdana"/>
              </a:rPr>
              <a:t>Contact : </a:t>
            </a:r>
            <a:r>
              <a:rPr lang="en-US" dirty="0" err="1">
                <a:latin typeface="Sitka Text Semibold" pitchFamily="2" charset="0"/>
                <a:ea typeface="Verdana"/>
                <a:cs typeface="Verdana"/>
                <a:sym typeface="Verdana"/>
              </a:rPr>
              <a:t>Sarotari</a:t>
            </a:r>
            <a:r>
              <a:rPr lang="en-US" dirty="0">
                <a:latin typeface="Sitka Text Semibold" pitchFamily="2" charset="0"/>
                <a:ea typeface="Verdana"/>
                <a:cs typeface="Verdana"/>
                <a:sym typeface="Verdana"/>
              </a:rPr>
              <a:t>-</a:t>
            </a:r>
            <a:r>
              <a:rPr lang="en-US" dirty="0" err="1">
                <a:latin typeface="Sitka Text Semibold" pitchFamily="2" charset="0"/>
                <a:ea typeface="Verdana"/>
                <a:cs typeface="Verdana"/>
                <a:sym typeface="Verdana"/>
              </a:rPr>
              <a:t>Larantuka</a:t>
            </a:r>
            <a:r>
              <a:rPr lang="en-US" dirty="0">
                <a:latin typeface="Sitka Text Semibold" pitchFamily="2" charset="0"/>
                <a:ea typeface="Verdana"/>
                <a:cs typeface="Verdana"/>
                <a:sym typeface="Verdana"/>
              </a:rPr>
              <a:t>-Flores Timur</a:t>
            </a:r>
          </a:p>
          <a:p>
            <a:pPr marL="207645" marR="200025" lvl="0" indent="932180" rtl="0">
              <a:lnSpc>
                <a:spcPct val="113900"/>
              </a:lnSpc>
              <a:spcBef>
                <a:spcPts val="0"/>
              </a:spcBef>
              <a:spcAft>
                <a:spcPts val="0"/>
              </a:spcAft>
              <a:buNone/>
            </a:pPr>
            <a:r>
              <a:rPr lang="en-US" dirty="0">
                <a:latin typeface="Sitka Text Semibold" pitchFamily="2" charset="0"/>
                <a:ea typeface="Verdana"/>
                <a:cs typeface="Verdana"/>
                <a:sym typeface="Verdana"/>
              </a:rPr>
              <a:t>Phone: (+62)85142891513</a:t>
            </a:r>
            <a:endParaRPr dirty="0">
              <a:latin typeface="Sitka Text Semibold" pitchFamily="2" charset="0"/>
              <a:ea typeface="Verdana"/>
              <a:cs typeface="Verdana"/>
              <a:sym typeface="Verdana"/>
            </a:endParaRPr>
          </a:p>
          <a:p>
            <a:pPr marL="231775" marR="5080" lvl="0" indent="-219709" rtl="0">
              <a:lnSpc>
                <a:spcPct val="113900"/>
              </a:lnSpc>
              <a:spcBef>
                <a:spcPts val="0"/>
              </a:spcBef>
              <a:spcAft>
                <a:spcPts val="0"/>
              </a:spcAft>
              <a:buNone/>
            </a:pPr>
            <a:r>
              <a:rPr lang="en-US" u="sng" dirty="0">
                <a:solidFill>
                  <a:schemeClr val="hlink"/>
                </a:solidFill>
                <a:latin typeface="Sitka Text Semibold" pitchFamily="2" charset="0"/>
                <a:ea typeface="Verdana"/>
                <a:cs typeface="Verdana"/>
                <a:sym typeface="Verdana"/>
              </a:rPr>
              <a:t>Contact : ferdinandusbahy3003@gmail.com</a:t>
            </a:r>
            <a:endParaRPr dirty="0">
              <a:latin typeface="Sitka Text Semibold" pitchFamily="2" charset="0"/>
              <a:ea typeface="Verdana"/>
              <a:cs typeface="Verdana"/>
              <a:sym typeface="Verdana"/>
            </a:endParaRPr>
          </a:p>
        </p:txBody>
      </p:sp>
      <p:sp>
        <p:nvSpPr>
          <p:cNvPr id="58" name="Google Shape;58;p1"/>
          <p:cNvSpPr txBox="1"/>
          <p:nvPr/>
        </p:nvSpPr>
        <p:spPr>
          <a:xfrm>
            <a:off x="653700" y="2584530"/>
            <a:ext cx="5106035" cy="4368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700" b="1" dirty="0">
                <a:solidFill>
                  <a:srgbClr val="003757"/>
                </a:solidFill>
                <a:latin typeface="Tahoma"/>
                <a:ea typeface="Tahoma"/>
                <a:cs typeface="Tahoma"/>
                <a:sym typeface="Tahoma"/>
              </a:rPr>
              <a:t>PT . EDHO BAHY BANTEL</a:t>
            </a:r>
            <a:endParaRPr sz="2700" dirty="0">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grpSp>
        <p:nvGrpSpPr>
          <p:cNvPr id="63" name="Google Shape;63;p2"/>
          <p:cNvGrpSpPr/>
          <p:nvPr/>
        </p:nvGrpSpPr>
        <p:grpSpPr>
          <a:xfrm>
            <a:off x="-3456375" y="0"/>
            <a:ext cx="10954112" cy="10699265"/>
            <a:chOff x="0" y="0"/>
            <a:chExt cx="7324226" cy="10683240"/>
          </a:xfrm>
        </p:grpSpPr>
        <p:sp>
          <p:nvSpPr>
            <p:cNvPr id="64" name="Google Shape;64;p2"/>
            <p:cNvSpPr/>
            <p:nvPr/>
          </p:nvSpPr>
          <p:spPr>
            <a:xfrm>
              <a:off x="171284" y="0"/>
              <a:ext cx="3776979" cy="10683240"/>
            </a:xfrm>
            <a:custGeom>
              <a:avLst/>
              <a:gdLst/>
              <a:ahLst/>
              <a:cxnLst/>
              <a:rect l="l" t="t" r="r" b="b"/>
              <a:pathLst>
                <a:path w="3776979" h="10683240" extrusionOk="0">
                  <a:moveTo>
                    <a:pt x="3776825" y="10683020"/>
                  </a:moveTo>
                  <a:lnTo>
                    <a:pt x="0" y="10683020"/>
                  </a:lnTo>
                  <a:lnTo>
                    <a:pt x="0" y="0"/>
                  </a:lnTo>
                  <a:lnTo>
                    <a:pt x="3776825" y="0"/>
                  </a:lnTo>
                  <a:lnTo>
                    <a:pt x="3776825" y="10683020"/>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65" name="Google Shape;65;p2"/>
            <p:cNvPicPr preferRelativeResize="0"/>
            <p:nvPr/>
          </p:nvPicPr>
          <p:blipFill rotWithShape="1">
            <a:blip r:embed="rId3">
              <a:alphaModFix/>
            </a:blip>
            <a:srcRect/>
            <a:stretch/>
          </p:blipFill>
          <p:spPr>
            <a:xfrm>
              <a:off x="0" y="0"/>
              <a:ext cx="695222" cy="2776065"/>
            </a:xfrm>
            <a:prstGeom prst="rect">
              <a:avLst/>
            </a:prstGeom>
            <a:noFill/>
            <a:ln>
              <a:noFill/>
            </a:ln>
          </p:spPr>
        </p:pic>
        <p:pic>
          <p:nvPicPr>
            <p:cNvPr id="66" name="Google Shape;66;p2"/>
            <p:cNvPicPr preferRelativeResize="0"/>
            <p:nvPr/>
          </p:nvPicPr>
          <p:blipFill rotWithShape="1">
            <a:blip r:embed="rId4">
              <a:alphaModFix/>
            </a:blip>
            <a:srcRect/>
            <a:stretch/>
          </p:blipFill>
          <p:spPr>
            <a:xfrm>
              <a:off x="518009" y="755365"/>
              <a:ext cx="2988338" cy="3825834"/>
            </a:xfrm>
            <a:prstGeom prst="rect">
              <a:avLst/>
            </a:prstGeom>
            <a:noFill/>
            <a:ln>
              <a:noFill/>
            </a:ln>
          </p:spPr>
        </p:pic>
        <p:pic>
          <p:nvPicPr>
            <p:cNvPr id="67" name="Google Shape;67;p2"/>
            <p:cNvPicPr preferRelativeResize="0"/>
            <p:nvPr/>
          </p:nvPicPr>
          <p:blipFill rotWithShape="1">
            <a:blip r:embed="rId5">
              <a:alphaModFix/>
            </a:blip>
            <a:srcRect/>
            <a:stretch/>
          </p:blipFill>
          <p:spPr>
            <a:xfrm>
              <a:off x="291162" y="7737307"/>
              <a:ext cx="7033064" cy="2188910"/>
            </a:xfrm>
            <a:prstGeom prst="rect">
              <a:avLst/>
            </a:prstGeom>
            <a:noFill/>
            <a:ln>
              <a:noFill/>
            </a:ln>
          </p:spPr>
        </p:pic>
      </p:grpSp>
      <p:sp>
        <p:nvSpPr>
          <p:cNvPr id="68" name="Google Shape;68;p2"/>
          <p:cNvSpPr txBox="1">
            <a:spLocks noGrp="1"/>
          </p:cNvSpPr>
          <p:nvPr>
            <p:ph type="title"/>
          </p:nvPr>
        </p:nvSpPr>
        <p:spPr>
          <a:xfrm>
            <a:off x="-150250" y="-148650"/>
            <a:ext cx="8629500" cy="1069800"/>
          </a:xfrm>
          <a:prstGeom prst="rect">
            <a:avLst/>
          </a:prstGeom>
          <a:noFill/>
          <a:ln>
            <a:noFill/>
          </a:ln>
        </p:spPr>
        <p:txBody>
          <a:bodyPr spcFirstLastPara="1" wrap="square" lIns="0" tIns="86350" rIns="0" bIns="0" anchor="t" anchorCtr="0">
            <a:normAutofit/>
          </a:bodyPr>
          <a:lstStyle/>
          <a:p>
            <a:pPr marL="3808095" lvl="0" indent="0" algn="l" rtl="0">
              <a:lnSpc>
                <a:spcPct val="100000"/>
              </a:lnSpc>
              <a:spcBef>
                <a:spcPts val="0"/>
              </a:spcBef>
              <a:spcAft>
                <a:spcPts val="0"/>
              </a:spcAft>
              <a:buNone/>
            </a:pPr>
            <a:r>
              <a:rPr lang="en-US"/>
              <a:t>COMPANY</a:t>
            </a:r>
            <a:endParaRPr/>
          </a:p>
          <a:p>
            <a:pPr marL="3808095" lvl="0" indent="0" algn="l" rtl="0">
              <a:lnSpc>
                <a:spcPct val="100000"/>
              </a:lnSpc>
              <a:spcBef>
                <a:spcPts val="580"/>
              </a:spcBef>
              <a:spcAft>
                <a:spcPts val="0"/>
              </a:spcAft>
              <a:buNone/>
            </a:pPr>
            <a:r>
              <a:rPr lang="en-US"/>
              <a:t>INTRODUCTION</a:t>
            </a:r>
            <a:endParaRPr/>
          </a:p>
        </p:txBody>
      </p:sp>
      <p:sp>
        <p:nvSpPr>
          <p:cNvPr id="69" name="Google Shape;69;p2"/>
          <p:cNvSpPr txBox="1"/>
          <p:nvPr/>
        </p:nvSpPr>
        <p:spPr>
          <a:xfrm>
            <a:off x="627584" y="5270478"/>
            <a:ext cx="2667000" cy="1167765"/>
          </a:xfrm>
          <a:prstGeom prst="rect">
            <a:avLst/>
          </a:prstGeom>
          <a:noFill/>
          <a:ln>
            <a:noFill/>
          </a:ln>
        </p:spPr>
        <p:txBody>
          <a:bodyPr spcFirstLastPara="1" wrap="square" lIns="0" tIns="12700" rIns="0" bIns="0" anchor="t" anchorCtr="0">
            <a:spAutoFit/>
          </a:bodyPr>
          <a:lstStyle/>
          <a:p>
            <a:pPr marL="12700" marR="5080" lvl="0" indent="0" algn="l" rtl="0">
              <a:lnSpc>
                <a:spcPct val="116199"/>
              </a:lnSpc>
              <a:spcBef>
                <a:spcPts val="0"/>
              </a:spcBef>
              <a:spcAft>
                <a:spcPts val="0"/>
              </a:spcAft>
              <a:buNone/>
            </a:pPr>
            <a:r>
              <a:rPr lang="en-US" sz="2150" i="1">
                <a:solidFill>
                  <a:srgbClr val="213136"/>
                </a:solidFill>
                <a:latin typeface="Verdana"/>
                <a:ea typeface="Verdana"/>
                <a:cs typeface="Verdana"/>
                <a:sym typeface="Verdana"/>
              </a:rPr>
              <a:t>"Drive Profitability  through International  Trade."</a:t>
            </a:r>
            <a:endParaRPr sz="2150">
              <a:latin typeface="Verdana"/>
              <a:ea typeface="Verdana"/>
              <a:cs typeface="Verdana"/>
              <a:sym typeface="Verdana"/>
            </a:endParaRPr>
          </a:p>
        </p:txBody>
      </p:sp>
      <p:sp>
        <p:nvSpPr>
          <p:cNvPr id="70" name="Google Shape;70;p2"/>
          <p:cNvSpPr txBox="1"/>
          <p:nvPr/>
        </p:nvSpPr>
        <p:spPr>
          <a:xfrm>
            <a:off x="1111650" y="1592950"/>
            <a:ext cx="6445200" cy="2073260"/>
          </a:xfrm>
          <a:prstGeom prst="rect">
            <a:avLst/>
          </a:prstGeom>
          <a:noFill/>
          <a:ln>
            <a:noFill/>
          </a:ln>
        </p:spPr>
        <p:txBody>
          <a:bodyPr spcFirstLastPara="1" wrap="square" lIns="0" tIns="12700" rIns="0" bIns="0" anchor="t" anchorCtr="0">
            <a:spAutoFit/>
          </a:bodyPr>
          <a:lstStyle/>
          <a:p>
            <a:pPr marL="12700" marR="5080" lvl="0" indent="0" algn="l" rtl="0">
              <a:lnSpc>
                <a:spcPct val="115799"/>
              </a:lnSpc>
              <a:spcBef>
                <a:spcPts val="0"/>
              </a:spcBef>
              <a:spcAft>
                <a:spcPts val="0"/>
              </a:spcAft>
              <a:buNone/>
            </a:pPr>
            <a:r>
              <a:rPr lang="en-US" sz="1600" dirty="0">
                <a:solidFill>
                  <a:srgbClr val="213136"/>
                </a:solidFill>
                <a:latin typeface="Lucida Sans"/>
                <a:ea typeface="Lucida Sans"/>
                <a:cs typeface="Lucida Sans"/>
                <a:sym typeface="Lucida Sans"/>
              </a:rPr>
              <a:t>PT EDHO BAHY BANTEL</a:t>
            </a:r>
            <a:endParaRPr sz="1600" dirty="0">
              <a:latin typeface="Lucida Sans"/>
              <a:ea typeface="Lucida Sans"/>
              <a:cs typeface="Lucida Sans"/>
              <a:sym typeface="Lucida Sans"/>
            </a:endParaRPr>
          </a:p>
          <a:p>
            <a:pPr marL="12700" lvl="0" indent="0" algn="l" rtl="0">
              <a:spcBef>
                <a:spcPts val="245"/>
              </a:spcBef>
              <a:spcAft>
                <a:spcPts val="0"/>
              </a:spcAft>
              <a:buNone/>
            </a:pPr>
            <a:r>
              <a:rPr lang="en-US" sz="1600" dirty="0">
                <a:solidFill>
                  <a:srgbClr val="213136"/>
                </a:solidFill>
                <a:latin typeface="Lucida Sans"/>
                <a:ea typeface="Lucida Sans"/>
                <a:cs typeface="Lucida Sans"/>
                <a:sym typeface="Lucida Sans"/>
              </a:rPr>
              <a:t>customers worldwide.</a:t>
            </a:r>
          </a:p>
          <a:p>
            <a:pPr marL="12700" lvl="0" indent="0" algn="l" rtl="0">
              <a:spcBef>
                <a:spcPts val="245"/>
              </a:spcBef>
              <a:spcAft>
                <a:spcPts val="0"/>
              </a:spcAft>
              <a:buNone/>
            </a:pPr>
            <a:endParaRPr sz="1600" dirty="0">
              <a:latin typeface="Lucida Sans"/>
              <a:ea typeface="Lucida Sans"/>
              <a:cs typeface="Lucida Sans"/>
              <a:sym typeface="Lucida Sans"/>
            </a:endParaRPr>
          </a:p>
          <a:p>
            <a:pPr marL="0" lvl="0" indent="0" algn="l" rtl="0">
              <a:spcBef>
                <a:spcPts val="35"/>
              </a:spcBef>
              <a:spcAft>
                <a:spcPts val="0"/>
              </a:spcAft>
              <a:buNone/>
            </a:pPr>
            <a:r>
              <a:rPr lang="en-US" sz="1600" dirty="0"/>
              <a:t>PT EDHO BAHY BANTEL is a premium coffee producer and exporter based in Indonesia. We are dedicated to introducing the authentic flavors of Nusantara coffee to the international market. One of our flagship products is East Flores Coffee, renowned for its exceptional quality and taste</a:t>
            </a:r>
            <a:endParaRPr sz="1600" dirty="0">
              <a:latin typeface="Lucida Sans"/>
              <a:ea typeface="Lucida Sans"/>
              <a:cs typeface="Lucida Sans"/>
              <a:sym typeface="Lucida Sans"/>
            </a:endParaRPr>
          </a:p>
        </p:txBody>
      </p:sp>
      <p:sp>
        <p:nvSpPr>
          <p:cNvPr id="71" name="Google Shape;71;p2"/>
          <p:cNvSpPr txBox="1"/>
          <p:nvPr/>
        </p:nvSpPr>
        <p:spPr>
          <a:xfrm>
            <a:off x="4041225" y="5674292"/>
            <a:ext cx="3310890" cy="1670050"/>
          </a:xfrm>
          <a:prstGeom prst="rect">
            <a:avLst/>
          </a:prstGeom>
          <a:noFill/>
          <a:ln>
            <a:noFill/>
          </a:ln>
        </p:spPr>
        <p:txBody>
          <a:bodyPr spcFirstLastPara="1" wrap="square" lIns="0" tIns="12050" rIns="0" bIns="0" anchor="t" anchorCtr="0">
            <a:spAutoFit/>
          </a:bodyPr>
          <a:lstStyle/>
          <a:p>
            <a:pPr marL="80645" marR="0" lvl="0" indent="0" algn="l" rtl="0">
              <a:lnSpc>
                <a:spcPct val="100000"/>
              </a:lnSpc>
              <a:spcBef>
                <a:spcPts val="0"/>
              </a:spcBef>
              <a:spcAft>
                <a:spcPts val="0"/>
              </a:spcAft>
              <a:buNone/>
            </a:pPr>
            <a:r>
              <a:rPr lang="en-US" sz="2350" b="1">
                <a:solidFill>
                  <a:srgbClr val="213136"/>
                </a:solidFill>
                <a:latin typeface="Arial"/>
                <a:ea typeface="Arial"/>
                <a:cs typeface="Arial"/>
                <a:sym typeface="Arial"/>
              </a:rPr>
              <a:t>WHAT IS OUR GOAL</a:t>
            </a:r>
            <a:endParaRPr sz="2350">
              <a:latin typeface="Arial"/>
              <a:ea typeface="Arial"/>
              <a:cs typeface="Arial"/>
              <a:sym typeface="Arial"/>
            </a:endParaRPr>
          </a:p>
          <a:p>
            <a:pPr marL="12700" marR="227329" lvl="0" indent="0" algn="l" rtl="0">
              <a:lnSpc>
                <a:spcPct val="115599"/>
              </a:lnSpc>
              <a:spcBef>
                <a:spcPts val="2635"/>
              </a:spcBef>
              <a:spcAft>
                <a:spcPts val="0"/>
              </a:spcAft>
              <a:buNone/>
            </a:pPr>
            <a:r>
              <a:rPr lang="en-US" sz="1350">
                <a:solidFill>
                  <a:srgbClr val="213136"/>
                </a:solidFill>
                <a:latin typeface="Lucida Sans"/>
                <a:ea typeface="Lucida Sans"/>
                <a:cs typeface="Lucida Sans"/>
                <a:sym typeface="Lucida Sans"/>
              </a:rPr>
              <a:t>Our goal is to be a reliable and trusted  business partner, upholding values of  honesty, integrity, and customer  satisfaction.</a:t>
            </a:r>
            <a:endParaRPr sz="1350">
              <a:latin typeface="Lucida Sans"/>
              <a:ea typeface="Lucida Sans"/>
              <a:cs typeface="Lucida Sans"/>
              <a:sym typeface="Lucida Sans"/>
            </a:endParaRPr>
          </a:p>
        </p:txBody>
      </p:sp>
      <p:cxnSp>
        <p:nvCxnSpPr>
          <p:cNvPr id="73" name="Google Shape;73;p2"/>
          <p:cNvCxnSpPr/>
          <p:nvPr/>
        </p:nvCxnSpPr>
        <p:spPr>
          <a:xfrm rot="10800000">
            <a:off x="10369325" y="5149175"/>
            <a:ext cx="330600" cy="401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grpSp>
        <p:nvGrpSpPr>
          <p:cNvPr id="78" name="Google Shape;78;p3"/>
          <p:cNvGrpSpPr/>
          <p:nvPr/>
        </p:nvGrpSpPr>
        <p:grpSpPr>
          <a:xfrm>
            <a:off x="0" y="0"/>
            <a:ext cx="6755001" cy="10687685"/>
            <a:chOff x="0" y="0"/>
            <a:chExt cx="6755001" cy="10687685"/>
          </a:xfrm>
        </p:grpSpPr>
        <p:pic>
          <p:nvPicPr>
            <p:cNvPr id="79" name="Google Shape;79;p3"/>
            <p:cNvPicPr preferRelativeResize="0"/>
            <p:nvPr/>
          </p:nvPicPr>
          <p:blipFill rotWithShape="1">
            <a:blip r:embed="rId3">
              <a:alphaModFix/>
            </a:blip>
            <a:srcRect/>
            <a:stretch/>
          </p:blipFill>
          <p:spPr>
            <a:xfrm>
              <a:off x="797359" y="1362298"/>
              <a:ext cx="5957642" cy="3759215"/>
            </a:xfrm>
            <a:prstGeom prst="rect">
              <a:avLst/>
            </a:prstGeom>
            <a:noFill/>
            <a:ln>
              <a:noFill/>
            </a:ln>
          </p:spPr>
        </p:pic>
        <p:sp>
          <p:nvSpPr>
            <p:cNvPr id="80" name="Google Shape;80;p3"/>
            <p:cNvSpPr/>
            <p:nvPr/>
          </p:nvSpPr>
          <p:spPr>
            <a:xfrm>
              <a:off x="0" y="0"/>
              <a:ext cx="839469" cy="10687685"/>
            </a:xfrm>
            <a:custGeom>
              <a:avLst/>
              <a:gdLst/>
              <a:ahLst/>
              <a:cxnLst/>
              <a:rect l="l" t="t" r="r" b="b"/>
              <a:pathLst>
                <a:path w="839469" h="10687685" extrusionOk="0">
                  <a:moveTo>
                    <a:pt x="839352" y="10687590"/>
                  </a:moveTo>
                  <a:lnTo>
                    <a:pt x="0" y="10687590"/>
                  </a:lnTo>
                  <a:lnTo>
                    <a:pt x="0" y="0"/>
                  </a:lnTo>
                  <a:lnTo>
                    <a:pt x="839352" y="0"/>
                  </a:lnTo>
                  <a:lnTo>
                    <a:pt x="839352" y="10687590"/>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81" name="Google Shape;81;p3"/>
          <p:cNvSpPr/>
          <p:nvPr/>
        </p:nvSpPr>
        <p:spPr>
          <a:xfrm>
            <a:off x="7354530" y="9198816"/>
            <a:ext cx="201930" cy="1489075"/>
          </a:xfrm>
          <a:custGeom>
            <a:avLst/>
            <a:gdLst/>
            <a:ahLst/>
            <a:cxnLst/>
            <a:rect l="l" t="t" r="r" b="b"/>
            <a:pathLst>
              <a:path w="201929" h="1489075" extrusionOk="0">
                <a:moveTo>
                  <a:pt x="201461" y="1488775"/>
                </a:moveTo>
                <a:lnTo>
                  <a:pt x="0" y="1488775"/>
                </a:lnTo>
                <a:lnTo>
                  <a:pt x="0" y="0"/>
                </a:lnTo>
                <a:lnTo>
                  <a:pt x="201461" y="0"/>
                </a:lnTo>
                <a:lnTo>
                  <a:pt x="201461" y="1488775"/>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2" name="Google Shape;82;p3"/>
          <p:cNvSpPr txBox="1"/>
          <p:nvPr/>
        </p:nvSpPr>
        <p:spPr>
          <a:xfrm>
            <a:off x="2848302" y="528991"/>
            <a:ext cx="4720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i="1">
                <a:solidFill>
                  <a:srgbClr val="898661"/>
                </a:solidFill>
                <a:latin typeface="Cambria"/>
                <a:ea typeface="Cambria"/>
                <a:cs typeface="Cambria"/>
                <a:sym typeface="Cambria"/>
              </a:rPr>
              <a:t>Vision and Missio</a:t>
            </a:r>
            <a:r>
              <a:rPr lang="en-US" sz="1950" i="1" strike="sngStrike">
                <a:solidFill>
                  <a:srgbClr val="898661"/>
                </a:solidFill>
                <a:latin typeface="Cambria"/>
                <a:ea typeface="Cambria"/>
                <a:cs typeface="Cambria"/>
                <a:sym typeface="Cambria"/>
              </a:rPr>
              <a:t>n	</a:t>
            </a:r>
            <a:endParaRPr sz="1950">
              <a:latin typeface="Cambria"/>
              <a:ea typeface="Cambria"/>
              <a:cs typeface="Cambria"/>
              <a:sym typeface="Cambria"/>
            </a:endParaRPr>
          </a:p>
        </p:txBody>
      </p:sp>
      <p:sp>
        <p:nvSpPr>
          <p:cNvPr id="83" name="Google Shape;83;p3"/>
          <p:cNvSpPr/>
          <p:nvPr/>
        </p:nvSpPr>
        <p:spPr>
          <a:xfrm>
            <a:off x="1585860" y="9932415"/>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84" name="Google Shape;84;p3"/>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85" name="Google Shape;85;p3"/>
          <p:cNvPicPr preferRelativeResize="0"/>
          <p:nvPr/>
        </p:nvPicPr>
        <p:blipFill rotWithShape="1">
          <a:blip r:embed="rId5">
            <a:alphaModFix/>
          </a:blip>
          <a:srcRect/>
          <a:stretch/>
        </p:blipFill>
        <p:spPr>
          <a:xfrm>
            <a:off x="2621088" y="656729"/>
            <a:ext cx="190339" cy="152271"/>
          </a:xfrm>
          <a:prstGeom prst="rect">
            <a:avLst/>
          </a:prstGeom>
          <a:noFill/>
          <a:ln>
            <a:noFill/>
          </a:ln>
        </p:spPr>
      </p:pic>
      <p:sp>
        <p:nvSpPr>
          <p:cNvPr id="86" name="Google Shape;86;p3"/>
          <p:cNvSpPr txBox="1"/>
          <p:nvPr/>
        </p:nvSpPr>
        <p:spPr>
          <a:xfrm>
            <a:off x="1573160" y="5385847"/>
            <a:ext cx="5231765" cy="1093238"/>
          </a:xfrm>
          <a:prstGeom prst="rect">
            <a:avLst/>
          </a:prstGeom>
          <a:noFill/>
          <a:ln>
            <a:noFill/>
          </a:ln>
        </p:spPr>
        <p:txBody>
          <a:bodyPr spcFirstLastPara="1" wrap="square" lIns="0" tIns="191125" rIns="0" bIns="0" anchor="t" anchorCtr="0">
            <a:spAutoFit/>
          </a:bodyPr>
          <a:lstStyle/>
          <a:p>
            <a:pPr marL="12700" marR="0" lvl="0" indent="0" algn="l" rtl="0">
              <a:lnSpc>
                <a:spcPct val="100000"/>
              </a:lnSpc>
              <a:spcBef>
                <a:spcPts val="0"/>
              </a:spcBef>
              <a:spcAft>
                <a:spcPts val="0"/>
              </a:spcAft>
              <a:buNone/>
            </a:pPr>
            <a:r>
              <a:rPr lang="en-US" sz="2250" b="1" dirty="0" err="1">
                <a:latin typeface="Cambria"/>
                <a:ea typeface="Cambria"/>
                <a:cs typeface="Cambria"/>
                <a:sym typeface="Cambria"/>
              </a:rPr>
              <a:t>Vission</a:t>
            </a:r>
            <a:endParaRPr lang="en-US" sz="2250" b="1" dirty="0">
              <a:latin typeface="Cambria"/>
              <a:ea typeface="Cambria"/>
              <a:cs typeface="Cambria"/>
              <a:sym typeface="Cambria"/>
            </a:endParaRPr>
          </a:p>
          <a:p>
            <a:pPr marL="12700" marR="0" lvl="0" indent="0" algn="l" rtl="0">
              <a:lnSpc>
                <a:spcPct val="100000"/>
              </a:lnSpc>
              <a:spcBef>
                <a:spcPts val="0"/>
              </a:spcBef>
              <a:spcAft>
                <a:spcPts val="0"/>
              </a:spcAft>
              <a:buNone/>
            </a:pPr>
            <a:r>
              <a:rPr lang="en-US" sz="1800" dirty="0"/>
              <a:t>To be the leading coffee producer that brings the unique flavors of Nusantara to the world</a:t>
            </a:r>
            <a:endParaRPr sz="1800" dirty="0">
              <a:latin typeface="Cambria"/>
              <a:ea typeface="Cambria"/>
              <a:cs typeface="Cambria"/>
              <a:sym typeface="Cambria"/>
            </a:endParaRPr>
          </a:p>
        </p:txBody>
      </p:sp>
      <p:sp>
        <p:nvSpPr>
          <p:cNvPr id="88" name="Google Shape;88;p3"/>
          <p:cNvSpPr txBox="1"/>
          <p:nvPr/>
        </p:nvSpPr>
        <p:spPr>
          <a:xfrm>
            <a:off x="1573160" y="7403876"/>
            <a:ext cx="5236845" cy="1897299"/>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250" dirty="0">
                <a:latin typeface="Georgia"/>
                <a:ea typeface="Georgia"/>
                <a:cs typeface="Georgia"/>
                <a:sym typeface="Georgia"/>
              </a:rPr>
              <a:t>Mission</a:t>
            </a:r>
            <a:endParaRPr sz="1600" dirty="0">
              <a:latin typeface="+mn-lt"/>
              <a:ea typeface="Georgia"/>
              <a:cs typeface="Georgia"/>
              <a:sym typeface="Georgia"/>
            </a:endParaRPr>
          </a:p>
          <a:p>
            <a:pPr marL="355600" marR="5080" lvl="0" indent="-342900" algn="just" rtl="0">
              <a:lnSpc>
                <a:spcPct val="124900"/>
              </a:lnSpc>
              <a:spcBef>
                <a:spcPts val="790"/>
              </a:spcBef>
              <a:spcAft>
                <a:spcPts val="0"/>
              </a:spcAft>
              <a:buFont typeface="+mj-lt"/>
              <a:buAutoNum type="arabicPeriod"/>
            </a:pPr>
            <a:r>
              <a:rPr lang="en-US" sz="1600" dirty="0">
                <a:latin typeface="+mn-lt"/>
              </a:rPr>
              <a:t>Using selected coffee beans from local farmers</a:t>
            </a:r>
            <a:r>
              <a:rPr lang="en-US" sz="1600" dirty="0">
                <a:latin typeface="+mn-lt"/>
                <a:ea typeface="Tahoma"/>
                <a:cs typeface="Tahoma"/>
                <a:sym typeface="Tahoma"/>
              </a:rPr>
              <a:t>.</a:t>
            </a:r>
          </a:p>
          <a:p>
            <a:pPr marL="355600" marR="5080" lvl="0" indent="-342900" algn="just" rtl="0">
              <a:lnSpc>
                <a:spcPct val="124900"/>
              </a:lnSpc>
              <a:spcBef>
                <a:spcPts val="790"/>
              </a:spcBef>
              <a:spcAft>
                <a:spcPts val="0"/>
              </a:spcAft>
              <a:buFont typeface="+mj-lt"/>
              <a:buAutoNum type="arabicPeriod"/>
            </a:pPr>
            <a:r>
              <a:rPr lang="en-US" sz="1600" dirty="0">
                <a:latin typeface="+mn-lt"/>
              </a:rPr>
              <a:t>Maintaining product quality and freshness through hygienic processes</a:t>
            </a:r>
          </a:p>
          <a:p>
            <a:pPr marL="355600" marR="5080" lvl="0" indent="-342900" algn="just" rtl="0">
              <a:lnSpc>
                <a:spcPct val="124900"/>
              </a:lnSpc>
              <a:spcBef>
                <a:spcPts val="790"/>
              </a:spcBef>
              <a:spcAft>
                <a:spcPts val="0"/>
              </a:spcAft>
              <a:buFont typeface="+mj-lt"/>
              <a:buAutoNum type="arabicPeriod"/>
            </a:pPr>
            <a:r>
              <a:rPr lang="en-US" sz="1600" dirty="0">
                <a:latin typeface="+mn-lt"/>
              </a:rPr>
              <a:t>Providing the best coffee experience to consumers</a:t>
            </a:r>
            <a:endParaRPr sz="1600" dirty="0">
              <a:latin typeface="+mn-lt"/>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grpSp>
        <p:nvGrpSpPr>
          <p:cNvPr id="93" name="Google Shape;93;p4"/>
          <p:cNvGrpSpPr/>
          <p:nvPr/>
        </p:nvGrpSpPr>
        <p:grpSpPr>
          <a:xfrm>
            <a:off x="0" y="0"/>
            <a:ext cx="6802586" cy="10687685"/>
            <a:chOff x="0" y="0"/>
            <a:chExt cx="6802586" cy="10687685"/>
          </a:xfrm>
        </p:grpSpPr>
        <p:pic>
          <p:nvPicPr>
            <p:cNvPr id="94" name="Google Shape;94;p4"/>
            <p:cNvPicPr preferRelativeResize="0"/>
            <p:nvPr/>
          </p:nvPicPr>
          <p:blipFill rotWithShape="1">
            <a:blip r:embed="rId3">
              <a:alphaModFix/>
            </a:blip>
            <a:srcRect/>
            <a:stretch/>
          </p:blipFill>
          <p:spPr>
            <a:xfrm>
              <a:off x="797359" y="1362295"/>
              <a:ext cx="6005227" cy="2940753"/>
            </a:xfrm>
            <a:prstGeom prst="rect">
              <a:avLst/>
            </a:prstGeom>
            <a:noFill/>
            <a:ln>
              <a:noFill/>
            </a:ln>
          </p:spPr>
        </p:pic>
        <p:sp>
          <p:nvSpPr>
            <p:cNvPr id="95" name="Google Shape;95;p4"/>
            <p:cNvSpPr/>
            <p:nvPr/>
          </p:nvSpPr>
          <p:spPr>
            <a:xfrm>
              <a:off x="0" y="0"/>
              <a:ext cx="839469" cy="10687685"/>
            </a:xfrm>
            <a:custGeom>
              <a:avLst/>
              <a:gdLst/>
              <a:ahLst/>
              <a:cxnLst/>
              <a:rect l="l" t="t" r="r" b="b"/>
              <a:pathLst>
                <a:path w="839469" h="10687685" extrusionOk="0">
                  <a:moveTo>
                    <a:pt x="839352" y="10687587"/>
                  </a:moveTo>
                  <a:lnTo>
                    <a:pt x="0" y="10687587"/>
                  </a:lnTo>
                  <a:lnTo>
                    <a:pt x="0" y="0"/>
                  </a:lnTo>
                  <a:lnTo>
                    <a:pt x="839352" y="0"/>
                  </a:lnTo>
                  <a:lnTo>
                    <a:pt x="839352" y="10687587"/>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96" name="Google Shape;96;p4"/>
          <p:cNvSpPr/>
          <p:nvPr/>
        </p:nvSpPr>
        <p:spPr>
          <a:xfrm>
            <a:off x="7354530" y="9198810"/>
            <a:ext cx="201930" cy="1489075"/>
          </a:xfrm>
          <a:custGeom>
            <a:avLst/>
            <a:gdLst/>
            <a:ahLst/>
            <a:cxnLst/>
            <a:rect l="l" t="t" r="r" b="b"/>
            <a:pathLst>
              <a:path w="201929" h="1489075" extrusionOk="0">
                <a:moveTo>
                  <a:pt x="201461" y="1488778"/>
                </a:moveTo>
                <a:lnTo>
                  <a:pt x="0" y="1488778"/>
                </a:lnTo>
                <a:lnTo>
                  <a:pt x="0" y="0"/>
                </a:lnTo>
                <a:lnTo>
                  <a:pt x="201461" y="0"/>
                </a:lnTo>
                <a:lnTo>
                  <a:pt x="201461" y="1488778"/>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7" name="Google Shape;97;p4"/>
          <p:cNvSpPr txBox="1"/>
          <p:nvPr/>
        </p:nvSpPr>
        <p:spPr>
          <a:xfrm>
            <a:off x="2848302" y="528988"/>
            <a:ext cx="122174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i="1">
                <a:solidFill>
                  <a:srgbClr val="898661"/>
                </a:solidFill>
                <a:latin typeface="Cambria"/>
                <a:ea typeface="Cambria"/>
                <a:cs typeface="Cambria"/>
                <a:sym typeface="Cambria"/>
              </a:rPr>
              <a:t>Our Service</a:t>
            </a:r>
            <a:endParaRPr sz="1950">
              <a:latin typeface="Cambria"/>
              <a:ea typeface="Cambria"/>
              <a:cs typeface="Cambria"/>
              <a:sym typeface="Cambria"/>
            </a:endParaRPr>
          </a:p>
        </p:txBody>
      </p:sp>
      <p:sp>
        <p:nvSpPr>
          <p:cNvPr id="98" name="Google Shape;98;p4"/>
          <p:cNvSpPr/>
          <p:nvPr/>
        </p:nvSpPr>
        <p:spPr>
          <a:xfrm>
            <a:off x="4656130" y="750602"/>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9" name="Google Shape;99;p4"/>
          <p:cNvSpPr/>
          <p:nvPr/>
        </p:nvSpPr>
        <p:spPr>
          <a:xfrm>
            <a:off x="1585860" y="9932409"/>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0" name="Google Shape;100;p4"/>
          <p:cNvPicPr preferRelativeResize="0"/>
          <p:nvPr/>
        </p:nvPicPr>
        <p:blipFill rotWithShape="1">
          <a:blip r:embed="rId4">
            <a:alphaModFix/>
          </a:blip>
          <a:srcRect/>
          <a:stretch/>
        </p:blipFill>
        <p:spPr>
          <a:xfrm>
            <a:off x="264101" y="256183"/>
            <a:ext cx="237925" cy="685224"/>
          </a:xfrm>
          <a:prstGeom prst="rect">
            <a:avLst/>
          </a:prstGeom>
          <a:noFill/>
          <a:ln>
            <a:noFill/>
          </a:ln>
        </p:spPr>
      </p:pic>
      <p:pic>
        <p:nvPicPr>
          <p:cNvPr id="101" name="Google Shape;101;p4"/>
          <p:cNvPicPr preferRelativeResize="0"/>
          <p:nvPr/>
        </p:nvPicPr>
        <p:blipFill rotWithShape="1">
          <a:blip r:embed="rId5">
            <a:alphaModFix/>
          </a:blip>
          <a:srcRect/>
          <a:stretch/>
        </p:blipFill>
        <p:spPr>
          <a:xfrm>
            <a:off x="2621088" y="656727"/>
            <a:ext cx="190339" cy="152271"/>
          </a:xfrm>
          <a:prstGeom prst="rect">
            <a:avLst/>
          </a:prstGeom>
          <a:noFill/>
          <a:ln>
            <a:noFill/>
          </a:ln>
        </p:spPr>
      </p:pic>
      <p:sp>
        <p:nvSpPr>
          <p:cNvPr id="102" name="Google Shape;102;p4"/>
          <p:cNvSpPr txBox="1">
            <a:spLocks noGrp="1"/>
          </p:cNvSpPr>
          <p:nvPr>
            <p:ph type="title"/>
          </p:nvPr>
        </p:nvSpPr>
        <p:spPr>
          <a:xfrm>
            <a:off x="1573160" y="4400409"/>
            <a:ext cx="1682114" cy="3683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2250">
                <a:solidFill>
                  <a:srgbClr val="000000"/>
                </a:solidFill>
                <a:latin typeface="Cambria"/>
                <a:ea typeface="Cambria"/>
                <a:cs typeface="Cambria"/>
                <a:sym typeface="Cambria"/>
              </a:rPr>
              <a:t>Our Services</a:t>
            </a:r>
            <a:endParaRPr sz="2250">
              <a:latin typeface="Cambria"/>
              <a:ea typeface="Cambria"/>
              <a:cs typeface="Cambria"/>
              <a:sym typeface="Cambria"/>
            </a:endParaRPr>
          </a:p>
        </p:txBody>
      </p:sp>
      <p:sp>
        <p:nvSpPr>
          <p:cNvPr id="104" name="Google Shape;104;p4"/>
          <p:cNvSpPr txBox="1"/>
          <p:nvPr/>
        </p:nvSpPr>
        <p:spPr>
          <a:xfrm>
            <a:off x="1573160" y="4852210"/>
            <a:ext cx="5457825" cy="4498667"/>
          </a:xfrm>
          <a:prstGeom prst="rect">
            <a:avLst/>
          </a:prstGeom>
          <a:noFill/>
          <a:ln>
            <a:noFill/>
          </a:ln>
        </p:spPr>
        <p:txBody>
          <a:bodyPr spcFirstLastPara="1" wrap="square" lIns="0" tIns="12700" rIns="0" bIns="0" anchor="t" anchorCtr="0">
            <a:spAutoFit/>
          </a:bodyPr>
          <a:lstStyle/>
          <a:p>
            <a:pPr marL="12700" marR="5080" lvl="0" indent="0" algn="just" rtl="0">
              <a:lnSpc>
                <a:spcPct val="124900"/>
              </a:lnSpc>
              <a:spcBef>
                <a:spcPts val="0"/>
              </a:spcBef>
              <a:spcAft>
                <a:spcPts val="0"/>
              </a:spcAft>
              <a:buNone/>
            </a:pPr>
            <a:r>
              <a:rPr lang="en-US" sz="1100" dirty="0">
                <a:latin typeface="+mn-lt"/>
                <a:ea typeface="Tahoma"/>
                <a:cs typeface="Tahoma"/>
                <a:sym typeface="Tahoma"/>
              </a:rPr>
              <a:t>PT EDHO BAHY BANTEL, we offer a range of services to support our customers in their export  endeavors. Our services include:</a:t>
            </a:r>
            <a:endParaRPr sz="1100" dirty="0">
              <a:latin typeface="+mn-lt"/>
              <a:ea typeface="Tahoma"/>
              <a:cs typeface="Tahoma"/>
              <a:sym typeface="Tahoma"/>
            </a:endParaRPr>
          </a:p>
          <a:p>
            <a:pPr marL="0" marR="0" lvl="0" indent="0" algn="l" rtl="0">
              <a:lnSpc>
                <a:spcPct val="100000"/>
              </a:lnSpc>
              <a:spcBef>
                <a:spcPts val="35"/>
              </a:spcBef>
              <a:spcAft>
                <a:spcPts val="0"/>
              </a:spcAft>
              <a:buNone/>
            </a:pPr>
            <a:endParaRPr sz="1100" dirty="0">
              <a:latin typeface="+mn-lt"/>
              <a:ea typeface="Tahoma"/>
              <a:cs typeface="Tahoma"/>
              <a:sym typeface="Tahoma"/>
            </a:endParaRPr>
          </a:p>
          <a:p>
            <a:pPr marL="12700" marR="6350" lvl="0" indent="-60325" algn="just" rtl="0">
              <a:lnSpc>
                <a:spcPct val="124900"/>
              </a:lnSpc>
              <a:spcBef>
                <a:spcPts val="0"/>
              </a:spcBef>
              <a:spcAft>
                <a:spcPts val="0"/>
              </a:spcAft>
              <a:buSzPts val="950"/>
              <a:buFont typeface="Tahoma"/>
              <a:buAutoNum type="arabicPeriod"/>
            </a:pPr>
            <a:r>
              <a:rPr lang="en-US" sz="1100" dirty="0">
                <a:latin typeface="+mn-lt"/>
              </a:rPr>
              <a:t> Expand Market Reach </a:t>
            </a:r>
            <a:r>
              <a:rPr lang="en-US" sz="1100" dirty="0">
                <a:latin typeface="+mn-lt"/>
                <a:ea typeface="Tahoma"/>
                <a:cs typeface="Tahoma"/>
                <a:sym typeface="Tahoma"/>
              </a:rPr>
              <a:t>:</a:t>
            </a:r>
            <a:r>
              <a:rPr lang="en-US" sz="1100" dirty="0">
                <a:latin typeface="+mn-lt"/>
              </a:rPr>
              <a:t> To establish a strong presence in international markets by introducing East Flores Coffee to coffee enthusiasts around the world</a:t>
            </a:r>
            <a:r>
              <a:rPr lang="en-US" sz="1100" dirty="0">
                <a:latin typeface="+mn-lt"/>
                <a:ea typeface="Tahoma"/>
                <a:cs typeface="Tahoma"/>
                <a:sym typeface="Tahoma"/>
              </a:rPr>
              <a:t>.</a:t>
            </a:r>
            <a:endParaRPr sz="1100" dirty="0">
              <a:latin typeface="+mn-lt"/>
              <a:ea typeface="Tahoma"/>
              <a:cs typeface="Tahoma"/>
              <a:sym typeface="Tahoma"/>
            </a:endParaRPr>
          </a:p>
          <a:p>
            <a:pPr marL="0" marR="0" lvl="0" indent="0" algn="l" rtl="0">
              <a:lnSpc>
                <a:spcPct val="100000"/>
              </a:lnSpc>
              <a:spcBef>
                <a:spcPts val="35"/>
              </a:spcBef>
              <a:spcAft>
                <a:spcPts val="0"/>
              </a:spcAft>
              <a:buSzPts val="1150"/>
              <a:buFont typeface="Tahoma"/>
              <a:buNone/>
            </a:pPr>
            <a:endParaRPr sz="1100" dirty="0">
              <a:latin typeface="+mn-lt"/>
              <a:ea typeface="Tahoma"/>
              <a:cs typeface="Tahoma"/>
              <a:sym typeface="Tahoma"/>
            </a:endParaRPr>
          </a:p>
          <a:p>
            <a:pPr marR="5715" lvl="0" algn="just" rtl="0">
              <a:lnSpc>
                <a:spcPct val="124900"/>
              </a:lnSpc>
              <a:spcBef>
                <a:spcPts val="0"/>
              </a:spcBef>
              <a:spcAft>
                <a:spcPts val="0"/>
              </a:spcAft>
              <a:buSzPts val="950"/>
            </a:pPr>
            <a:r>
              <a:rPr lang="en-US" sz="1100" dirty="0">
                <a:latin typeface="+mn-lt"/>
              </a:rPr>
              <a:t>2. Promote Unique Flavors </a:t>
            </a:r>
            <a:r>
              <a:rPr lang="en-US" sz="1100" dirty="0">
                <a:latin typeface="+mn-lt"/>
                <a:ea typeface="Tahoma"/>
                <a:cs typeface="Tahoma"/>
                <a:sym typeface="Tahoma"/>
              </a:rPr>
              <a:t>:</a:t>
            </a:r>
            <a:r>
              <a:rPr lang="en-US" sz="1100" dirty="0">
                <a:latin typeface="+mn-lt"/>
              </a:rPr>
              <a:t> To highlight the unique and rich flavor profile of East Flores Coffee, showcasing the distinct characteristics that set it apart from other coffees</a:t>
            </a:r>
            <a:endParaRPr sz="1100" dirty="0">
              <a:latin typeface="+mn-lt"/>
              <a:ea typeface="Tahoma"/>
              <a:cs typeface="Tahoma"/>
              <a:sym typeface="Tahoma"/>
            </a:endParaRPr>
          </a:p>
          <a:p>
            <a:pPr marR="5715" lvl="0" algn="just" rtl="0">
              <a:lnSpc>
                <a:spcPct val="124900"/>
              </a:lnSpc>
              <a:spcBef>
                <a:spcPts val="0"/>
              </a:spcBef>
              <a:spcAft>
                <a:spcPts val="0"/>
              </a:spcAft>
              <a:buSzPts val="950"/>
            </a:pPr>
            <a:endParaRPr lang="en-US" sz="1100" dirty="0">
              <a:latin typeface="+mn-lt"/>
              <a:ea typeface="Tahoma"/>
              <a:cs typeface="Tahoma"/>
              <a:sym typeface="Tahoma"/>
            </a:endParaRPr>
          </a:p>
          <a:p>
            <a:pPr marR="5715" lvl="0" algn="just" rtl="0">
              <a:lnSpc>
                <a:spcPct val="124900"/>
              </a:lnSpc>
              <a:spcBef>
                <a:spcPts val="0"/>
              </a:spcBef>
              <a:spcAft>
                <a:spcPts val="0"/>
              </a:spcAft>
              <a:buSzPts val="950"/>
            </a:pPr>
            <a:r>
              <a:rPr lang="en-US" sz="1100" dirty="0">
                <a:latin typeface="+mn-lt"/>
                <a:ea typeface="Tahoma"/>
                <a:cs typeface="Tahoma"/>
                <a:sym typeface="Tahoma"/>
              </a:rPr>
              <a:t>3. </a:t>
            </a:r>
            <a:r>
              <a:rPr lang="en-US" sz="1100" dirty="0">
                <a:latin typeface="+mn-lt"/>
              </a:rPr>
              <a:t>Support Local Farmers : To provide sustainable income opportunities for local farmers by promoting and exporting their high-quality coffee beans to global markets.</a:t>
            </a:r>
          </a:p>
          <a:p>
            <a:pPr marL="12700" marR="5715" lvl="0" indent="-60325" algn="just" rtl="0">
              <a:lnSpc>
                <a:spcPct val="124900"/>
              </a:lnSpc>
              <a:spcBef>
                <a:spcPts val="0"/>
              </a:spcBef>
              <a:spcAft>
                <a:spcPts val="0"/>
              </a:spcAft>
              <a:buSzPts val="950"/>
              <a:buFont typeface="Tahoma"/>
              <a:buAutoNum type="arabicPeriod"/>
            </a:pPr>
            <a:endParaRPr lang="en-US" sz="1100" dirty="0">
              <a:latin typeface="+mn-lt"/>
              <a:ea typeface="Tahoma"/>
              <a:cs typeface="Tahoma"/>
              <a:sym typeface="Tahoma"/>
            </a:endParaRPr>
          </a:p>
          <a:p>
            <a:pPr marR="5715" lvl="0" algn="just" rtl="0">
              <a:lnSpc>
                <a:spcPct val="124900"/>
              </a:lnSpc>
              <a:spcBef>
                <a:spcPts val="5"/>
              </a:spcBef>
              <a:spcAft>
                <a:spcPts val="0"/>
              </a:spcAft>
              <a:buSzPts val="950"/>
            </a:pPr>
            <a:r>
              <a:rPr lang="en-US" sz="1100" dirty="0">
                <a:latin typeface="+mn-lt"/>
              </a:rPr>
              <a:t>4. Ensure Quality and Freshness </a:t>
            </a:r>
            <a:r>
              <a:rPr lang="en-US" sz="1100" dirty="0">
                <a:latin typeface="+mn-lt"/>
                <a:ea typeface="Tahoma"/>
                <a:cs typeface="Tahoma"/>
                <a:sym typeface="Tahoma"/>
              </a:rPr>
              <a:t>: </a:t>
            </a:r>
            <a:r>
              <a:rPr kumimoji="0" lang="en-US" altLang="en-US" sz="1100" b="0" i="0" u="none" strike="noStrike" cap="none" normalizeH="0" baseline="0" dirty="0">
                <a:ln>
                  <a:noFill/>
                </a:ln>
                <a:solidFill>
                  <a:schemeClr val="tx1"/>
                </a:solidFill>
                <a:effectLst/>
                <a:latin typeface="+mn-lt"/>
              </a:rPr>
              <a:t>To maintain the highest standards of quality and freshness in every batch of coffee, ensuring a premium product for our customers</a:t>
            </a:r>
            <a:endParaRPr lang="en-US" sz="1100" dirty="0">
              <a:latin typeface="+mn-lt"/>
              <a:ea typeface="Tahoma"/>
              <a:cs typeface="Tahoma"/>
              <a:sym typeface="Tahoma"/>
            </a:endParaRPr>
          </a:p>
          <a:p>
            <a:pPr marL="0" marR="0" lvl="0" indent="0" algn="l" rtl="0">
              <a:lnSpc>
                <a:spcPct val="100000"/>
              </a:lnSpc>
              <a:spcBef>
                <a:spcPts val="30"/>
              </a:spcBef>
              <a:spcAft>
                <a:spcPts val="0"/>
              </a:spcAft>
              <a:buSzPts val="1150"/>
              <a:buFont typeface="Tahoma"/>
              <a:buNone/>
            </a:pPr>
            <a:endParaRPr sz="1100" dirty="0">
              <a:latin typeface="+mn-lt"/>
              <a:ea typeface="Tahoma"/>
              <a:cs typeface="Tahoma"/>
              <a:sym typeface="Tahoma"/>
            </a:endParaRPr>
          </a:p>
          <a:p>
            <a:pPr marR="5715" lvl="0" algn="just" rtl="0">
              <a:lnSpc>
                <a:spcPct val="124900"/>
              </a:lnSpc>
              <a:spcBef>
                <a:spcPts val="5"/>
              </a:spcBef>
              <a:spcAft>
                <a:spcPts val="0"/>
              </a:spcAft>
              <a:buSzPts val="950"/>
            </a:pPr>
            <a:r>
              <a:rPr lang="en-US" sz="1100" dirty="0">
                <a:latin typeface="+mn-lt"/>
                <a:ea typeface="Tahoma"/>
                <a:cs typeface="Tahoma"/>
                <a:sym typeface="Tahoma"/>
              </a:rPr>
              <a:t>5. Business Networking: We facilitate business networking opportunities for our clients, connecting  them with potential buyers, distributors, and other business partners. This helps them expand their  network and establish valuable collaborations.</a:t>
            </a:r>
            <a:endParaRPr sz="1100" dirty="0">
              <a:latin typeface="+mn-lt"/>
              <a:ea typeface="Tahoma"/>
              <a:cs typeface="Tahoma"/>
              <a:sym typeface="Tahoma"/>
            </a:endParaRPr>
          </a:p>
          <a:p>
            <a:pPr marL="0" marR="0" lvl="0" indent="0" algn="l" rtl="0">
              <a:lnSpc>
                <a:spcPct val="100000"/>
              </a:lnSpc>
              <a:spcBef>
                <a:spcPts val="35"/>
              </a:spcBef>
              <a:spcAft>
                <a:spcPts val="0"/>
              </a:spcAft>
              <a:buNone/>
            </a:pPr>
            <a:endParaRPr sz="1100" dirty="0">
              <a:latin typeface="+mn-lt"/>
              <a:ea typeface="Tahoma"/>
              <a:cs typeface="Tahoma"/>
              <a:sym typeface="Tahoma"/>
            </a:endParaRPr>
          </a:p>
          <a:p>
            <a:pPr marL="12700" marR="5080" lvl="0" indent="0" algn="just" rtl="0">
              <a:lnSpc>
                <a:spcPct val="124900"/>
              </a:lnSpc>
              <a:spcBef>
                <a:spcPts val="0"/>
              </a:spcBef>
              <a:spcAft>
                <a:spcPts val="0"/>
              </a:spcAft>
              <a:buNone/>
            </a:pPr>
            <a:r>
              <a:rPr lang="en-US" sz="1100" dirty="0">
                <a:latin typeface="+mn-lt"/>
                <a:ea typeface="Tahoma"/>
                <a:cs typeface="Tahoma"/>
                <a:sym typeface="Tahoma"/>
              </a:rPr>
              <a:t>Our services are designed to streamline the export process, minimize risks, and maximize the success  of our clients' export ventures. We are committed to delivering excellent service and ensuring the  satisfaction of our customers.</a:t>
            </a:r>
            <a:endParaRPr sz="1100" dirty="0">
              <a:latin typeface="+mn-lt"/>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8"/>
        <p:cNvGrpSpPr/>
        <p:nvPr/>
      </p:nvGrpSpPr>
      <p:grpSpPr>
        <a:xfrm>
          <a:off x="0" y="0"/>
          <a:ext cx="0" cy="0"/>
          <a:chOff x="0" y="0"/>
          <a:chExt cx="0" cy="0"/>
        </a:xfrm>
      </p:grpSpPr>
      <p:grpSp>
        <p:nvGrpSpPr>
          <p:cNvPr id="109" name="Google Shape;109;p5"/>
          <p:cNvGrpSpPr/>
          <p:nvPr/>
        </p:nvGrpSpPr>
        <p:grpSpPr>
          <a:xfrm>
            <a:off x="0" y="12"/>
            <a:ext cx="7556500" cy="10687685"/>
            <a:chOff x="0" y="12"/>
            <a:chExt cx="7556500" cy="10687685"/>
          </a:xfrm>
        </p:grpSpPr>
        <p:pic>
          <p:nvPicPr>
            <p:cNvPr id="110" name="Google Shape;110;p5"/>
            <p:cNvPicPr preferRelativeResize="0"/>
            <p:nvPr/>
          </p:nvPicPr>
          <p:blipFill>
            <a:blip r:embed="rId3"/>
            <a:srcRect/>
            <a:stretch/>
          </p:blipFill>
          <p:spPr>
            <a:xfrm>
              <a:off x="1717890" y="1362301"/>
              <a:ext cx="4716151" cy="4358786"/>
            </a:xfrm>
            <a:prstGeom prst="rect">
              <a:avLst/>
            </a:prstGeom>
            <a:noFill/>
            <a:ln>
              <a:noFill/>
            </a:ln>
          </p:spPr>
        </p:pic>
        <p:sp>
          <p:nvSpPr>
            <p:cNvPr id="111" name="Google Shape;111;p5"/>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00"/>
                  </a:moveTo>
                  <a:lnTo>
                    <a:pt x="7354519" y="9198800"/>
                  </a:lnTo>
                  <a:lnTo>
                    <a:pt x="7354519" y="10687583"/>
                  </a:lnTo>
                  <a:lnTo>
                    <a:pt x="7555979" y="10687583"/>
                  </a:lnTo>
                  <a:lnTo>
                    <a:pt x="7555979" y="9198800"/>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12" name="Google Shape;112;p5"/>
          <p:cNvSpPr txBox="1"/>
          <p:nvPr/>
        </p:nvSpPr>
        <p:spPr>
          <a:xfrm>
            <a:off x="2848302" y="528994"/>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i="1">
                <a:solidFill>
                  <a:srgbClr val="898661"/>
                </a:solidFill>
                <a:latin typeface="Cambria"/>
                <a:ea typeface="Cambria"/>
                <a:cs typeface="Cambria"/>
                <a:sym typeface="Cambria"/>
              </a:rPr>
              <a:t>Our Product</a:t>
            </a:r>
            <a:endParaRPr sz="1950">
              <a:latin typeface="Cambria"/>
              <a:ea typeface="Cambria"/>
              <a:cs typeface="Cambria"/>
              <a:sym typeface="Cambria"/>
            </a:endParaRPr>
          </a:p>
        </p:txBody>
      </p:sp>
      <p:sp>
        <p:nvSpPr>
          <p:cNvPr id="113" name="Google Shape;113;p5"/>
          <p:cNvSpPr/>
          <p:nvPr/>
        </p:nvSpPr>
        <p:spPr>
          <a:xfrm>
            <a:off x="4656130" y="750605"/>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4" name="Google Shape;114;p5"/>
          <p:cNvSpPr/>
          <p:nvPr/>
        </p:nvSpPr>
        <p:spPr>
          <a:xfrm>
            <a:off x="1585860" y="9932409"/>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15" name="Google Shape;115;p5"/>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16" name="Google Shape;116;p5"/>
          <p:cNvPicPr preferRelativeResize="0"/>
          <p:nvPr/>
        </p:nvPicPr>
        <p:blipFill rotWithShape="1">
          <a:blip r:embed="rId5">
            <a:alphaModFix/>
          </a:blip>
          <a:srcRect/>
          <a:stretch/>
        </p:blipFill>
        <p:spPr>
          <a:xfrm>
            <a:off x="2621088" y="656727"/>
            <a:ext cx="190339" cy="152271"/>
          </a:xfrm>
          <a:prstGeom prst="rect">
            <a:avLst/>
          </a:prstGeom>
          <a:noFill/>
          <a:ln>
            <a:noFill/>
          </a:ln>
        </p:spPr>
      </p:pic>
      <p:sp>
        <p:nvSpPr>
          <p:cNvPr id="117" name="Google Shape;117;p5"/>
          <p:cNvSpPr txBox="1"/>
          <p:nvPr/>
        </p:nvSpPr>
        <p:spPr>
          <a:xfrm>
            <a:off x="1585860" y="6274390"/>
            <a:ext cx="5455920" cy="3438747"/>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endParaRPr sz="2250" dirty="0">
              <a:latin typeface="Cambria"/>
              <a:ea typeface="Cambria"/>
              <a:cs typeface="Cambria"/>
              <a:sym typeface="Cambria"/>
            </a:endParaRPr>
          </a:p>
          <a:p>
            <a:pPr marL="12700" marR="0" lvl="0" indent="0" algn="just" rtl="0">
              <a:lnSpc>
                <a:spcPct val="100000"/>
              </a:lnSpc>
              <a:spcBef>
                <a:spcPts val="2330"/>
              </a:spcBef>
              <a:spcAft>
                <a:spcPts val="0"/>
              </a:spcAft>
              <a:buNone/>
            </a:pPr>
            <a:r>
              <a:rPr lang="en-US" sz="1800" dirty="0">
                <a:latin typeface="Sitka Text Semibold" pitchFamily="2" charset="0"/>
                <a:ea typeface="Tahoma"/>
                <a:cs typeface="Tahoma"/>
                <a:sym typeface="Tahoma"/>
              </a:rPr>
              <a:t>East Flores </a:t>
            </a:r>
            <a:r>
              <a:rPr lang="en-US" sz="1800" dirty="0" err="1">
                <a:latin typeface="Sitka Text Semibold" pitchFamily="2" charset="0"/>
                <a:ea typeface="Tahoma"/>
                <a:cs typeface="Tahoma"/>
                <a:sym typeface="Tahoma"/>
              </a:rPr>
              <a:t>Coffe</a:t>
            </a:r>
            <a:r>
              <a:rPr lang="en-US" sz="1800" dirty="0">
                <a:latin typeface="Sitka Text Semibold" pitchFamily="2" charset="0"/>
                <a:ea typeface="Tahoma"/>
                <a:cs typeface="Tahoma"/>
                <a:sym typeface="Tahoma"/>
              </a:rPr>
              <a:t> Bean</a:t>
            </a:r>
          </a:p>
          <a:p>
            <a:pPr marL="12700" marR="0" lvl="0" indent="0" algn="just" rtl="0">
              <a:lnSpc>
                <a:spcPct val="100000"/>
              </a:lnSpc>
              <a:spcBef>
                <a:spcPts val="2330"/>
              </a:spcBef>
              <a:spcAft>
                <a:spcPts val="0"/>
              </a:spcAft>
              <a:buNone/>
            </a:pPr>
            <a:endParaRPr sz="1800" dirty="0">
              <a:latin typeface="Sitka Text Semibold" pitchFamily="2" charset="0"/>
              <a:ea typeface="Tahoma"/>
              <a:cs typeface="Tahoma"/>
              <a:sym typeface="Tahoma"/>
            </a:endParaRPr>
          </a:p>
          <a:p>
            <a:pPr marL="0" marR="0" lvl="0" indent="0" algn="l" rtl="0">
              <a:lnSpc>
                <a:spcPct val="100000"/>
              </a:lnSpc>
              <a:spcBef>
                <a:spcPts val="50"/>
              </a:spcBef>
              <a:spcAft>
                <a:spcPts val="0"/>
              </a:spcAft>
              <a:buNone/>
            </a:pPr>
            <a:r>
              <a:rPr lang="en-US" sz="1800" dirty="0">
                <a:latin typeface="Sitka Text Semibold" pitchFamily="2" charset="0"/>
              </a:rPr>
              <a:t>Our East Flores Coffee beans are selectively sourced from experienced local farmers. The natural processing methods we employ preserve the authentic taste and aroma of the coffee, resulting in a coffee with genuine and delightful flavors. We are committed to maintaining the highest quality at every stage of production</a:t>
            </a:r>
            <a:endParaRPr sz="1800" dirty="0">
              <a:latin typeface="Sitka Text Semibold" pitchFamily="2" charset="0"/>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grpSp>
        <p:nvGrpSpPr>
          <p:cNvPr id="123" name="Google Shape;123;p6"/>
          <p:cNvGrpSpPr/>
          <p:nvPr/>
        </p:nvGrpSpPr>
        <p:grpSpPr>
          <a:xfrm>
            <a:off x="0" y="12"/>
            <a:ext cx="7556500" cy="10687685"/>
            <a:chOff x="0" y="12"/>
            <a:chExt cx="7556500" cy="10687685"/>
          </a:xfrm>
        </p:grpSpPr>
        <p:pic>
          <p:nvPicPr>
            <p:cNvPr id="124" name="Google Shape;124;p6"/>
            <p:cNvPicPr preferRelativeResize="0"/>
            <p:nvPr/>
          </p:nvPicPr>
          <p:blipFill>
            <a:blip r:embed="rId3"/>
            <a:srcRect/>
            <a:stretch/>
          </p:blipFill>
          <p:spPr>
            <a:xfrm>
              <a:off x="1725192" y="1362300"/>
              <a:ext cx="4701548" cy="4358786"/>
            </a:xfrm>
            <a:prstGeom prst="rect">
              <a:avLst/>
            </a:prstGeom>
            <a:noFill/>
            <a:ln>
              <a:noFill/>
            </a:ln>
          </p:spPr>
        </p:pic>
        <p:sp>
          <p:nvSpPr>
            <p:cNvPr id="125" name="Google Shape;125;p6"/>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13"/>
                  </a:moveTo>
                  <a:lnTo>
                    <a:pt x="7354519" y="9198813"/>
                  </a:lnTo>
                  <a:lnTo>
                    <a:pt x="7354519" y="10687583"/>
                  </a:lnTo>
                  <a:lnTo>
                    <a:pt x="7555979" y="10687583"/>
                  </a:lnTo>
                  <a:lnTo>
                    <a:pt x="7555979" y="9198813"/>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6" name="Google Shape;126;p6"/>
          <p:cNvSpPr txBox="1"/>
          <p:nvPr/>
        </p:nvSpPr>
        <p:spPr>
          <a:xfrm>
            <a:off x="2848302" y="528993"/>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a:solidFill>
                  <a:srgbClr val="898661"/>
                </a:solidFill>
                <a:latin typeface="Trebuchet MS"/>
                <a:ea typeface="Trebuchet MS"/>
                <a:cs typeface="Trebuchet MS"/>
                <a:sym typeface="Trebuchet MS"/>
              </a:rPr>
              <a:t>Our Product</a:t>
            </a:r>
            <a:endParaRPr sz="1950">
              <a:latin typeface="Trebuchet MS"/>
              <a:ea typeface="Trebuchet MS"/>
              <a:cs typeface="Trebuchet MS"/>
              <a:sym typeface="Trebuchet MS"/>
            </a:endParaRPr>
          </a:p>
        </p:txBody>
      </p:sp>
      <p:sp>
        <p:nvSpPr>
          <p:cNvPr id="127" name="Google Shape;127;p6"/>
          <p:cNvSpPr/>
          <p:nvPr/>
        </p:nvSpPr>
        <p:spPr>
          <a:xfrm>
            <a:off x="4656130" y="750606"/>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 name="Google Shape;128;p6"/>
          <p:cNvSpPr/>
          <p:nvPr/>
        </p:nvSpPr>
        <p:spPr>
          <a:xfrm>
            <a:off x="1170612" y="10023282"/>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9" name="Google Shape;129;p6"/>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30" name="Google Shape;130;p6"/>
          <p:cNvPicPr preferRelativeResize="0"/>
          <p:nvPr/>
        </p:nvPicPr>
        <p:blipFill rotWithShape="1">
          <a:blip r:embed="rId5">
            <a:alphaModFix/>
          </a:blip>
          <a:srcRect/>
          <a:stretch/>
        </p:blipFill>
        <p:spPr>
          <a:xfrm>
            <a:off x="2621088" y="656731"/>
            <a:ext cx="190339" cy="152272"/>
          </a:xfrm>
          <a:prstGeom prst="rect">
            <a:avLst/>
          </a:prstGeom>
          <a:noFill/>
          <a:ln>
            <a:noFill/>
          </a:ln>
        </p:spPr>
      </p:pic>
      <p:sp>
        <p:nvSpPr>
          <p:cNvPr id="131" name="Google Shape;131;p6"/>
          <p:cNvSpPr txBox="1"/>
          <p:nvPr/>
        </p:nvSpPr>
        <p:spPr>
          <a:xfrm>
            <a:off x="1189887" y="6169439"/>
            <a:ext cx="5455920" cy="2376918"/>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endParaRPr sz="2250" dirty="0">
              <a:latin typeface="Cambria"/>
              <a:ea typeface="Cambria"/>
              <a:cs typeface="Cambria"/>
              <a:sym typeface="Cambria"/>
            </a:endParaRPr>
          </a:p>
          <a:p>
            <a:pPr marL="12700" marR="0" lvl="0" indent="0" algn="just" rtl="0">
              <a:lnSpc>
                <a:spcPct val="100000"/>
              </a:lnSpc>
              <a:spcBef>
                <a:spcPts val="2330"/>
              </a:spcBef>
              <a:spcAft>
                <a:spcPts val="0"/>
              </a:spcAft>
              <a:buNone/>
            </a:pPr>
            <a:r>
              <a:rPr lang="en-US" sz="1600" dirty="0">
                <a:latin typeface="Trebuchet MS"/>
                <a:ea typeface="Trebuchet MS"/>
                <a:cs typeface="Trebuchet MS"/>
                <a:sym typeface="Trebuchet MS"/>
              </a:rPr>
              <a:t>East Flores Coffee Beans</a:t>
            </a:r>
            <a:endParaRPr sz="1600" dirty="0">
              <a:latin typeface="Trebuchet MS"/>
              <a:ea typeface="Trebuchet MS"/>
              <a:cs typeface="Trebuchet MS"/>
              <a:sym typeface="Trebuchet MS"/>
            </a:endParaRPr>
          </a:p>
          <a:p>
            <a:pPr marL="0" marR="0" lvl="0" indent="0" algn="l" rtl="0">
              <a:lnSpc>
                <a:spcPct val="100000"/>
              </a:lnSpc>
              <a:spcBef>
                <a:spcPts val="30"/>
              </a:spcBef>
              <a:spcAft>
                <a:spcPts val="0"/>
              </a:spcAft>
              <a:buNone/>
            </a:pPr>
            <a:endParaRPr sz="1600" dirty="0">
              <a:latin typeface="Trebuchet MS"/>
              <a:ea typeface="Trebuchet MS"/>
              <a:cs typeface="Trebuchet MS"/>
              <a:sym typeface="Trebuchet MS"/>
            </a:endParaRPr>
          </a:p>
          <a:p>
            <a:pPr marL="12700" marR="5080" lvl="0" indent="0" algn="just" rtl="0">
              <a:lnSpc>
                <a:spcPct val="124900"/>
              </a:lnSpc>
              <a:spcBef>
                <a:spcPts val="0"/>
              </a:spcBef>
              <a:spcAft>
                <a:spcPts val="0"/>
              </a:spcAft>
              <a:buNone/>
            </a:pPr>
            <a:r>
              <a:rPr lang="en-US" sz="1600" dirty="0"/>
              <a:t>This coffee boasts a rich flavor profile with hints of tropical fruits, chocolate, and a touch of spice. Its balanced acidity and strong aroma make East Flores Coffee a favorite among true coffee aficionados</a:t>
            </a:r>
            <a:r>
              <a:rPr lang="en-US" sz="1600" dirty="0">
                <a:latin typeface="Trebuchet MS"/>
                <a:ea typeface="Trebuchet MS"/>
                <a:cs typeface="Trebuchet MS"/>
                <a:sym typeface="Trebuchet MS"/>
              </a:rPr>
              <a:t>.</a:t>
            </a:r>
            <a:endParaRPr sz="1600" dirty="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grpSp>
        <p:nvGrpSpPr>
          <p:cNvPr id="137" name="Google Shape;137;p7"/>
          <p:cNvGrpSpPr/>
          <p:nvPr/>
        </p:nvGrpSpPr>
        <p:grpSpPr>
          <a:xfrm>
            <a:off x="0" y="0"/>
            <a:ext cx="7556500" cy="10687685"/>
            <a:chOff x="0" y="0"/>
            <a:chExt cx="7556500" cy="10687685"/>
          </a:xfrm>
        </p:grpSpPr>
        <p:pic>
          <p:nvPicPr>
            <p:cNvPr id="138" name="Google Shape;138;p7"/>
            <p:cNvPicPr preferRelativeResize="0"/>
            <p:nvPr/>
          </p:nvPicPr>
          <p:blipFill>
            <a:blip r:embed="rId3"/>
            <a:srcRect/>
            <a:stretch/>
          </p:blipFill>
          <p:spPr>
            <a:xfrm>
              <a:off x="797359" y="1485516"/>
              <a:ext cx="6557214" cy="4112351"/>
            </a:xfrm>
            <a:prstGeom prst="rect">
              <a:avLst/>
            </a:prstGeom>
            <a:noFill/>
            <a:ln>
              <a:noFill/>
            </a:ln>
          </p:spPr>
        </p:pic>
        <p:sp>
          <p:nvSpPr>
            <p:cNvPr id="139" name="Google Shape;139;p7"/>
            <p:cNvSpPr/>
            <p:nvPr/>
          </p:nvSpPr>
          <p:spPr>
            <a:xfrm>
              <a:off x="0" y="0"/>
              <a:ext cx="7556500" cy="10687685"/>
            </a:xfrm>
            <a:custGeom>
              <a:avLst/>
              <a:gdLst/>
              <a:ahLst/>
              <a:cxnLst/>
              <a:rect l="l" t="t" r="r" b="b"/>
              <a:pathLst>
                <a:path w="7556500" h="10687685" extrusionOk="0">
                  <a:moveTo>
                    <a:pt x="839343" y="0"/>
                  </a:moveTo>
                  <a:lnTo>
                    <a:pt x="0" y="0"/>
                  </a:lnTo>
                  <a:lnTo>
                    <a:pt x="0" y="10687596"/>
                  </a:lnTo>
                  <a:lnTo>
                    <a:pt x="839343" y="10687596"/>
                  </a:lnTo>
                  <a:lnTo>
                    <a:pt x="839343" y="0"/>
                  </a:lnTo>
                  <a:close/>
                </a:path>
                <a:path w="7556500" h="10687685" extrusionOk="0">
                  <a:moveTo>
                    <a:pt x="7555979" y="9198826"/>
                  </a:moveTo>
                  <a:lnTo>
                    <a:pt x="7354519" y="9198826"/>
                  </a:lnTo>
                  <a:lnTo>
                    <a:pt x="7354519" y="10687596"/>
                  </a:lnTo>
                  <a:lnTo>
                    <a:pt x="7555979" y="10687596"/>
                  </a:lnTo>
                  <a:lnTo>
                    <a:pt x="7555979" y="9198826"/>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40" name="Google Shape;140;p7"/>
          <p:cNvSpPr txBox="1"/>
          <p:nvPr/>
        </p:nvSpPr>
        <p:spPr>
          <a:xfrm>
            <a:off x="2848302" y="528993"/>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a:solidFill>
                  <a:srgbClr val="898661"/>
                </a:solidFill>
                <a:latin typeface="Trebuchet MS"/>
                <a:ea typeface="Trebuchet MS"/>
                <a:cs typeface="Trebuchet MS"/>
                <a:sym typeface="Trebuchet MS"/>
              </a:rPr>
              <a:t>Our Product</a:t>
            </a:r>
            <a:endParaRPr sz="1950">
              <a:latin typeface="Trebuchet MS"/>
              <a:ea typeface="Trebuchet MS"/>
              <a:cs typeface="Trebuchet MS"/>
              <a:sym typeface="Trebuchet MS"/>
            </a:endParaRPr>
          </a:p>
        </p:txBody>
      </p:sp>
      <p:sp>
        <p:nvSpPr>
          <p:cNvPr id="141" name="Google Shape;141;p7"/>
          <p:cNvSpPr/>
          <p:nvPr/>
        </p:nvSpPr>
        <p:spPr>
          <a:xfrm>
            <a:off x="4656130" y="750606"/>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2" name="Google Shape;142;p7"/>
          <p:cNvSpPr/>
          <p:nvPr/>
        </p:nvSpPr>
        <p:spPr>
          <a:xfrm>
            <a:off x="1170612" y="10023281"/>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43" name="Google Shape;143;p7"/>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44" name="Google Shape;144;p7"/>
          <p:cNvPicPr preferRelativeResize="0"/>
          <p:nvPr/>
        </p:nvPicPr>
        <p:blipFill rotWithShape="1">
          <a:blip r:embed="rId5">
            <a:alphaModFix/>
          </a:blip>
          <a:srcRect/>
          <a:stretch/>
        </p:blipFill>
        <p:spPr>
          <a:xfrm>
            <a:off x="2621088" y="656730"/>
            <a:ext cx="190339" cy="152271"/>
          </a:xfrm>
          <a:prstGeom prst="rect">
            <a:avLst/>
          </a:prstGeom>
          <a:noFill/>
          <a:ln>
            <a:noFill/>
          </a:ln>
        </p:spPr>
      </p:pic>
      <p:sp>
        <p:nvSpPr>
          <p:cNvPr id="145" name="Google Shape;145;p7"/>
          <p:cNvSpPr txBox="1"/>
          <p:nvPr/>
        </p:nvSpPr>
        <p:spPr>
          <a:xfrm>
            <a:off x="1401942" y="6169438"/>
            <a:ext cx="5745480" cy="3267674"/>
          </a:xfrm>
          <a:prstGeom prst="rect">
            <a:avLst/>
          </a:prstGeom>
          <a:noFill/>
          <a:ln>
            <a:noFill/>
          </a:ln>
        </p:spPr>
        <p:txBody>
          <a:bodyPr spcFirstLastPara="1" wrap="square" lIns="0" tIns="12050" rIns="0" bIns="0" anchor="t" anchorCtr="0">
            <a:spAutoFit/>
          </a:bodyPr>
          <a:lstStyle/>
          <a:p>
            <a:pPr marL="12700" marR="0" lvl="0" indent="0" algn="l" rtl="0">
              <a:lnSpc>
                <a:spcPct val="118222"/>
              </a:lnSpc>
              <a:spcBef>
                <a:spcPts val="0"/>
              </a:spcBef>
              <a:spcAft>
                <a:spcPts val="0"/>
              </a:spcAft>
              <a:buNone/>
            </a:pPr>
            <a:r>
              <a:rPr lang="en-US" sz="2250" b="1" dirty="0">
                <a:latin typeface="Cambria"/>
                <a:ea typeface="Cambria"/>
                <a:cs typeface="Cambria"/>
                <a:sym typeface="Cambria"/>
              </a:rPr>
              <a:t>Our Product</a:t>
            </a:r>
            <a:endParaRPr sz="1750" dirty="0">
              <a:latin typeface="Arial"/>
              <a:ea typeface="Arial"/>
              <a:cs typeface="Arial"/>
              <a:sym typeface="Arial"/>
            </a:endParaRPr>
          </a:p>
          <a:p>
            <a:pPr marL="0" marR="0" lvl="0" indent="0" algn="l" rtl="0">
              <a:lnSpc>
                <a:spcPct val="100000"/>
              </a:lnSpc>
              <a:spcBef>
                <a:spcPts val="35"/>
              </a:spcBef>
              <a:spcAft>
                <a:spcPts val="0"/>
              </a:spcAft>
              <a:buNone/>
            </a:pPr>
            <a:endParaRPr lang="en-US" sz="2250" dirty="0">
              <a:latin typeface="Arial"/>
              <a:ea typeface="Arial"/>
              <a:cs typeface="Arial"/>
              <a:sym typeface="Arial"/>
            </a:endParaRPr>
          </a:p>
          <a:p>
            <a:pPr marL="0" marR="0" lvl="0" indent="0" algn="l" rtl="0">
              <a:lnSpc>
                <a:spcPct val="100000"/>
              </a:lnSpc>
              <a:spcBef>
                <a:spcPts val="35"/>
              </a:spcBef>
              <a:spcAft>
                <a:spcPts val="0"/>
              </a:spcAft>
              <a:buNone/>
            </a:pPr>
            <a:endParaRPr sz="2250" dirty="0">
              <a:latin typeface="Arial"/>
              <a:ea typeface="Arial"/>
              <a:cs typeface="Arial"/>
              <a:sym typeface="Arial"/>
            </a:endParaRPr>
          </a:p>
          <a:p>
            <a:pPr marL="12700" marR="5080" lvl="0" indent="71755" algn="just" rtl="0">
              <a:lnSpc>
                <a:spcPct val="124900"/>
              </a:lnSpc>
              <a:spcBef>
                <a:spcPts val="0"/>
              </a:spcBef>
              <a:spcAft>
                <a:spcPts val="0"/>
              </a:spcAft>
              <a:buNone/>
            </a:pPr>
            <a:r>
              <a:rPr lang="en-US" sz="1600" dirty="0"/>
              <a:t>East Flores Coffee uses selected Arabica coffee beans handpicked from plantations at an altitude of 1,200 meters above sea level. These conditions produce the best quality coffee beans with a distinctive flavor. The coffee beans are processed using natural methods that preserve the authentic taste and aroma. Sun-drying the beans naturally ensures the quality of the coffee beans is maintained through to roasting</a:t>
            </a:r>
            <a:endParaRPr sz="1600" dirty="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Custom</PresentationFormat>
  <Paragraphs>52</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Tahoma</vt:lpstr>
      <vt:lpstr>Calibri</vt:lpstr>
      <vt:lpstr>Arial</vt:lpstr>
      <vt:lpstr>Lucida Sans</vt:lpstr>
      <vt:lpstr>Sitka Text Semibold</vt:lpstr>
      <vt:lpstr>Verdana</vt:lpstr>
      <vt:lpstr>Georgia</vt:lpstr>
      <vt:lpstr>Cambria</vt:lpstr>
      <vt:lpstr>Trebuchet MS</vt:lpstr>
      <vt:lpstr>Office Theme</vt:lpstr>
      <vt:lpstr>COMPANY</vt:lpstr>
      <vt:lpstr>COMPANY INTRODUCTION</vt:lpstr>
      <vt:lpstr>PowerPoint Presentation</vt:lpstr>
      <vt:lpstr>Our Services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Alvien Z</dc:creator>
  <cp:lastModifiedBy>EDHO BAHY</cp:lastModifiedBy>
  <cp:revision>1</cp:revision>
  <dcterms:created xsi:type="dcterms:W3CDTF">2023-07-14T04:26:21Z</dcterms:created>
  <dcterms:modified xsi:type="dcterms:W3CDTF">2024-06-16T07:27:38Z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2023-06-08T00:00:00Z</vt:filetime>
  </property>
  <property fmtid="{D5CDD505-2E9C-101B-9397-08002B2CF9AE}" pid="3" name="Creator">
    <vt:lpwstr>Canva</vt:lpwstr>
  </property>
  <property fmtid="{D5CDD505-2E9C-101B-9397-08002B2CF9AE}" pid="4" name="LastSaved">
    <vt:filetime>2023-07-14T00:00:00Z</vt:filetime>
  </property>
</Properties>
</file>