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9" r:id="rId8"/>
    <p:sldId id="268" r:id="rId9"/>
    <p:sldId id="267" r:id="rId10"/>
    <p:sldId id="266" r:id="rId11"/>
  </p:sldIdLst>
  <p:sldSz cx="7556500" cy="10699750"/>
  <p:notesSz cx="7556500" cy="10699750"/>
  <p:embeddedFontLst>
    <p:embeddedFont>
      <p:font typeface="Arial Narrow" panose="020B0606020202030204" pitchFamily="34" charset="0"/>
      <p:regular r:id="rId13"/>
      <p:bold r:id="rId14"/>
      <p:italic r:id="rId15"/>
      <p:boldItalic r:id="rId16"/>
    </p:embeddedFont>
    <p:embeddedFont>
      <p:font typeface="Bahnschrift Condensed" panose="020B0502040204020203" pitchFamily="34" charset="0"/>
      <p:regular r:id="rId17"/>
      <p:bold r:id="rId18"/>
    </p:embeddedFont>
    <p:embeddedFont>
      <p:font typeface="Cambria" panose="02040503050406030204" pitchFamily="18"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Lucida Sans" panose="020B0602030504020204" pitchFamily="34" charset="0"/>
      <p:regular r:id="rId27"/>
      <p:bold r:id="rId28"/>
      <p:italic r:id="rId29"/>
      <p:boldItalic r:id="rId30"/>
    </p:embeddedFont>
    <p:embeddedFont>
      <p:font typeface="Tahoma" panose="020B0604030504040204" pitchFamily="34" charset="0"/>
      <p:regular r:id="rId31"/>
      <p:bold r:id="rId32"/>
    </p:embeddedFont>
    <p:embeddedFont>
      <p:font typeface="Trebuchet MS" panose="020B0603020202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wamjwZg95Q/eE5c0Hhxurj5fq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2264" y="4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viewProps" Target="viewProps.xml"/><Relationship Id="rId2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475"/>
            <a:ext cx="5037900" cy="401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82375"/>
            <a:ext cx="6045200" cy="4814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72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60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79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55650" y="5082375"/>
            <a:ext cx="6045200" cy="481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2360613" y="801688"/>
            <a:ext cx="2835275" cy="401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92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50" b="1" i="0">
                <a:solidFill>
                  <a:srgbClr val="21313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body" idx="1"/>
          </p:nvPr>
        </p:nvSpPr>
        <p:spPr>
          <a:xfrm>
            <a:off x="525514" y="4852210"/>
            <a:ext cx="6505470" cy="472694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9"/>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10"/>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66737" y="3316922"/>
            <a:ext cx="6423025" cy="224694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subTitle" idx="1"/>
          </p:nvPr>
        </p:nvSpPr>
        <p:spPr>
          <a:xfrm>
            <a:off x="1133475" y="5991860"/>
            <a:ext cx="5289550" cy="26749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50" b="1" i="0">
                <a:solidFill>
                  <a:srgbClr val="21313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377825" y="2460942"/>
            <a:ext cx="3287077" cy="70618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12"/>
          <p:cNvSpPr txBox="1">
            <a:spLocks noGrp="1"/>
          </p:cNvSpPr>
          <p:nvPr>
            <p:ph type="body" idx="2"/>
          </p:nvPr>
        </p:nvSpPr>
        <p:spPr>
          <a:xfrm>
            <a:off x="3891597" y="2460942"/>
            <a:ext cx="3287077" cy="70618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950" b="1" i="0">
                <a:solidFill>
                  <a:srgbClr val="21313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50" b="0" i="1">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245659" y="218303"/>
            <a:ext cx="7065180" cy="107251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950" b="1" i="0" u="none" strike="noStrike" cap="none">
                <a:solidFill>
                  <a:srgbClr val="21313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525514" y="4852210"/>
            <a:ext cx="6505470" cy="472694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8"/>
          <p:cNvSpPr txBox="1">
            <a:spLocks noGrp="1"/>
          </p:cNvSpPr>
          <p:nvPr>
            <p:ph type="ftr" idx="11"/>
          </p:nvPr>
        </p:nvSpPr>
        <p:spPr>
          <a:xfrm>
            <a:off x="1573160" y="10204458"/>
            <a:ext cx="2723515" cy="18922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250" b="0" i="1"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8"/>
          <p:cNvSpPr txBox="1">
            <a:spLocks noGrp="1"/>
          </p:cNvSpPr>
          <p:nvPr>
            <p:ph type="dt" idx="10"/>
          </p:nvPr>
        </p:nvSpPr>
        <p:spPr>
          <a:xfrm>
            <a:off x="377825" y="9950768"/>
            <a:ext cx="1737995" cy="53498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8"/>
          <p:cNvSpPr txBox="1">
            <a:spLocks noGrp="1"/>
          </p:cNvSpPr>
          <p:nvPr>
            <p:ph type="sldNum" idx="12"/>
          </p:nvPr>
        </p:nvSpPr>
        <p:spPr>
          <a:xfrm>
            <a:off x="5440680" y="9950768"/>
            <a:ext cx="1737995" cy="534987"/>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defRPr>
            </a:lvl1pPr>
            <a:lvl2pPr marL="0" marR="0" lvl="1" indent="0" algn="r" rtl="0">
              <a:spcBef>
                <a:spcPts val="0"/>
              </a:spcBef>
              <a:buNone/>
              <a:defRPr sz="1800" b="0" i="0" u="none" strike="noStrike" cap="none">
                <a:solidFill>
                  <a:srgbClr val="888888"/>
                </a:solidFill>
              </a:defRPr>
            </a:lvl2pPr>
            <a:lvl3pPr marL="0" marR="0" lvl="2" indent="0" algn="r" rtl="0">
              <a:spcBef>
                <a:spcPts val="0"/>
              </a:spcBef>
              <a:buNone/>
              <a:defRPr sz="1800" b="0" i="0" u="none" strike="noStrike" cap="none">
                <a:solidFill>
                  <a:srgbClr val="888888"/>
                </a:solidFill>
              </a:defRPr>
            </a:lvl3pPr>
            <a:lvl4pPr marL="0" marR="0" lvl="3" indent="0" algn="r" rtl="0">
              <a:spcBef>
                <a:spcPts val="0"/>
              </a:spcBef>
              <a:buNone/>
              <a:defRPr sz="1800" b="0" i="0" u="none" strike="noStrike" cap="none">
                <a:solidFill>
                  <a:srgbClr val="888888"/>
                </a:solidFill>
              </a:defRPr>
            </a:lvl4pPr>
            <a:lvl5pPr marL="0" marR="0" lvl="4" indent="0" algn="r" rtl="0">
              <a:spcBef>
                <a:spcPts val="0"/>
              </a:spcBef>
              <a:buNone/>
              <a:defRPr sz="1800" b="0" i="0" u="none" strike="noStrike" cap="none">
                <a:solidFill>
                  <a:srgbClr val="888888"/>
                </a:solidFill>
              </a:defRPr>
            </a:lvl5pPr>
            <a:lvl6pPr marL="0" marR="0" lvl="5" indent="0" algn="r" rtl="0">
              <a:spcBef>
                <a:spcPts val="0"/>
              </a:spcBef>
              <a:buNone/>
              <a:defRPr sz="1800" b="0" i="0" u="none" strike="noStrike" cap="none">
                <a:solidFill>
                  <a:srgbClr val="888888"/>
                </a:solidFill>
              </a:defRPr>
            </a:lvl6pPr>
            <a:lvl7pPr marL="0" marR="0" lvl="6" indent="0" algn="r" rtl="0">
              <a:spcBef>
                <a:spcPts val="0"/>
              </a:spcBef>
              <a:buNone/>
              <a:defRPr sz="1800" b="0" i="0" u="none" strike="noStrike" cap="none">
                <a:solidFill>
                  <a:srgbClr val="888888"/>
                </a:solidFill>
              </a:defRPr>
            </a:lvl7pPr>
            <a:lvl8pPr marL="0" marR="0" lvl="7" indent="0" algn="r" rtl="0">
              <a:spcBef>
                <a:spcPts val="0"/>
              </a:spcBef>
              <a:buNone/>
              <a:defRPr sz="1800" b="0" i="0" u="none" strike="noStrike" cap="none">
                <a:solidFill>
                  <a:srgbClr val="888888"/>
                </a:solidFill>
              </a:defRPr>
            </a:lvl8pPr>
            <a:lvl9pPr marL="0" marR="0" lvl="8" indent="0" algn="r" rtl="0">
              <a:spcBef>
                <a:spcPts val="0"/>
              </a:spcBef>
              <a:buNone/>
              <a:defRPr sz="1800" b="0" i="0" u="none" strike="noStrike" cap="none">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grpSp>
        <p:nvGrpSpPr>
          <p:cNvPr id="43" name="Google Shape;43;p1"/>
          <p:cNvGrpSpPr/>
          <p:nvPr/>
        </p:nvGrpSpPr>
        <p:grpSpPr>
          <a:xfrm>
            <a:off x="1219912" y="3113354"/>
            <a:ext cx="5300566" cy="5040046"/>
            <a:chOff x="1219912" y="3113354"/>
            <a:chExt cx="5300566" cy="5040046"/>
          </a:xfrm>
        </p:grpSpPr>
        <p:sp>
          <p:nvSpPr>
            <p:cNvPr id="44" name="Google Shape;44;p1"/>
            <p:cNvSpPr/>
            <p:nvPr/>
          </p:nvSpPr>
          <p:spPr>
            <a:xfrm>
              <a:off x="1219912" y="3113354"/>
              <a:ext cx="4872990" cy="4222115"/>
            </a:xfrm>
            <a:custGeom>
              <a:avLst/>
              <a:gdLst/>
              <a:ahLst/>
              <a:cxnLst/>
              <a:rect l="l" t="t" r="r" b="b"/>
              <a:pathLst>
                <a:path w="4872990" h="4222115" extrusionOk="0">
                  <a:moveTo>
                    <a:pt x="3656600" y="4221935"/>
                  </a:moveTo>
                  <a:lnTo>
                    <a:pt x="1218866" y="4221935"/>
                  </a:lnTo>
                  <a:lnTo>
                    <a:pt x="0" y="2110967"/>
                  </a:lnTo>
                  <a:lnTo>
                    <a:pt x="1218866" y="0"/>
                  </a:lnTo>
                  <a:lnTo>
                    <a:pt x="3656600" y="0"/>
                  </a:lnTo>
                  <a:lnTo>
                    <a:pt x="4872576" y="2105959"/>
                  </a:lnTo>
                  <a:lnTo>
                    <a:pt x="4872576" y="2115976"/>
                  </a:lnTo>
                  <a:lnTo>
                    <a:pt x="3656600" y="4221935"/>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5" name="Google Shape;45;p1"/>
            <p:cNvPicPr preferRelativeResize="0"/>
            <p:nvPr/>
          </p:nvPicPr>
          <p:blipFill rotWithShape="1">
            <a:blip r:embed="rId3">
              <a:alphaModFix/>
            </a:blip>
            <a:srcRect/>
            <a:stretch/>
          </p:blipFill>
          <p:spPr>
            <a:xfrm>
              <a:off x="1655703" y="3490729"/>
              <a:ext cx="4003886" cy="3467184"/>
            </a:xfrm>
            <a:prstGeom prst="rect">
              <a:avLst/>
            </a:prstGeom>
            <a:noFill/>
            <a:ln>
              <a:noFill/>
            </a:ln>
          </p:spPr>
        </p:pic>
        <p:sp>
          <p:nvSpPr>
            <p:cNvPr id="46" name="Google Shape;46;p1"/>
            <p:cNvSpPr/>
            <p:nvPr/>
          </p:nvSpPr>
          <p:spPr>
            <a:xfrm>
              <a:off x="3847763" y="5837555"/>
              <a:ext cx="2672715" cy="2315845"/>
            </a:xfrm>
            <a:custGeom>
              <a:avLst/>
              <a:gdLst/>
              <a:ahLst/>
              <a:cxnLst/>
              <a:rect l="l" t="t" r="r" b="b"/>
              <a:pathLst>
                <a:path w="2672715" h="2315845" extrusionOk="0">
                  <a:moveTo>
                    <a:pt x="2005675" y="2315765"/>
                  </a:moveTo>
                  <a:lnTo>
                    <a:pt x="668558" y="2315765"/>
                  </a:lnTo>
                  <a:lnTo>
                    <a:pt x="0" y="1157882"/>
                  </a:lnTo>
                  <a:lnTo>
                    <a:pt x="668558" y="0"/>
                  </a:lnTo>
                  <a:lnTo>
                    <a:pt x="2005674" y="0"/>
                  </a:lnTo>
                  <a:lnTo>
                    <a:pt x="2672646" y="1155135"/>
                  </a:lnTo>
                  <a:lnTo>
                    <a:pt x="2672646" y="1160629"/>
                  </a:lnTo>
                  <a:lnTo>
                    <a:pt x="2005675" y="2315765"/>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47" name="Google Shape;47;p1"/>
            <p:cNvPicPr preferRelativeResize="0"/>
            <p:nvPr/>
          </p:nvPicPr>
          <p:blipFill rotWithShape="1">
            <a:blip r:embed="rId4">
              <a:alphaModFix/>
            </a:blip>
            <a:srcRect/>
            <a:stretch/>
          </p:blipFill>
          <p:spPr>
            <a:xfrm>
              <a:off x="4061291" y="5984937"/>
              <a:ext cx="2245844" cy="1945954"/>
            </a:xfrm>
            <a:prstGeom prst="rect">
              <a:avLst/>
            </a:prstGeom>
            <a:noFill/>
            <a:ln>
              <a:noFill/>
            </a:ln>
          </p:spPr>
        </p:pic>
      </p:grpSp>
      <p:grpSp>
        <p:nvGrpSpPr>
          <p:cNvPr id="48" name="Google Shape;48;p1"/>
          <p:cNvGrpSpPr/>
          <p:nvPr/>
        </p:nvGrpSpPr>
        <p:grpSpPr>
          <a:xfrm>
            <a:off x="0" y="7314908"/>
            <a:ext cx="3417625" cy="3373154"/>
            <a:chOff x="0" y="7314908"/>
            <a:chExt cx="3417625" cy="3373154"/>
          </a:xfrm>
        </p:grpSpPr>
        <p:sp>
          <p:nvSpPr>
            <p:cNvPr id="49" name="Google Shape;49;p1"/>
            <p:cNvSpPr/>
            <p:nvPr/>
          </p:nvSpPr>
          <p:spPr>
            <a:xfrm>
              <a:off x="0" y="9331702"/>
              <a:ext cx="1656080" cy="1356360"/>
            </a:xfrm>
            <a:custGeom>
              <a:avLst/>
              <a:gdLst/>
              <a:ahLst/>
              <a:cxnLst/>
              <a:rect l="l" t="t" r="r" b="b"/>
              <a:pathLst>
                <a:path w="1656080" h="1356359" extrusionOk="0">
                  <a:moveTo>
                    <a:pt x="1432523" y="1355889"/>
                  </a:moveTo>
                  <a:lnTo>
                    <a:pt x="0" y="1355889"/>
                  </a:lnTo>
                  <a:lnTo>
                    <a:pt x="0" y="0"/>
                  </a:lnTo>
                  <a:lnTo>
                    <a:pt x="1090001" y="0"/>
                  </a:lnTo>
                  <a:lnTo>
                    <a:pt x="1655703" y="972299"/>
                  </a:lnTo>
                  <a:lnTo>
                    <a:pt x="1432523" y="1355889"/>
                  </a:lnTo>
                  <a:close/>
                </a:path>
              </a:pathLst>
            </a:custGeom>
            <a:solidFill>
              <a:srgbClr val="5D8C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0" name="Google Shape;50;p1"/>
            <p:cNvSpPr/>
            <p:nvPr/>
          </p:nvSpPr>
          <p:spPr>
            <a:xfrm>
              <a:off x="1154485" y="8287208"/>
              <a:ext cx="2263140" cy="1945005"/>
            </a:xfrm>
            <a:custGeom>
              <a:avLst/>
              <a:gdLst/>
              <a:ahLst/>
              <a:cxnLst/>
              <a:rect l="l" t="t" r="r" b="b"/>
              <a:pathLst>
                <a:path w="2263139" h="1945004" extrusionOk="0">
                  <a:moveTo>
                    <a:pt x="1697104" y="1944598"/>
                  </a:moveTo>
                  <a:lnTo>
                    <a:pt x="565701" y="1944598"/>
                  </a:lnTo>
                  <a:lnTo>
                    <a:pt x="0" y="972298"/>
                  </a:lnTo>
                  <a:lnTo>
                    <a:pt x="565701" y="0"/>
                  </a:lnTo>
                  <a:lnTo>
                    <a:pt x="1697104" y="0"/>
                  </a:lnTo>
                  <a:lnTo>
                    <a:pt x="2262805" y="972299"/>
                  </a:lnTo>
                  <a:lnTo>
                    <a:pt x="1697104" y="1944598"/>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1" name="Google Shape;51;p1"/>
            <p:cNvSpPr/>
            <p:nvPr/>
          </p:nvSpPr>
          <p:spPr>
            <a:xfrm>
              <a:off x="0" y="7314908"/>
              <a:ext cx="1656080" cy="1945005"/>
            </a:xfrm>
            <a:custGeom>
              <a:avLst/>
              <a:gdLst/>
              <a:ahLst/>
              <a:cxnLst/>
              <a:rect l="l" t="t" r="r" b="b"/>
              <a:pathLst>
                <a:path w="1656080" h="1945004" extrusionOk="0">
                  <a:moveTo>
                    <a:pt x="1090001" y="1944598"/>
                  </a:moveTo>
                  <a:lnTo>
                    <a:pt x="0" y="1944598"/>
                  </a:lnTo>
                  <a:lnTo>
                    <a:pt x="0" y="0"/>
                  </a:lnTo>
                  <a:lnTo>
                    <a:pt x="1090001" y="0"/>
                  </a:lnTo>
                  <a:lnTo>
                    <a:pt x="1655703" y="972299"/>
                  </a:lnTo>
                  <a:lnTo>
                    <a:pt x="1090001" y="1944598"/>
                  </a:lnTo>
                  <a:close/>
                </a:path>
              </a:pathLst>
            </a:custGeom>
            <a:solidFill>
              <a:srgbClr val="3658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grpSp>
        <p:nvGrpSpPr>
          <p:cNvPr id="52" name="Google Shape;52;p1"/>
          <p:cNvGrpSpPr/>
          <p:nvPr/>
        </p:nvGrpSpPr>
        <p:grpSpPr>
          <a:xfrm>
            <a:off x="5798644" y="1284353"/>
            <a:ext cx="1757680" cy="4148238"/>
            <a:chOff x="5798644" y="1284353"/>
            <a:chExt cx="1757680" cy="4148238"/>
          </a:xfrm>
        </p:grpSpPr>
        <p:sp>
          <p:nvSpPr>
            <p:cNvPr id="53" name="Google Shape;53;p1"/>
            <p:cNvSpPr/>
            <p:nvPr/>
          </p:nvSpPr>
          <p:spPr>
            <a:xfrm>
              <a:off x="5798644" y="1284353"/>
              <a:ext cx="1757680" cy="2224405"/>
            </a:xfrm>
            <a:custGeom>
              <a:avLst/>
              <a:gdLst/>
              <a:ahLst/>
              <a:cxnLst/>
              <a:rect l="l" t="t" r="r" b="b"/>
              <a:pathLst>
                <a:path w="1757679" h="2224404" extrusionOk="0">
                  <a:moveTo>
                    <a:pt x="0" y="1489848"/>
                  </a:moveTo>
                  <a:lnTo>
                    <a:pt x="207630" y="377660"/>
                  </a:lnTo>
                  <a:lnTo>
                    <a:pt x="1267232" y="0"/>
                  </a:lnTo>
                  <a:lnTo>
                    <a:pt x="1757346" y="422550"/>
                  </a:lnTo>
                  <a:lnTo>
                    <a:pt x="1757346" y="1901682"/>
                  </a:lnTo>
                  <a:lnTo>
                    <a:pt x="851971" y="2224374"/>
                  </a:lnTo>
                  <a:lnTo>
                    <a:pt x="0" y="1489848"/>
                  </a:lnTo>
                  <a:close/>
                </a:path>
              </a:pathLst>
            </a:custGeom>
            <a:solidFill>
              <a:srgbClr val="5D8C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4" name="Google Shape;54;p1"/>
            <p:cNvSpPr/>
            <p:nvPr/>
          </p:nvSpPr>
          <p:spPr>
            <a:xfrm>
              <a:off x="6502121" y="3283751"/>
              <a:ext cx="1054100" cy="2148840"/>
            </a:xfrm>
            <a:custGeom>
              <a:avLst/>
              <a:gdLst/>
              <a:ahLst/>
              <a:cxnLst/>
              <a:rect l="l" t="t" r="r" b="b"/>
              <a:pathLst>
                <a:path w="1054100" h="2148840" extrusionOk="0">
                  <a:moveTo>
                    <a:pt x="207630" y="301615"/>
                  </a:moveTo>
                  <a:lnTo>
                    <a:pt x="1053870" y="0"/>
                  </a:lnTo>
                  <a:lnTo>
                    <a:pt x="1053869" y="2076368"/>
                  </a:lnTo>
                  <a:lnTo>
                    <a:pt x="851971" y="2148328"/>
                  </a:lnTo>
                  <a:lnTo>
                    <a:pt x="0" y="1413803"/>
                  </a:lnTo>
                  <a:lnTo>
                    <a:pt x="207630" y="301615"/>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55" name="Google Shape;55;p1"/>
          <p:cNvSpPr txBox="1">
            <a:spLocks noGrp="1"/>
          </p:cNvSpPr>
          <p:nvPr>
            <p:ph type="title"/>
          </p:nvPr>
        </p:nvSpPr>
        <p:spPr>
          <a:xfrm>
            <a:off x="742665" y="705623"/>
            <a:ext cx="3271520" cy="730885"/>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None/>
            </a:pPr>
            <a:r>
              <a:rPr lang="en-US" sz="4600">
                <a:solidFill>
                  <a:srgbClr val="000000"/>
                </a:solidFill>
                <a:latin typeface="Tahoma"/>
                <a:ea typeface="Tahoma"/>
                <a:cs typeface="Tahoma"/>
                <a:sym typeface="Tahoma"/>
              </a:rPr>
              <a:t>COMPANY</a:t>
            </a:r>
            <a:endParaRPr sz="4600">
              <a:latin typeface="Tahoma"/>
              <a:ea typeface="Tahoma"/>
              <a:cs typeface="Tahoma"/>
              <a:sym typeface="Tahoma"/>
            </a:endParaRPr>
          </a:p>
        </p:txBody>
      </p:sp>
      <p:sp>
        <p:nvSpPr>
          <p:cNvPr id="56" name="Google Shape;56;p1"/>
          <p:cNvSpPr txBox="1"/>
          <p:nvPr/>
        </p:nvSpPr>
        <p:spPr>
          <a:xfrm>
            <a:off x="755365" y="1529517"/>
            <a:ext cx="4559300" cy="1000760"/>
          </a:xfrm>
          <a:prstGeom prst="rect">
            <a:avLst/>
          </a:prstGeom>
          <a:solidFill>
            <a:srgbClr val="365873"/>
          </a:solidFill>
          <a:ln>
            <a:noFill/>
          </a:ln>
        </p:spPr>
        <p:txBody>
          <a:bodyPr spcFirstLastPara="1" wrap="square" lIns="0" tIns="101600" rIns="0" bIns="0" anchor="t" anchorCtr="0">
            <a:spAutoFit/>
          </a:bodyPr>
          <a:lstStyle/>
          <a:p>
            <a:pPr marL="57150" marR="0" lvl="0" indent="0" algn="l" rtl="0">
              <a:lnSpc>
                <a:spcPct val="100000"/>
              </a:lnSpc>
              <a:spcBef>
                <a:spcPts val="0"/>
              </a:spcBef>
              <a:spcAft>
                <a:spcPts val="0"/>
              </a:spcAft>
              <a:buNone/>
            </a:pPr>
            <a:r>
              <a:rPr lang="en-US" sz="4800" b="1" dirty="0">
                <a:solidFill>
                  <a:srgbClr val="FFFFFF"/>
                </a:solidFill>
                <a:latin typeface="Verdana"/>
                <a:ea typeface="Verdana"/>
                <a:cs typeface="Verdana"/>
                <a:sym typeface="Verdana"/>
              </a:rPr>
              <a:t>PROFILE</a:t>
            </a:r>
            <a:endParaRPr sz="4800" dirty="0">
              <a:latin typeface="Verdana"/>
              <a:ea typeface="Verdana"/>
              <a:cs typeface="Verdana"/>
              <a:sym typeface="Verdana"/>
            </a:endParaRPr>
          </a:p>
        </p:txBody>
      </p:sp>
      <p:sp>
        <p:nvSpPr>
          <p:cNvPr id="57" name="Google Shape;57;p1"/>
          <p:cNvSpPr txBox="1"/>
          <p:nvPr/>
        </p:nvSpPr>
        <p:spPr>
          <a:xfrm>
            <a:off x="4112889" y="8639120"/>
            <a:ext cx="3164205" cy="1697131"/>
          </a:xfrm>
          <a:prstGeom prst="rect">
            <a:avLst/>
          </a:prstGeom>
          <a:noFill/>
          <a:ln>
            <a:noFill/>
          </a:ln>
        </p:spPr>
        <p:txBody>
          <a:bodyPr spcFirstLastPara="1" wrap="square" lIns="0" tIns="12700" rIns="0" bIns="0" anchor="t" anchorCtr="0">
            <a:spAutoFit/>
          </a:bodyPr>
          <a:lstStyle/>
          <a:p>
            <a:pPr marL="207645" marR="200025" lvl="0" indent="932180" rtl="0">
              <a:lnSpc>
                <a:spcPct val="113900"/>
              </a:lnSpc>
              <a:spcBef>
                <a:spcPts val="0"/>
              </a:spcBef>
              <a:spcAft>
                <a:spcPts val="0"/>
              </a:spcAft>
              <a:buNone/>
            </a:pPr>
            <a:r>
              <a:rPr lang="en-US" sz="1600" dirty="0">
                <a:latin typeface="Verdana"/>
                <a:ea typeface="Verdana"/>
                <a:cs typeface="Verdana"/>
                <a:sym typeface="Verdana"/>
              </a:rPr>
              <a:t>Contact  </a:t>
            </a:r>
            <a:r>
              <a:rPr lang="en-US" sz="1600" dirty="0" err="1">
                <a:latin typeface="Verdana"/>
                <a:ea typeface="Verdana"/>
                <a:cs typeface="Verdana"/>
                <a:sym typeface="Verdana"/>
              </a:rPr>
              <a:t>Sarotari</a:t>
            </a:r>
            <a:r>
              <a:rPr lang="en-US" sz="1600" dirty="0">
                <a:latin typeface="Verdana"/>
                <a:ea typeface="Verdana"/>
                <a:cs typeface="Verdana"/>
                <a:sym typeface="Verdana"/>
              </a:rPr>
              <a:t> </a:t>
            </a:r>
            <a:r>
              <a:rPr lang="en-US" sz="1600" dirty="0" err="1">
                <a:latin typeface="Verdana"/>
                <a:ea typeface="Verdana"/>
                <a:cs typeface="Verdana"/>
                <a:sym typeface="Verdana"/>
              </a:rPr>
              <a:t>Larantuka</a:t>
            </a:r>
            <a:r>
              <a:rPr lang="en-US" sz="1600" dirty="0">
                <a:latin typeface="Verdana"/>
                <a:ea typeface="Verdana"/>
                <a:cs typeface="Verdana"/>
                <a:sym typeface="Verdana"/>
              </a:rPr>
              <a:t> Flores Timur Phone:(+62)85142891513</a:t>
            </a:r>
            <a:endParaRPr sz="1600" dirty="0">
              <a:latin typeface="Verdana"/>
              <a:ea typeface="Verdana"/>
              <a:cs typeface="Verdana"/>
              <a:sym typeface="Verdana"/>
            </a:endParaRPr>
          </a:p>
          <a:p>
            <a:pPr marL="231775" marR="5080" lvl="0" indent="-219709" rtl="0">
              <a:lnSpc>
                <a:spcPct val="113900"/>
              </a:lnSpc>
              <a:spcBef>
                <a:spcPts val="0"/>
              </a:spcBef>
              <a:spcAft>
                <a:spcPts val="0"/>
              </a:spcAft>
              <a:buNone/>
            </a:pPr>
            <a:r>
              <a:rPr lang="en-US" sz="1600" u="sng" dirty="0">
                <a:solidFill>
                  <a:schemeClr val="hlink"/>
                </a:solidFill>
                <a:latin typeface="Verdana"/>
                <a:ea typeface="Verdana"/>
                <a:cs typeface="Verdana"/>
                <a:sym typeface="Verdana"/>
              </a:rPr>
              <a:t>Contact ferdinandubahy3003@gmail.com</a:t>
            </a:r>
            <a:endParaRPr sz="1600" dirty="0">
              <a:latin typeface="Verdana"/>
              <a:ea typeface="Verdana"/>
              <a:cs typeface="Verdana"/>
              <a:sym typeface="Verdana"/>
            </a:endParaRPr>
          </a:p>
        </p:txBody>
      </p:sp>
      <p:sp>
        <p:nvSpPr>
          <p:cNvPr id="58" name="Google Shape;58;p1"/>
          <p:cNvSpPr txBox="1"/>
          <p:nvPr/>
        </p:nvSpPr>
        <p:spPr>
          <a:xfrm>
            <a:off x="653700" y="2584530"/>
            <a:ext cx="5106035" cy="84316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700" b="1" dirty="0">
                <a:solidFill>
                  <a:srgbClr val="003757"/>
                </a:solidFill>
                <a:latin typeface="Tahoma"/>
                <a:ea typeface="Tahoma"/>
                <a:cs typeface="Tahoma"/>
                <a:sym typeface="Tahoma"/>
              </a:rPr>
              <a:t>PT . EDHO BAHY BANTEL</a:t>
            </a:r>
          </a:p>
          <a:p>
            <a:pPr marL="12700" marR="0" lvl="0" indent="0" algn="l" rtl="0">
              <a:lnSpc>
                <a:spcPct val="100000"/>
              </a:lnSpc>
              <a:spcBef>
                <a:spcPts val="0"/>
              </a:spcBef>
              <a:spcAft>
                <a:spcPts val="0"/>
              </a:spcAft>
              <a:buNone/>
            </a:pPr>
            <a:endParaRPr sz="2700" dirty="0">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grpSp>
        <p:nvGrpSpPr>
          <p:cNvPr id="123" name="Google Shape;123;p6"/>
          <p:cNvGrpSpPr/>
          <p:nvPr/>
        </p:nvGrpSpPr>
        <p:grpSpPr>
          <a:xfrm>
            <a:off x="0" y="12"/>
            <a:ext cx="7556500" cy="10687685"/>
            <a:chOff x="0" y="12"/>
            <a:chExt cx="7556500" cy="10687685"/>
          </a:xfrm>
        </p:grpSpPr>
        <p:pic>
          <p:nvPicPr>
            <p:cNvPr id="124" name="Google Shape;124;p6"/>
            <p:cNvPicPr preferRelativeResize="0"/>
            <p:nvPr/>
          </p:nvPicPr>
          <p:blipFill>
            <a:blip r:embed="rId3"/>
            <a:srcRect/>
            <a:stretch/>
          </p:blipFill>
          <p:spPr>
            <a:xfrm>
              <a:off x="1448208" y="1362300"/>
              <a:ext cx="5255515" cy="4358786"/>
            </a:xfrm>
            <a:prstGeom prst="rect">
              <a:avLst/>
            </a:prstGeom>
            <a:noFill/>
            <a:ln>
              <a:noFill/>
            </a:ln>
          </p:spPr>
        </p:pic>
        <p:sp>
          <p:nvSpPr>
            <p:cNvPr id="125" name="Google Shape;125;p6"/>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13"/>
                  </a:moveTo>
                  <a:lnTo>
                    <a:pt x="7354519" y="9198813"/>
                  </a:lnTo>
                  <a:lnTo>
                    <a:pt x="7354519" y="10687583"/>
                  </a:lnTo>
                  <a:lnTo>
                    <a:pt x="7555979" y="10687583"/>
                  </a:lnTo>
                  <a:lnTo>
                    <a:pt x="7555979" y="9198813"/>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6" name="Google Shape;126;p6"/>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27" name="Google Shape;127;p6"/>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 name="Google Shape;128;p6"/>
          <p:cNvSpPr/>
          <p:nvPr/>
        </p:nvSpPr>
        <p:spPr>
          <a:xfrm>
            <a:off x="1170612" y="10023282"/>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9" name="Google Shape;129;p6"/>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30" name="Google Shape;130;p6"/>
          <p:cNvPicPr preferRelativeResize="0"/>
          <p:nvPr/>
        </p:nvPicPr>
        <p:blipFill rotWithShape="1">
          <a:blip r:embed="rId5">
            <a:alphaModFix/>
          </a:blip>
          <a:srcRect/>
          <a:stretch/>
        </p:blipFill>
        <p:spPr>
          <a:xfrm>
            <a:off x="2621088" y="656731"/>
            <a:ext cx="190339" cy="152272"/>
          </a:xfrm>
          <a:prstGeom prst="rect">
            <a:avLst/>
          </a:prstGeom>
          <a:noFill/>
          <a:ln>
            <a:noFill/>
          </a:ln>
        </p:spPr>
      </p:pic>
      <p:sp>
        <p:nvSpPr>
          <p:cNvPr id="131" name="Google Shape;131;p6"/>
          <p:cNvSpPr txBox="1"/>
          <p:nvPr/>
        </p:nvSpPr>
        <p:spPr>
          <a:xfrm>
            <a:off x="1348006" y="6234860"/>
            <a:ext cx="5455920" cy="2458991"/>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p>
          <a:p>
            <a:pPr marL="224154" marR="0" lvl="0" indent="0" algn="l" rtl="0">
              <a:lnSpc>
                <a:spcPct val="100000"/>
              </a:lnSpc>
              <a:spcBef>
                <a:spcPts val="0"/>
              </a:spcBef>
              <a:spcAft>
                <a:spcPts val="0"/>
              </a:spcAft>
              <a:buNone/>
            </a:pPr>
            <a:endParaRPr sz="2250" dirty="0">
              <a:latin typeface="Cambria"/>
              <a:ea typeface="Cambria"/>
              <a:cs typeface="Cambria"/>
              <a:sym typeface="Cambria"/>
            </a:endParaRPr>
          </a:p>
          <a:p>
            <a:pPr marL="0" marR="0" lvl="0" indent="0" algn="l" rtl="0">
              <a:lnSpc>
                <a:spcPct val="100000"/>
              </a:lnSpc>
              <a:spcBef>
                <a:spcPts val="30"/>
              </a:spcBef>
              <a:spcAft>
                <a:spcPts val="0"/>
              </a:spcAft>
              <a:buNone/>
            </a:pPr>
            <a:r>
              <a:rPr lang="en-US" sz="2200" dirty="0">
                <a:latin typeface="Trebuchet MS"/>
                <a:ea typeface="Trebuchet MS"/>
                <a:cs typeface="Trebuchet MS"/>
                <a:sym typeface="Trebuchet MS"/>
              </a:rPr>
              <a:t>SHORT MACKEREL</a:t>
            </a:r>
          </a:p>
          <a:p>
            <a:pPr marL="0" marR="0" lvl="0" indent="0" algn="l" rtl="0">
              <a:lnSpc>
                <a:spcPct val="100000"/>
              </a:lnSpc>
              <a:spcBef>
                <a:spcPts val="30"/>
              </a:spcBef>
              <a:spcAft>
                <a:spcPts val="0"/>
              </a:spcAft>
              <a:buNone/>
            </a:pPr>
            <a:endParaRPr sz="2200" dirty="0">
              <a:latin typeface="Trebuchet MS"/>
              <a:ea typeface="Trebuchet MS"/>
              <a:cs typeface="Trebuchet MS"/>
              <a:sym typeface="Trebuchet MS"/>
            </a:endParaRPr>
          </a:p>
          <a:p>
            <a:pPr marL="12700" marR="5080" lvl="0" indent="0" algn="just" rtl="0">
              <a:lnSpc>
                <a:spcPct val="124900"/>
              </a:lnSpc>
              <a:spcBef>
                <a:spcPts val="0"/>
              </a:spcBef>
              <a:spcAft>
                <a:spcPts val="0"/>
              </a:spcAft>
              <a:buNone/>
            </a:pPr>
            <a:r>
              <a:rPr lang="en-US" dirty="0"/>
              <a:t>Introducing our premium Short </a:t>
            </a:r>
            <a:r>
              <a:rPr lang="en-US" dirty="0" err="1"/>
              <a:t>Mackerrel</a:t>
            </a:r>
            <a:r>
              <a:rPr lang="en-US" dirty="0"/>
              <a:t> at PT EDHO BAHY BANTEL. </a:t>
            </a:r>
            <a:r>
              <a:rPr lang="en-US" sz="1400" dirty="0"/>
              <a:t>Short Mackerel is a flavorful fish that is easy to prepare. Our freezing method maintains its freshness and taste, making it suitable for steaming, frying, or using in fish curries</a:t>
            </a:r>
            <a:r>
              <a:rPr lang="en-US" dirty="0"/>
              <a:t>. </a:t>
            </a:r>
            <a:endParaRPr dirty="0">
              <a:latin typeface="Trebuchet MS"/>
              <a:ea typeface="Trebuchet MS"/>
              <a:cs typeface="Trebuchet MS"/>
              <a:sym typeface="Trebuchet MS"/>
            </a:endParaRPr>
          </a:p>
        </p:txBody>
      </p:sp>
    </p:spTree>
    <p:extLst>
      <p:ext uri="{BB962C8B-B14F-4D97-AF65-F5344CB8AC3E}">
        <p14:creationId xmlns:p14="http://schemas.microsoft.com/office/powerpoint/2010/main" val="366955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grpSp>
        <p:nvGrpSpPr>
          <p:cNvPr id="63" name="Google Shape;63;p2"/>
          <p:cNvGrpSpPr/>
          <p:nvPr/>
        </p:nvGrpSpPr>
        <p:grpSpPr>
          <a:xfrm>
            <a:off x="-3456375" y="0"/>
            <a:ext cx="10954112" cy="10699265"/>
            <a:chOff x="0" y="0"/>
            <a:chExt cx="7324226" cy="10683240"/>
          </a:xfrm>
        </p:grpSpPr>
        <p:sp>
          <p:nvSpPr>
            <p:cNvPr id="64" name="Google Shape;64;p2"/>
            <p:cNvSpPr/>
            <p:nvPr/>
          </p:nvSpPr>
          <p:spPr>
            <a:xfrm>
              <a:off x="171284" y="0"/>
              <a:ext cx="3776979" cy="10683240"/>
            </a:xfrm>
            <a:custGeom>
              <a:avLst/>
              <a:gdLst/>
              <a:ahLst/>
              <a:cxnLst/>
              <a:rect l="l" t="t" r="r" b="b"/>
              <a:pathLst>
                <a:path w="3776979" h="10683240" extrusionOk="0">
                  <a:moveTo>
                    <a:pt x="3776825" y="10683020"/>
                  </a:moveTo>
                  <a:lnTo>
                    <a:pt x="0" y="10683020"/>
                  </a:lnTo>
                  <a:lnTo>
                    <a:pt x="0" y="0"/>
                  </a:lnTo>
                  <a:lnTo>
                    <a:pt x="3776825" y="0"/>
                  </a:lnTo>
                  <a:lnTo>
                    <a:pt x="3776825" y="10683020"/>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65" name="Google Shape;65;p2"/>
            <p:cNvPicPr preferRelativeResize="0"/>
            <p:nvPr/>
          </p:nvPicPr>
          <p:blipFill rotWithShape="1">
            <a:blip r:embed="rId3">
              <a:alphaModFix/>
            </a:blip>
            <a:srcRect/>
            <a:stretch/>
          </p:blipFill>
          <p:spPr>
            <a:xfrm>
              <a:off x="0" y="0"/>
              <a:ext cx="695222" cy="2776065"/>
            </a:xfrm>
            <a:prstGeom prst="rect">
              <a:avLst/>
            </a:prstGeom>
            <a:noFill/>
            <a:ln>
              <a:noFill/>
            </a:ln>
          </p:spPr>
        </p:pic>
        <p:pic>
          <p:nvPicPr>
            <p:cNvPr id="66" name="Google Shape;66;p2"/>
            <p:cNvPicPr preferRelativeResize="0"/>
            <p:nvPr/>
          </p:nvPicPr>
          <p:blipFill rotWithShape="1">
            <a:blip r:embed="rId4">
              <a:alphaModFix/>
            </a:blip>
            <a:srcRect/>
            <a:stretch/>
          </p:blipFill>
          <p:spPr>
            <a:xfrm>
              <a:off x="518009" y="755365"/>
              <a:ext cx="2988338" cy="3825834"/>
            </a:xfrm>
            <a:prstGeom prst="rect">
              <a:avLst/>
            </a:prstGeom>
            <a:noFill/>
            <a:ln>
              <a:noFill/>
            </a:ln>
          </p:spPr>
        </p:pic>
        <p:pic>
          <p:nvPicPr>
            <p:cNvPr id="67" name="Google Shape;67;p2"/>
            <p:cNvPicPr preferRelativeResize="0"/>
            <p:nvPr/>
          </p:nvPicPr>
          <p:blipFill rotWithShape="1">
            <a:blip r:embed="rId5">
              <a:alphaModFix/>
            </a:blip>
            <a:srcRect/>
            <a:stretch/>
          </p:blipFill>
          <p:spPr>
            <a:xfrm>
              <a:off x="291162" y="7737307"/>
              <a:ext cx="7033064" cy="2188910"/>
            </a:xfrm>
            <a:prstGeom prst="rect">
              <a:avLst/>
            </a:prstGeom>
            <a:noFill/>
            <a:ln>
              <a:noFill/>
            </a:ln>
          </p:spPr>
        </p:pic>
      </p:grpSp>
      <p:sp>
        <p:nvSpPr>
          <p:cNvPr id="68" name="Google Shape;68;p2"/>
          <p:cNvSpPr txBox="1">
            <a:spLocks noGrp="1"/>
          </p:cNvSpPr>
          <p:nvPr>
            <p:ph type="title"/>
          </p:nvPr>
        </p:nvSpPr>
        <p:spPr>
          <a:xfrm>
            <a:off x="-150250" y="-148650"/>
            <a:ext cx="8629500" cy="1069800"/>
          </a:xfrm>
          <a:prstGeom prst="rect">
            <a:avLst/>
          </a:prstGeom>
          <a:noFill/>
          <a:ln>
            <a:noFill/>
          </a:ln>
        </p:spPr>
        <p:txBody>
          <a:bodyPr spcFirstLastPara="1" wrap="square" lIns="0" tIns="86350" rIns="0" bIns="0" anchor="t" anchorCtr="0">
            <a:normAutofit/>
          </a:bodyPr>
          <a:lstStyle/>
          <a:p>
            <a:pPr marL="3808095" lvl="0" indent="0" algn="l" rtl="0">
              <a:lnSpc>
                <a:spcPct val="100000"/>
              </a:lnSpc>
              <a:spcBef>
                <a:spcPts val="0"/>
              </a:spcBef>
              <a:spcAft>
                <a:spcPts val="0"/>
              </a:spcAft>
              <a:buNone/>
            </a:pPr>
            <a:r>
              <a:rPr lang="en-US"/>
              <a:t>COMPANY</a:t>
            </a:r>
            <a:endParaRPr/>
          </a:p>
          <a:p>
            <a:pPr marL="3808095" lvl="0" indent="0" algn="l" rtl="0">
              <a:lnSpc>
                <a:spcPct val="100000"/>
              </a:lnSpc>
              <a:spcBef>
                <a:spcPts val="580"/>
              </a:spcBef>
              <a:spcAft>
                <a:spcPts val="0"/>
              </a:spcAft>
              <a:buNone/>
            </a:pPr>
            <a:r>
              <a:rPr lang="en-US"/>
              <a:t>INTRODUCTION</a:t>
            </a:r>
            <a:endParaRPr/>
          </a:p>
        </p:txBody>
      </p:sp>
      <p:sp>
        <p:nvSpPr>
          <p:cNvPr id="69" name="Google Shape;69;p2"/>
          <p:cNvSpPr txBox="1"/>
          <p:nvPr/>
        </p:nvSpPr>
        <p:spPr>
          <a:xfrm>
            <a:off x="627584" y="5270478"/>
            <a:ext cx="2667000" cy="1167765"/>
          </a:xfrm>
          <a:prstGeom prst="rect">
            <a:avLst/>
          </a:prstGeom>
          <a:noFill/>
          <a:ln>
            <a:noFill/>
          </a:ln>
        </p:spPr>
        <p:txBody>
          <a:bodyPr spcFirstLastPara="1" wrap="square" lIns="0" tIns="12700" rIns="0" bIns="0" anchor="t" anchorCtr="0">
            <a:spAutoFit/>
          </a:bodyPr>
          <a:lstStyle/>
          <a:p>
            <a:pPr marL="12700" marR="5080" lvl="0" indent="0" algn="l" rtl="0">
              <a:lnSpc>
                <a:spcPct val="116199"/>
              </a:lnSpc>
              <a:spcBef>
                <a:spcPts val="0"/>
              </a:spcBef>
              <a:spcAft>
                <a:spcPts val="0"/>
              </a:spcAft>
              <a:buNone/>
            </a:pPr>
            <a:r>
              <a:rPr lang="en-US" sz="2150" i="1">
                <a:solidFill>
                  <a:srgbClr val="213136"/>
                </a:solidFill>
                <a:latin typeface="Verdana"/>
                <a:ea typeface="Verdana"/>
                <a:cs typeface="Verdana"/>
                <a:sym typeface="Verdana"/>
              </a:rPr>
              <a:t>"Drive Profitability  through International  Trade."</a:t>
            </a:r>
            <a:endParaRPr sz="2150">
              <a:latin typeface="Verdana"/>
              <a:ea typeface="Verdana"/>
              <a:cs typeface="Verdana"/>
              <a:sym typeface="Verdana"/>
            </a:endParaRPr>
          </a:p>
        </p:txBody>
      </p:sp>
      <p:sp>
        <p:nvSpPr>
          <p:cNvPr id="70" name="Google Shape;70;p2"/>
          <p:cNvSpPr txBox="1"/>
          <p:nvPr/>
        </p:nvSpPr>
        <p:spPr>
          <a:xfrm>
            <a:off x="1111650" y="1592950"/>
            <a:ext cx="6445200" cy="1467774"/>
          </a:xfrm>
          <a:prstGeom prst="rect">
            <a:avLst/>
          </a:prstGeom>
          <a:noFill/>
          <a:ln>
            <a:noFill/>
          </a:ln>
        </p:spPr>
        <p:txBody>
          <a:bodyPr spcFirstLastPara="1" wrap="square" lIns="0" tIns="12700" rIns="0" bIns="0" anchor="t" anchorCtr="0">
            <a:spAutoFit/>
          </a:bodyPr>
          <a:lstStyle/>
          <a:p>
            <a:pPr marL="12700" marR="5080" lvl="0" indent="0" algn="l" rtl="0">
              <a:lnSpc>
                <a:spcPct val="115799"/>
              </a:lnSpc>
              <a:spcBef>
                <a:spcPts val="0"/>
              </a:spcBef>
              <a:spcAft>
                <a:spcPts val="0"/>
              </a:spcAft>
              <a:buNone/>
            </a:pPr>
            <a:r>
              <a:rPr lang="en-US" sz="1800" dirty="0">
                <a:solidFill>
                  <a:srgbClr val="213136"/>
                </a:solidFill>
                <a:latin typeface="Arial Narrow" panose="020B0606020202030204" pitchFamily="34" charset="0"/>
                <a:ea typeface="Lucida Sans"/>
                <a:cs typeface="Lucida Sans"/>
                <a:sym typeface="Lucida Sans"/>
              </a:rPr>
              <a:t>PT EDHO BAHY BANTEL</a:t>
            </a:r>
            <a:endParaRPr sz="1800" dirty="0">
              <a:latin typeface="Arial Narrow" panose="020B0606020202030204" pitchFamily="34" charset="0"/>
              <a:ea typeface="Lucida Sans"/>
              <a:cs typeface="Lucida Sans"/>
              <a:sym typeface="Lucida Sans"/>
            </a:endParaRPr>
          </a:p>
          <a:p>
            <a:pPr marL="12700" lvl="0" indent="0" algn="l" rtl="0">
              <a:spcBef>
                <a:spcPts val="245"/>
              </a:spcBef>
              <a:spcAft>
                <a:spcPts val="0"/>
              </a:spcAft>
              <a:buNone/>
            </a:pPr>
            <a:r>
              <a:rPr lang="en-US" sz="1800" dirty="0">
                <a:solidFill>
                  <a:srgbClr val="213136"/>
                </a:solidFill>
                <a:latin typeface="Arial Narrow" panose="020B0606020202030204" pitchFamily="34" charset="0"/>
                <a:ea typeface="Lucida Sans"/>
                <a:cs typeface="Lucida Sans"/>
                <a:sym typeface="Lucida Sans"/>
              </a:rPr>
              <a:t>customers worldwide.</a:t>
            </a:r>
            <a:endParaRPr sz="1800" dirty="0">
              <a:latin typeface="Arial Narrow" panose="020B0606020202030204" pitchFamily="34" charset="0"/>
              <a:ea typeface="Lucida Sans"/>
              <a:cs typeface="Lucida Sans"/>
              <a:sym typeface="Lucida Sans"/>
            </a:endParaRPr>
          </a:p>
          <a:p>
            <a:pPr marL="0" lvl="0" indent="0" algn="l" rtl="0">
              <a:spcBef>
                <a:spcPts val="35"/>
              </a:spcBef>
              <a:spcAft>
                <a:spcPts val="0"/>
              </a:spcAft>
              <a:buNone/>
            </a:pPr>
            <a:r>
              <a:rPr lang="en-US" sz="1800" dirty="0">
                <a:latin typeface="Arial Narrow" panose="020B0606020202030204" pitchFamily="34" charset="0"/>
              </a:rPr>
              <a:t>We specialize in exporting Frozen Seafood to international markets. With extensive experience and a commitment to quality, we ensure to deliver high-quality products to customers worldwide</a:t>
            </a:r>
            <a:endParaRPr sz="1800" dirty="0">
              <a:latin typeface="Arial Narrow" panose="020B0606020202030204" pitchFamily="34" charset="0"/>
              <a:ea typeface="Lucida Sans"/>
              <a:cs typeface="Lucida Sans"/>
              <a:sym typeface="Lucida Sans"/>
            </a:endParaRPr>
          </a:p>
        </p:txBody>
      </p:sp>
      <p:sp>
        <p:nvSpPr>
          <p:cNvPr id="71" name="Google Shape;71;p2"/>
          <p:cNvSpPr txBox="1"/>
          <p:nvPr/>
        </p:nvSpPr>
        <p:spPr>
          <a:xfrm>
            <a:off x="4041225" y="5674292"/>
            <a:ext cx="3310890" cy="1670050"/>
          </a:xfrm>
          <a:prstGeom prst="rect">
            <a:avLst/>
          </a:prstGeom>
          <a:noFill/>
          <a:ln>
            <a:noFill/>
          </a:ln>
        </p:spPr>
        <p:txBody>
          <a:bodyPr spcFirstLastPara="1" wrap="square" lIns="0" tIns="12050" rIns="0" bIns="0" anchor="t" anchorCtr="0">
            <a:spAutoFit/>
          </a:bodyPr>
          <a:lstStyle/>
          <a:p>
            <a:pPr marL="80645" marR="0" lvl="0" indent="0" algn="l" rtl="0">
              <a:lnSpc>
                <a:spcPct val="100000"/>
              </a:lnSpc>
              <a:spcBef>
                <a:spcPts val="0"/>
              </a:spcBef>
              <a:spcAft>
                <a:spcPts val="0"/>
              </a:spcAft>
              <a:buNone/>
            </a:pPr>
            <a:r>
              <a:rPr lang="en-US" sz="2350" b="1">
                <a:solidFill>
                  <a:srgbClr val="213136"/>
                </a:solidFill>
                <a:latin typeface="Arial"/>
                <a:ea typeface="Arial"/>
                <a:cs typeface="Arial"/>
                <a:sym typeface="Arial"/>
              </a:rPr>
              <a:t>WHAT IS OUR GOAL</a:t>
            </a:r>
            <a:endParaRPr sz="2350">
              <a:latin typeface="Arial"/>
              <a:ea typeface="Arial"/>
              <a:cs typeface="Arial"/>
              <a:sym typeface="Arial"/>
            </a:endParaRPr>
          </a:p>
          <a:p>
            <a:pPr marL="12700" marR="227329" lvl="0" indent="0" algn="l" rtl="0">
              <a:lnSpc>
                <a:spcPct val="115599"/>
              </a:lnSpc>
              <a:spcBef>
                <a:spcPts val="2635"/>
              </a:spcBef>
              <a:spcAft>
                <a:spcPts val="0"/>
              </a:spcAft>
              <a:buNone/>
            </a:pPr>
            <a:r>
              <a:rPr lang="en-US" sz="1350">
                <a:solidFill>
                  <a:srgbClr val="213136"/>
                </a:solidFill>
                <a:latin typeface="Lucida Sans"/>
                <a:ea typeface="Lucida Sans"/>
                <a:cs typeface="Lucida Sans"/>
                <a:sym typeface="Lucida Sans"/>
              </a:rPr>
              <a:t>Our goal is to be a reliable and trusted  business partner, upholding values of  honesty, integrity, and customer  satisfaction.</a:t>
            </a:r>
            <a:endParaRPr sz="1350">
              <a:latin typeface="Lucida Sans"/>
              <a:ea typeface="Lucida Sans"/>
              <a:cs typeface="Lucida Sans"/>
              <a:sym typeface="Lucida Sans"/>
            </a:endParaRPr>
          </a:p>
        </p:txBody>
      </p:sp>
      <p:cxnSp>
        <p:nvCxnSpPr>
          <p:cNvPr id="73" name="Google Shape;73;p2"/>
          <p:cNvCxnSpPr/>
          <p:nvPr/>
        </p:nvCxnSpPr>
        <p:spPr>
          <a:xfrm rot="10800000">
            <a:off x="10369325" y="5149175"/>
            <a:ext cx="330600" cy="401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grpSp>
        <p:nvGrpSpPr>
          <p:cNvPr id="78" name="Google Shape;78;p3"/>
          <p:cNvGrpSpPr/>
          <p:nvPr/>
        </p:nvGrpSpPr>
        <p:grpSpPr>
          <a:xfrm>
            <a:off x="0" y="0"/>
            <a:ext cx="6755001" cy="10687685"/>
            <a:chOff x="0" y="0"/>
            <a:chExt cx="6755001" cy="10687685"/>
          </a:xfrm>
        </p:grpSpPr>
        <p:pic>
          <p:nvPicPr>
            <p:cNvPr id="79" name="Google Shape;79;p3"/>
            <p:cNvPicPr preferRelativeResize="0"/>
            <p:nvPr/>
          </p:nvPicPr>
          <p:blipFill rotWithShape="1">
            <a:blip r:embed="rId3">
              <a:alphaModFix/>
            </a:blip>
            <a:srcRect/>
            <a:stretch/>
          </p:blipFill>
          <p:spPr>
            <a:xfrm>
              <a:off x="797359" y="1362298"/>
              <a:ext cx="5957642" cy="3759215"/>
            </a:xfrm>
            <a:prstGeom prst="rect">
              <a:avLst/>
            </a:prstGeom>
            <a:noFill/>
            <a:ln>
              <a:noFill/>
            </a:ln>
          </p:spPr>
        </p:pic>
        <p:sp>
          <p:nvSpPr>
            <p:cNvPr id="80" name="Google Shape;80;p3"/>
            <p:cNvSpPr/>
            <p:nvPr/>
          </p:nvSpPr>
          <p:spPr>
            <a:xfrm>
              <a:off x="0" y="0"/>
              <a:ext cx="839469" cy="10687685"/>
            </a:xfrm>
            <a:custGeom>
              <a:avLst/>
              <a:gdLst/>
              <a:ahLst/>
              <a:cxnLst/>
              <a:rect l="l" t="t" r="r" b="b"/>
              <a:pathLst>
                <a:path w="839469" h="10687685" extrusionOk="0">
                  <a:moveTo>
                    <a:pt x="839352" y="10687590"/>
                  </a:moveTo>
                  <a:lnTo>
                    <a:pt x="0" y="10687590"/>
                  </a:lnTo>
                  <a:lnTo>
                    <a:pt x="0" y="0"/>
                  </a:lnTo>
                  <a:lnTo>
                    <a:pt x="839352" y="0"/>
                  </a:lnTo>
                  <a:lnTo>
                    <a:pt x="839352" y="10687590"/>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81" name="Google Shape;81;p3"/>
          <p:cNvSpPr/>
          <p:nvPr/>
        </p:nvSpPr>
        <p:spPr>
          <a:xfrm>
            <a:off x="7354530" y="9198816"/>
            <a:ext cx="201930" cy="1489075"/>
          </a:xfrm>
          <a:custGeom>
            <a:avLst/>
            <a:gdLst/>
            <a:ahLst/>
            <a:cxnLst/>
            <a:rect l="l" t="t" r="r" b="b"/>
            <a:pathLst>
              <a:path w="201929" h="1489075" extrusionOk="0">
                <a:moveTo>
                  <a:pt x="201461" y="1488775"/>
                </a:moveTo>
                <a:lnTo>
                  <a:pt x="0" y="1488775"/>
                </a:lnTo>
                <a:lnTo>
                  <a:pt x="0" y="0"/>
                </a:lnTo>
                <a:lnTo>
                  <a:pt x="201461" y="0"/>
                </a:lnTo>
                <a:lnTo>
                  <a:pt x="201461" y="1488775"/>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2" name="Google Shape;82;p3"/>
          <p:cNvSpPr txBox="1"/>
          <p:nvPr/>
        </p:nvSpPr>
        <p:spPr>
          <a:xfrm>
            <a:off x="2848302" y="528991"/>
            <a:ext cx="4720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i="1">
                <a:solidFill>
                  <a:srgbClr val="898661"/>
                </a:solidFill>
                <a:latin typeface="Cambria"/>
                <a:ea typeface="Cambria"/>
                <a:cs typeface="Cambria"/>
                <a:sym typeface="Cambria"/>
              </a:rPr>
              <a:t>Vision and Missio</a:t>
            </a:r>
            <a:r>
              <a:rPr lang="en-US" sz="1950" i="1" strike="sngStrike">
                <a:solidFill>
                  <a:srgbClr val="898661"/>
                </a:solidFill>
                <a:latin typeface="Cambria"/>
                <a:ea typeface="Cambria"/>
                <a:cs typeface="Cambria"/>
                <a:sym typeface="Cambria"/>
              </a:rPr>
              <a:t>n	</a:t>
            </a:r>
            <a:endParaRPr sz="1950">
              <a:latin typeface="Cambria"/>
              <a:ea typeface="Cambria"/>
              <a:cs typeface="Cambria"/>
              <a:sym typeface="Cambria"/>
            </a:endParaRPr>
          </a:p>
        </p:txBody>
      </p:sp>
      <p:sp>
        <p:nvSpPr>
          <p:cNvPr id="83" name="Google Shape;83;p3"/>
          <p:cNvSpPr/>
          <p:nvPr/>
        </p:nvSpPr>
        <p:spPr>
          <a:xfrm>
            <a:off x="1585860" y="9932415"/>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84" name="Google Shape;84;p3"/>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85" name="Google Shape;85;p3"/>
          <p:cNvPicPr preferRelativeResize="0"/>
          <p:nvPr/>
        </p:nvPicPr>
        <p:blipFill rotWithShape="1">
          <a:blip r:embed="rId5">
            <a:alphaModFix/>
          </a:blip>
          <a:srcRect/>
          <a:stretch/>
        </p:blipFill>
        <p:spPr>
          <a:xfrm>
            <a:off x="2621088" y="656729"/>
            <a:ext cx="190339" cy="152271"/>
          </a:xfrm>
          <a:prstGeom prst="rect">
            <a:avLst/>
          </a:prstGeom>
          <a:noFill/>
          <a:ln>
            <a:noFill/>
          </a:ln>
        </p:spPr>
      </p:pic>
      <p:sp>
        <p:nvSpPr>
          <p:cNvPr id="86" name="Google Shape;86;p3"/>
          <p:cNvSpPr txBox="1"/>
          <p:nvPr/>
        </p:nvSpPr>
        <p:spPr>
          <a:xfrm>
            <a:off x="1573160" y="5385847"/>
            <a:ext cx="5231765" cy="1647236"/>
          </a:xfrm>
          <a:prstGeom prst="rect">
            <a:avLst/>
          </a:prstGeom>
          <a:noFill/>
          <a:ln>
            <a:noFill/>
          </a:ln>
        </p:spPr>
        <p:txBody>
          <a:bodyPr spcFirstLastPara="1" wrap="square" lIns="0" tIns="191125" rIns="0" bIns="0" anchor="t" anchorCtr="0">
            <a:spAutoFit/>
          </a:bodyPr>
          <a:lstStyle/>
          <a:p>
            <a:pPr marL="12700" marR="0" lvl="0" indent="0" algn="l" rtl="0">
              <a:lnSpc>
                <a:spcPct val="100000"/>
              </a:lnSpc>
              <a:spcBef>
                <a:spcPts val="0"/>
              </a:spcBef>
              <a:spcAft>
                <a:spcPts val="0"/>
              </a:spcAft>
              <a:buNone/>
            </a:pPr>
            <a:r>
              <a:rPr lang="en-US" sz="2250" b="1" dirty="0" err="1">
                <a:latin typeface="Cambria"/>
                <a:ea typeface="Cambria"/>
                <a:cs typeface="Cambria"/>
                <a:sym typeface="Cambria"/>
              </a:rPr>
              <a:t>Vission</a:t>
            </a:r>
            <a:endParaRPr lang="en-US" sz="2250" b="1" dirty="0">
              <a:latin typeface="Cambria"/>
              <a:ea typeface="Cambria"/>
              <a:cs typeface="Cambria"/>
              <a:sym typeface="Cambria"/>
            </a:endParaRPr>
          </a:p>
          <a:p>
            <a:pPr marL="12700" marR="0" lvl="0" indent="0" algn="l" rtl="0">
              <a:lnSpc>
                <a:spcPct val="100000"/>
              </a:lnSpc>
              <a:spcBef>
                <a:spcPts val="0"/>
              </a:spcBef>
              <a:spcAft>
                <a:spcPts val="0"/>
              </a:spcAft>
              <a:buNone/>
            </a:pPr>
            <a:r>
              <a:rPr lang="en-US" sz="2400" dirty="0">
                <a:latin typeface="Arial Narrow" panose="020B0606020202030204" pitchFamily="34" charset="0"/>
              </a:rPr>
              <a:t>To become a global leader in the export of frozen seafood, committed to quality and sustainability</a:t>
            </a:r>
            <a:endParaRPr sz="2400" dirty="0">
              <a:latin typeface="Arial Narrow" panose="020B0606020202030204" pitchFamily="34" charset="0"/>
              <a:ea typeface="Cambria"/>
              <a:cs typeface="Cambria"/>
              <a:sym typeface="Cambria"/>
            </a:endParaRPr>
          </a:p>
        </p:txBody>
      </p:sp>
      <p:sp>
        <p:nvSpPr>
          <p:cNvPr id="88" name="Google Shape;88;p3"/>
          <p:cNvSpPr txBox="1"/>
          <p:nvPr/>
        </p:nvSpPr>
        <p:spPr>
          <a:xfrm>
            <a:off x="1573160" y="7403876"/>
            <a:ext cx="5236845" cy="2297409"/>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250" b="1" dirty="0">
                <a:latin typeface="Georgia"/>
                <a:ea typeface="Georgia"/>
                <a:cs typeface="Georgia"/>
                <a:sym typeface="Georgia"/>
              </a:rPr>
              <a:t>Mission</a:t>
            </a:r>
          </a:p>
          <a:p>
            <a:pPr marL="469900" marR="0" lvl="0" indent="-457200" algn="l" rtl="0">
              <a:lnSpc>
                <a:spcPct val="100000"/>
              </a:lnSpc>
              <a:spcBef>
                <a:spcPts val="0"/>
              </a:spcBef>
              <a:spcAft>
                <a:spcPts val="0"/>
              </a:spcAft>
              <a:buFont typeface="+mj-lt"/>
              <a:buAutoNum type="arabicPeriod"/>
            </a:pPr>
            <a:r>
              <a:rPr lang="en-US" sz="1800" dirty="0">
                <a:latin typeface="Arial Narrow" panose="020B0606020202030204" pitchFamily="34" charset="0"/>
              </a:rPr>
              <a:t>To provide high-quality frozen seafood products that meet international standards</a:t>
            </a:r>
          </a:p>
          <a:p>
            <a:pPr marL="469900" marR="0" lvl="0" indent="-457200" algn="l" rtl="0">
              <a:lnSpc>
                <a:spcPct val="100000"/>
              </a:lnSpc>
              <a:spcBef>
                <a:spcPts val="0"/>
              </a:spcBef>
              <a:spcAft>
                <a:spcPts val="0"/>
              </a:spcAft>
              <a:buFont typeface="+mj-lt"/>
              <a:buAutoNum type="arabicPeriod"/>
            </a:pPr>
            <a:r>
              <a:rPr lang="en-US" sz="1800" dirty="0">
                <a:latin typeface="Arial Narrow" panose="020B0606020202030204" pitchFamily="34" charset="0"/>
              </a:rPr>
              <a:t>To build an efficient global distribution network to reach international markets</a:t>
            </a:r>
          </a:p>
          <a:p>
            <a:pPr marL="469900" marR="0" lvl="0" indent="-457200" algn="l" rtl="0">
              <a:lnSpc>
                <a:spcPct val="100000"/>
              </a:lnSpc>
              <a:spcBef>
                <a:spcPts val="0"/>
              </a:spcBef>
              <a:spcAft>
                <a:spcPts val="0"/>
              </a:spcAft>
              <a:buFont typeface="+mj-lt"/>
              <a:buAutoNum type="arabicPeriod"/>
            </a:pPr>
            <a:r>
              <a:rPr lang="en-US" sz="1800" dirty="0">
                <a:latin typeface="Arial Narrow" panose="020B0606020202030204" pitchFamily="34" charset="0"/>
              </a:rPr>
              <a:t>To implement sustainable and environmentally friendly business practices throughout the production and distribution process</a:t>
            </a:r>
            <a:endParaRPr sz="1800" dirty="0">
              <a:latin typeface="Arial Narrow" panose="020B0606020202030204" pitchFamily="34" charset="0"/>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2"/>
        <p:cNvGrpSpPr/>
        <p:nvPr/>
      </p:nvGrpSpPr>
      <p:grpSpPr>
        <a:xfrm>
          <a:off x="0" y="0"/>
          <a:ext cx="0" cy="0"/>
          <a:chOff x="0" y="0"/>
          <a:chExt cx="0" cy="0"/>
        </a:xfrm>
      </p:grpSpPr>
      <p:grpSp>
        <p:nvGrpSpPr>
          <p:cNvPr id="93" name="Google Shape;93;p4"/>
          <p:cNvGrpSpPr/>
          <p:nvPr/>
        </p:nvGrpSpPr>
        <p:grpSpPr>
          <a:xfrm>
            <a:off x="0" y="0"/>
            <a:ext cx="6802586" cy="10687685"/>
            <a:chOff x="0" y="0"/>
            <a:chExt cx="6802586" cy="10687685"/>
          </a:xfrm>
        </p:grpSpPr>
        <p:pic>
          <p:nvPicPr>
            <p:cNvPr id="94" name="Google Shape;94;p4"/>
            <p:cNvPicPr preferRelativeResize="0"/>
            <p:nvPr/>
          </p:nvPicPr>
          <p:blipFill rotWithShape="1">
            <a:blip r:embed="rId3">
              <a:alphaModFix/>
            </a:blip>
            <a:srcRect/>
            <a:stretch/>
          </p:blipFill>
          <p:spPr>
            <a:xfrm>
              <a:off x="797359" y="1362295"/>
              <a:ext cx="6005227" cy="2940753"/>
            </a:xfrm>
            <a:prstGeom prst="rect">
              <a:avLst/>
            </a:prstGeom>
            <a:noFill/>
            <a:ln>
              <a:noFill/>
            </a:ln>
          </p:spPr>
        </p:pic>
        <p:sp>
          <p:nvSpPr>
            <p:cNvPr id="95" name="Google Shape;95;p4"/>
            <p:cNvSpPr/>
            <p:nvPr/>
          </p:nvSpPr>
          <p:spPr>
            <a:xfrm>
              <a:off x="0" y="0"/>
              <a:ext cx="839469" cy="10687685"/>
            </a:xfrm>
            <a:custGeom>
              <a:avLst/>
              <a:gdLst/>
              <a:ahLst/>
              <a:cxnLst/>
              <a:rect l="l" t="t" r="r" b="b"/>
              <a:pathLst>
                <a:path w="839469" h="10687685" extrusionOk="0">
                  <a:moveTo>
                    <a:pt x="839352" y="10687587"/>
                  </a:moveTo>
                  <a:lnTo>
                    <a:pt x="0" y="10687587"/>
                  </a:lnTo>
                  <a:lnTo>
                    <a:pt x="0" y="0"/>
                  </a:lnTo>
                  <a:lnTo>
                    <a:pt x="839352" y="0"/>
                  </a:lnTo>
                  <a:lnTo>
                    <a:pt x="839352" y="10687587"/>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96" name="Google Shape;96;p4"/>
          <p:cNvSpPr/>
          <p:nvPr/>
        </p:nvSpPr>
        <p:spPr>
          <a:xfrm>
            <a:off x="7354530" y="9198810"/>
            <a:ext cx="201930" cy="1489075"/>
          </a:xfrm>
          <a:custGeom>
            <a:avLst/>
            <a:gdLst/>
            <a:ahLst/>
            <a:cxnLst/>
            <a:rect l="l" t="t" r="r" b="b"/>
            <a:pathLst>
              <a:path w="201929" h="1489075" extrusionOk="0">
                <a:moveTo>
                  <a:pt x="201461" y="1488778"/>
                </a:moveTo>
                <a:lnTo>
                  <a:pt x="0" y="1488778"/>
                </a:lnTo>
                <a:lnTo>
                  <a:pt x="0" y="0"/>
                </a:lnTo>
                <a:lnTo>
                  <a:pt x="201461" y="0"/>
                </a:lnTo>
                <a:lnTo>
                  <a:pt x="201461" y="1488778"/>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7" name="Google Shape;97;p4"/>
          <p:cNvSpPr txBox="1"/>
          <p:nvPr/>
        </p:nvSpPr>
        <p:spPr>
          <a:xfrm>
            <a:off x="2848302" y="528988"/>
            <a:ext cx="122174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i="1">
                <a:solidFill>
                  <a:srgbClr val="898661"/>
                </a:solidFill>
                <a:latin typeface="Cambria"/>
                <a:ea typeface="Cambria"/>
                <a:cs typeface="Cambria"/>
                <a:sym typeface="Cambria"/>
              </a:rPr>
              <a:t>Our Service</a:t>
            </a:r>
            <a:endParaRPr sz="1950">
              <a:latin typeface="Cambria"/>
              <a:ea typeface="Cambria"/>
              <a:cs typeface="Cambria"/>
              <a:sym typeface="Cambria"/>
            </a:endParaRPr>
          </a:p>
        </p:txBody>
      </p:sp>
      <p:sp>
        <p:nvSpPr>
          <p:cNvPr id="98" name="Google Shape;98;p4"/>
          <p:cNvSpPr/>
          <p:nvPr/>
        </p:nvSpPr>
        <p:spPr>
          <a:xfrm>
            <a:off x="4656130" y="750602"/>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9" name="Google Shape;99;p4"/>
          <p:cNvSpPr/>
          <p:nvPr/>
        </p:nvSpPr>
        <p:spPr>
          <a:xfrm>
            <a:off x="1585860" y="9932409"/>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0" name="Google Shape;100;p4"/>
          <p:cNvPicPr preferRelativeResize="0"/>
          <p:nvPr/>
        </p:nvPicPr>
        <p:blipFill rotWithShape="1">
          <a:blip r:embed="rId4">
            <a:alphaModFix/>
          </a:blip>
          <a:srcRect/>
          <a:stretch/>
        </p:blipFill>
        <p:spPr>
          <a:xfrm>
            <a:off x="264101" y="256183"/>
            <a:ext cx="237925" cy="685224"/>
          </a:xfrm>
          <a:prstGeom prst="rect">
            <a:avLst/>
          </a:prstGeom>
          <a:noFill/>
          <a:ln>
            <a:noFill/>
          </a:ln>
        </p:spPr>
      </p:pic>
      <p:pic>
        <p:nvPicPr>
          <p:cNvPr id="101" name="Google Shape;101;p4"/>
          <p:cNvPicPr preferRelativeResize="0"/>
          <p:nvPr/>
        </p:nvPicPr>
        <p:blipFill rotWithShape="1">
          <a:blip r:embed="rId5">
            <a:alphaModFix/>
          </a:blip>
          <a:srcRect/>
          <a:stretch/>
        </p:blipFill>
        <p:spPr>
          <a:xfrm>
            <a:off x="2621088" y="656727"/>
            <a:ext cx="190339" cy="152271"/>
          </a:xfrm>
          <a:prstGeom prst="rect">
            <a:avLst/>
          </a:prstGeom>
          <a:noFill/>
          <a:ln>
            <a:noFill/>
          </a:ln>
        </p:spPr>
      </p:pic>
      <p:sp>
        <p:nvSpPr>
          <p:cNvPr id="102" name="Google Shape;102;p4"/>
          <p:cNvSpPr txBox="1">
            <a:spLocks noGrp="1"/>
          </p:cNvSpPr>
          <p:nvPr>
            <p:ph type="title"/>
          </p:nvPr>
        </p:nvSpPr>
        <p:spPr>
          <a:xfrm>
            <a:off x="1573160" y="4400409"/>
            <a:ext cx="1682114" cy="3683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sz="2250">
                <a:solidFill>
                  <a:srgbClr val="000000"/>
                </a:solidFill>
                <a:latin typeface="Cambria"/>
                <a:ea typeface="Cambria"/>
                <a:cs typeface="Cambria"/>
                <a:sym typeface="Cambria"/>
              </a:rPr>
              <a:t>Our Services</a:t>
            </a:r>
            <a:endParaRPr sz="2250">
              <a:latin typeface="Cambria"/>
              <a:ea typeface="Cambria"/>
              <a:cs typeface="Cambria"/>
              <a:sym typeface="Cambria"/>
            </a:endParaRPr>
          </a:p>
        </p:txBody>
      </p:sp>
      <p:sp>
        <p:nvSpPr>
          <p:cNvPr id="104" name="Google Shape;104;p4"/>
          <p:cNvSpPr txBox="1"/>
          <p:nvPr/>
        </p:nvSpPr>
        <p:spPr>
          <a:xfrm>
            <a:off x="1573160" y="4852210"/>
            <a:ext cx="5457825" cy="2278829"/>
          </a:xfrm>
          <a:prstGeom prst="rect">
            <a:avLst/>
          </a:prstGeom>
          <a:noFill/>
          <a:ln>
            <a:noFill/>
          </a:ln>
        </p:spPr>
        <p:txBody>
          <a:bodyPr spcFirstLastPara="1" wrap="square" lIns="0" tIns="12700" rIns="0" bIns="0" anchor="t" anchorCtr="0">
            <a:spAutoFit/>
          </a:bodyPr>
          <a:lstStyle/>
          <a:p>
            <a:pPr marL="12700" marR="5080" lvl="0" indent="0" algn="just" rtl="0">
              <a:lnSpc>
                <a:spcPct val="124900"/>
              </a:lnSpc>
              <a:spcBef>
                <a:spcPts val="0"/>
              </a:spcBef>
              <a:spcAft>
                <a:spcPts val="0"/>
              </a:spcAft>
              <a:buNone/>
            </a:pPr>
            <a:r>
              <a:rPr lang="en-US" sz="950" b="1" dirty="0">
                <a:latin typeface="Arial Narrow" panose="020B0606020202030204" pitchFamily="34" charset="0"/>
                <a:ea typeface="Tahoma"/>
                <a:cs typeface="Tahoma"/>
                <a:sym typeface="Tahoma"/>
              </a:rPr>
              <a:t>PT EDHO BAHY BANTEL, we offer a range of services to support our customers in their export  endeavors. Our services include:</a:t>
            </a:r>
            <a:endParaRPr sz="950" b="1" dirty="0">
              <a:latin typeface="Arial Narrow" panose="020B0606020202030204" pitchFamily="34" charset="0"/>
              <a:ea typeface="Tahoma"/>
              <a:cs typeface="Tahoma"/>
              <a:sym typeface="Tahoma"/>
            </a:endParaRPr>
          </a:p>
          <a:p>
            <a:pPr marL="0" marR="0" lvl="0" indent="0" algn="l" rtl="0">
              <a:lnSpc>
                <a:spcPct val="100000"/>
              </a:lnSpc>
              <a:spcBef>
                <a:spcPts val="35"/>
              </a:spcBef>
              <a:spcAft>
                <a:spcPts val="0"/>
              </a:spcAft>
              <a:buNone/>
            </a:pPr>
            <a:endParaRPr sz="1150" dirty="0">
              <a:latin typeface="Arial Narrow" panose="020B0606020202030204" pitchFamily="34" charset="0"/>
              <a:ea typeface="Tahoma"/>
              <a:cs typeface="Tahoma"/>
              <a:sym typeface="Tahoma"/>
            </a:endParaRPr>
          </a:p>
          <a:p>
            <a:pPr marL="342900" marR="0" lvl="0" indent="-342900" algn="l" rtl="0">
              <a:lnSpc>
                <a:spcPct val="100000"/>
              </a:lnSpc>
              <a:spcBef>
                <a:spcPts val="35"/>
              </a:spcBef>
              <a:spcAft>
                <a:spcPts val="0"/>
              </a:spcAft>
              <a:buSzPts val="1150"/>
              <a:buFont typeface="+mj-lt"/>
              <a:buAutoNum type="arabicParenR"/>
            </a:pPr>
            <a:r>
              <a:rPr lang="en-US" sz="1600" dirty="0">
                <a:latin typeface="Bahnschrift Condensed" panose="020B0502040204020203" pitchFamily="34" charset="0"/>
              </a:rPr>
              <a:t>We are dedicated to meeting the highest standards in food safety, sustainability, and customer satisfaction. Our support extends beyond our products to providing exceptional customer service, ensuring strong and sustainable partnerships with our international clients</a:t>
            </a:r>
          </a:p>
          <a:p>
            <a:pPr marL="342900" marR="0" lvl="0" indent="-342900" algn="l" rtl="0">
              <a:lnSpc>
                <a:spcPct val="100000"/>
              </a:lnSpc>
              <a:spcBef>
                <a:spcPts val="35"/>
              </a:spcBef>
              <a:spcAft>
                <a:spcPts val="0"/>
              </a:spcAft>
              <a:buSzPts val="1150"/>
              <a:buFont typeface="+mj-lt"/>
              <a:buAutoNum type="arabicParenR"/>
            </a:pPr>
            <a:r>
              <a:rPr lang="en-US" sz="1600" dirty="0">
                <a:latin typeface="Bahnschrift Condensed" panose="020B0502040204020203" pitchFamily="34" charset="0"/>
              </a:rPr>
              <a:t>If you are seeking a reliable supplier for Frozen Seafood, PT EDHO BAHY BANTEL is ready to be your best solution for export needs. Please contact us for further information or to initiate a mutually beneficial partnership</a:t>
            </a:r>
            <a:endParaRPr sz="1150" dirty="0">
              <a:latin typeface="Bahnschrift Condensed" panose="020B0502040204020203" pitchFamily="34" charset="0"/>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grpSp>
        <p:nvGrpSpPr>
          <p:cNvPr id="109" name="Google Shape;109;p5"/>
          <p:cNvGrpSpPr/>
          <p:nvPr/>
        </p:nvGrpSpPr>
        <p:grpSpPr>
          <a:xfrm>
            <a:off x="0" y="12"/>
            <a:ext cx="7556500" cy="10687685"/>
            <a:chOff x="0" y="12"/>
            <a:chExt cx="7556500" cy="10687685"/>
          </a:xfrm>
        </p:grpSpPr>
        <p:pic>
          <p:nvPicPr>
            <p:cNvPr id="110" name="Google Shape;110;p5"/>
            <p:cNvPicPr preferRelativeResize="0"/>
            <p:nvPr/>
          </p:nvPicPr>
          <p:blipFill>
            <a:blip r:embed="rId3"/>
            <a:srcRect/>
            <a:stretch/>
          </p:blipFill>
          <p:spPr>
            <a:xfrm>
              <a:off x="797359" y="1808558"/>
              <a:ext cx="6557214" cy="3466271"/>
            </a:xfrm>
            <a:prstGeom prst="rect">
              <a:avLst/>
            </a:prstGeom>
            <a:noFill/>
            <a:ln>
              <a:noFill/>
            </a:ln>
          </p:spPr>
        </p:pic>
        <p:sp>
          <p:nvSpPr>
            <p:cNvPr id="111" name="Google Shape;111;p5"/>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00"/>
                  </a:moveTo>
                  <a:lnTo>
                    <a:pt x="7354519" y="9198800"/>
                  </a:lnTo>
                  <a:lnTo>
                    <a:pt x="7354519" y="10687583"/>
                  </a:lnTo>
                  <a:lnTo>
                    <a:pt x="7555979" y="10687583"/>
                  </a:lnTo>
                  <a:lnTo>
                    <a:pt x="7555979" y="9198800"/>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12" name="Google Shape;112;p5"/>
          <p:cNvSpPr txBox="1"/>
          <p:nvPr/>
        </p:nvSpPr>
        <p:spPr>
          <a:xfrm>
            <a:off x="2848302" y="528994"/>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i="1">
                <a:solidFill>
                  <a:srgbClr val="898661"/>
                </a:solidFill>
                <a:latin typeface="Cambria"/>
                <a:ea typeface="Cambria"/>
                <a:cs typeface="Cambria"/>
                <a:sym typeface="Cambria"/>
              </a:rPr>
              <a:t>Our Product</a:t>
            </a:r>
            <a:endParaRPr sz="1950">
              <a:latin typeface="Cambria"/>
              <a:ea typeface="Cambria"/>
              <a:cs typeface="Cambria"/>
              <a:sym typeface="Cambria"/>
            </a:endParaRPr>
          </a:p>
        </p:txBody>
      </p:sp>
      <p:sp>
        <p:nvSpPr>
          <p:cNvPr id="113" name="Google Shape;113;p5"/>
          <p:cNvSpPr/>
          <p:nvPr/>
        </p:nvSpPr>
        <p:spPr>
          <a:xfrm>
            <a:off x="4656130" y="750605"/>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4" name="Google Shape;114;p5"/>
          <p:cNvSpPr/>
          <p:nvPr/>
        </p:nvSpPr>
        <p:spPr>
          <a:xfrm>
            <a:off x="1585860" y="9932409"/>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15" name="Google Shape;115;p5"/>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16" name="Google Shape;116;p5"/>
          <p:cNvPicPr preferRelativeResize="0"/>
          <p:nvPr/>
        </p:nvPicPr>
        <p:blipFill rotWithShape="1">
          <a:blip r:embed="rId5">
            <a:alphaModFix/>
          </a:blip>
          <a:srcRect/>
          <a:stretch/>
        </p:blipFill>
        <p:spPr>
          <a:xfrm>
            <a:off x="2621088" y="656727"/>
            <a:ext cx="190339" cy="152271"/>
          </a:xfrm>
          <a:prstGeom prst="rect">
            <a:avLst/>
          </a:prstGeom>
          <a:noFill/>
          <a:ln>
            <a:noFill/>
          </a:ln>
        </p:spPr>
      </p:pic>
      <p:sp>
        <p:nvSpPr>
          <p:cNvPr id="117" name="Google Shape;117;p5"/>
          <p:cNvSpPr txBox="1"/>
          <p:nvPr/>
        </p:nvSpPr>
        <p:spPr>
          <a:xfrm>
            <a:off x="1189887" y="6169434"/>
            <a:ext cx="5455920" cy="3187396"/>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endParaRPr sz="2250" dirty="0">
              <a:latin typeface="Cambria"/>
              <a:ea typeface="Cambria"/>
              <a:cs typeface="Cambria"/>
              <a:sym typeface="Cambria"/>
            </a:endParaRPr>
          </a:p>
          <a:p>
            <a:pPr marL="12700" marR="0" lvl="0" indent="0" algn="just" rtl="0">
              <a:lnSpc>
                <a:spcPct val="100000"/>
              </a:lnSpc>
              <a:spcBef>
                <a:spcPts val="2330"/>
              </a:spcBef>
              <a:spcAft>
                <a:spcPts val="0"/>
              </a:spcAft>
              <a:buNone/>
            </a:pPr>
            <a:r>
              <a:rPr lang="en-US" sz="1750" dirty="0">
                <a:latin typeface="Tahoma"/>
                <a:ea typeface="Tahoma"/>
                <a:cs typeface="Tahoma"/>
                <a:sym typeface="Tahoma"/>
              </a:rPr>
              <a:t>SKIPJACK TUNA FROZEN</a:t>
            </a:r>
          </a:p>
          <a:p>
            <a:pPr marL="12700" marR="0" lvl="0" indent="0" algn="just" rtl="0">
              <a:lnSpc>
                <a:spcPct val="100000"/>
              </a:lnSpc>
              <a:spcBef>
                <a:spcPts val="2330"/>
              </a:spcBef>
              <a:spcAft>
                <a:spcPts val="0"/>
              </a:spcAft>
              <a:buNone/>
            </a:pPr>
            <a:r>
              <a:rPr lang="en-US" sz="1600" dirty="0"/>
              <a:t>Discover our premium frozen skipjack tuna at PT EDHO BAHY </a:t>
            </a:r>
            <a:r>
              <a:rPr lang="en-US" sz="1600" dirty="0" err="1"/>
              <a:t>BANTEL.Sourced</a:t>
            </a:r>
            <a:r>
              <a:rPr lang="en-US" sz="1600" dirty="0"/>
              <a:t> from the pristine waters, our frozen skipjack tuna is renowned for its freshness and quality. Ideal for a variety of culinary applications, our product is meticulously processed and frozen to preserve its natural flavor and nutritional value. Whether for sashimi, grilling, or canning, our frozen skipjack tuna meets the highest standards of taste and sustainability. </a:t>
            </a:r>
            <a:endParaRPr sz="2100" dirty="0">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grpSp>
        <p:nvGrpSpPr>
          <p:cNvPr id="123" name="Google Shape;123;p6"/>
          <p:cNvGrpSpPr/>
          <p:nvPr/>
        </p:nvGrpSpPr>
        <p:grpSpPr>
          <a:xfrm>
            <a:off x="0" y="12"/>
            <a:ext cx="7556500" cy="10687685"/>
            <a:chOff x="0" y="12"/>
            <a:chExt cx="7556500" cy="10687685"/>
          </a:xfrm>
        </p:grpSpPr>
        <p:pic>
          <p:nvPicPr>
            <p:cNvPr id="124" name="Google Shape;124;p6"/>
            <p:cNvPicPr preferRelativeResize="0"/>
            <p:nvPr/>
          </p:nvPicPr>
          <p:blipFill>
            <a:blip r:embed="rId3"/>
            <a:srcRect/>
            <a:stretch/>
          </p:blipFill>
          <p:spPr>
            <a:xfrm>
              <a:off x="1170109" y="1362300"/>
              <a:ext cx="5811714" cy="4358786"/>
            </a:xfrm>
            <a:prstGeom prst="rect">
              <a:avLst/>
            </a:prstGeom>
            <a:noFill/>
            <a:ln>
              <a:noFill/>
            </a:ln>
          </p:spPr>
        </p:pic>
        <p:sp>
          <p:nvSpPr>
            <p:cNvPr id="125" name="Google Shape;125;p6"/>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13"/>
                  </a:moveTo>
                  <a:lnTo>
                    <a:pt x="7354519" y="9198813"/>
                  </a:lnTo>
                  <a:lnTo>
                    <a:pt x="7354519" y="10687583"/>
                  </a:lnTo>
                  <a:lnTo>
                    <a:pt x="7555979" y="10687583"/>
                  </a:lnTo>
                  <a:lnTo>
                    <a:pt x="7555979" y="9198813"/>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6" name="Google Shape;126;p6"/>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27" name="Google Shape;127;p6"/>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 name="Google Shape;128;p6"/>
          <p:cNvSpPr/>
          <p:nvPr/>
        </p:nvSpPr>
        <p:spPr>
          <a:xfrm>
            <a:off x="1170612" y="10023282"/>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9" name="Google Shape;129;p6"/>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30" name="Google Shape;130;p6"/>
          <p:cNvPicPr preferRelativeResize="0"/>
          <p:nvPr/>
        </p:nvPicPr>
        <p:blipFill rotWithShape="1">
          <a:blip r:embed="rId5">
            <a:alphaModFix/>
          </a:blip>
          <a:srcRect/>
          <a:stretch/>
        </p:blipFill>
        <p:spPr>
          <a:xfrm>
            <a:off x="2621088" y="656731"/>
            <a:ext cx="190339" cy="152272"/>
          </a:xfrm>
          <a:prstGeom prst="rect">
            <a:avLst/>
          </a:prstGeom>
          <a:noFill/>
          <a:ln>
            <a:noFill/>
          </a:ln>
        </p:spPr>
      </p:pic>
      <p:sp>
        <p:nvSpPr>
          <p:cNvPr id="131" name="Google Shape;131;p6"/>
          <p:cNvSpPr txBox="1"/>
          <p:nvPr/>
        </p:nvSpPr>
        <p:spPr>
          <a:xfrm>
            <a:off x="1348006" y="6234860"/>
            <a:ext cx="5455920" cy="3266905"/>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p>
          <a:p>
            <a:pPr marL="224154" marR="0" lvl="0" indent="0" algn="l" rtl="0">
              <a:lnSpc>
                <a:spcPct val="100000"/>
              </a:lnSpc>
              <a:spcBef>
                <a:spcPts val="0"/>
              </a:spcBef>
              <a:spcAft>
                <a:spcPts val="0"/>
              </a:spcAft>
              <a:buNone/>
            </a:pPr>
            <a:endParaRPr sz="2250" dirty="0">
              <a:latin typeface="Cambria"/>
              <a:ea typeface="Cambria"/>
              <a:cs typeface="Cambria"/>
              <a:sym typeface="Cambria"/>
            </a:endParaRPr>
          </a:p>
          <a:p>
            <a:pPr marL="0" marR="0" lvl="0" indent="0" algn="l" rtl="0">
              <a:lnSpc>
                <a:spcPct val="100000"/>
              </a:lnSpc>
              <a:spcBef>
                <a:spcPts val="30"/>
              </a:spcBef>
              <a:spcAft>
                <a:spcPts val="0"/>
              </a:spcAft>
              <a:buNone/>
            </a:pPr>
            <a:r>
              <a:rPr lang="en-US" sz="2200" dirty="0">
                <a:latin typeface="Trebuchet MS"/>
                <a:ea typeface="Trebuchet MS"/>
                <a:cs typeface="Trebuchet MS"/>
                <a:sym typeface="Trebuchet MS"/>
              </a:rPr>
              <a:t>YELLOWFIN TUNA FROZEN</a:t>
            </a:r>
          </a:p>
          <a:p>
            <a:pPr marL="0" marR="0" lvl="0" indent="0" algn="l" rtl="0">
              <a:lnSpc>
                <a:spcPct val="100000"/>
              </a:lnSpc>
              <a:spcBef>
                <a:spcPts val="30"/>
              </a:spcBef>
              <a:spcAft>
                <a:spcPts val="0"/>
              </a:spcAft>
              <a:buNone/>
            </a:pPr>
            <a:endParaRPr sz="2200" dirty="0">
              <a:latin typeface="Trebuchet MS"/>
              <a:ea typeface="Trebuchet MS"/>
              <a:cs typeface="Trebuchet MS"/>
              <a:sym typeface="Trebuchet MS"/>
            </a:endParaRPr>
          </a:p>
          <a:p>
            <a:pPr marL="12700" marR="5080" lvl="0" indent="0" algn="just" rtl="0">
              <a:lnSpc>
                <a:spcPct val="124900"/>
              </a:lnSpc>
              <a:spcBef>
                <a:spcPts val="0"/>
              </a:spcBef>
              <a:spcAft>
                <a:spcPts val="0"/>
              </a:spcAft>
              <a:buNone/>
            </a:pPr>
            <a:r>
              <a:rPr lang="en-US" dirty="0"/>
              <a:t>Introducing our premium frozen yellowfin tuna at PT EDHO BAHY BANTEL. Sourced from pristine waters, our frozen yellowfin tuna is celebrated for its superior quality and freshness. Perfect for various culinary uses, our product is carefully processed and frozen to retain its natural taste and nutritional benefits. Whether for sushi, grilling, or gourmet dishes, our frozen yellowfin tuna consistently meets the highest standards of flavor and sustainability. </a:t>
            </a:r>
            <a:endParaRPr dirty="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grpSp>
        <p:nvGrpSpPr>
          <p:cNvPr id="123" name="Google Shape;123;p6"/>
          <p:cNvGrpSpPr/>
          <p:nvPr/>
        </p:nvGrpSpPr>
        <p:grpSpPr>
          <a:xfrm>
            <a:off x="0" y="12"/>
            <a:ext cx="7556500" cy="10687685"/>
            <a:chOff x="0" y="12"/>
            <a:chExt cx="7556500" cy="10687685"/>
          </a:xfrm>
        </p:grpSpPr>
        <p:pic>
          <p:nvPicPr>
            <p:cNvPr id="124" name="Google Shape;124;p6"/>
            <p:cNvPicPr preferRelativeResize="0"/>
            <p:nvPr/>
          </p:nvPicPr>
          <p:blipFill>
            <a:blip r:embed="rId3"/>
            <a:srcRect/>
            <a:stretch/>
          </p:blipFill>
          <p:spPr>
            <a:xfrm>
              <a:off x="1413542" y="1362300"/>
              <a:ext cx="5324848" cy="4358786"/>
            </a:xfrm>
            <a:prstGeom prst="rect">
              <a:avLst/>
            </a:prstGeom>
            <a:noFill/>
            <a:ln>
              <a:noFill/>
            </a:ln>
          </p:spPr>
        </p:pic>
        <p:sp>
          <p:nvSpPr>
            <p:cNvPr id="125" name="Google Shape;125;p6"/>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13"/>
                  </a:moveTo>
                  <a:lnTo>
                    <a:pt x="7354519" y="9198813"/>
                  </a:lnTo>
                  <a:lnTo>
                    <a:pt x="7354519" y="10687583"/>
                  </a:lnTo>
                  <a:lnTo>
                    <a:pt x="7555979" y="10687583"/>
                  </a:lnTo>
                  <a:lnTo>
                    <a:pt x="7555979" y="9198813"/>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6" name="Google Shape;126;p6"/>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27" name="Google Shape;127;p6"/>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 name="Google Shape;128;p6"/>
          <p:cNvSpPr/>
          <p:nvPr/>
        </p:nvSpPr>
        <p:spPr>
          <a:xfrm>
            <a:off x="1170612" y="10023282"/>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9" name="Google Shape;129;p6"/>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30" name="Google Shape;130;p6"/>
          <p:cNvPicPr preferRelativeResize="0"/>
          <p:nvPr/>
        </p:nvPicPr>
        <p:blipFill rotWithShape="1">
          <a:blip r:embed="rId5">
            <a:alphaModFix/>
          </a:blip>
          <a:srcRect/>
          <a:stretch/>
        </p:blipFill>
        <p:spPr>
          <a:xfrm>
            <a:off x="2621088" y="656731"/>
            <a:ext cx="190339" cy="152272"/>
          </a:xfrm>
          <a:prstGeom prst="rect">
            <a:avLst/>
          </a:prstGeom>
          <a:noFill/>
          <a:ln>
            <a:noFill/>
          </a:ln>
        </p:spPr>
      </p:pic>
      <p:sp>
        <p:nvSpPr>
          <p:cNvPr id="131" name="Google Shape;131;p6"/>
          <p:cNvSpPr txBox="1"/>
          <p:nvPr/>
        </p:nvSpPr>
        <p:spPr>
          <a:xfrm>
            <a:off x="1348006" y="6234860"/>
            <a:ext cx="5455920" cy="2458991"/>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p>
          <a:p>
            <a:pPr marL="224154" marR="0" lvl="0" indent="0" algn="l" rtl="0">
              <a:lnSpc>
                <a:spcPct val="100000"/>
              </a:lnSpc>
              <a:spcBef>
                <a:spcPts val="0"/>
              </a:spcBef>
              <a:spcAft>
                <a:spcPts val="0"/>
              </a:spcAft>
              <a:buNone/>
            </a:pPr>
            <a:endParaRPr sz="2250" dirty="0">
              <a:latin typeface="Cambria"/>
              <a:ea typeface="Cambria"/>
              <a:cs typeface="Cambria"/>
              <a:sym typeface="Cambria"/>
            </a:endParaRPr>
          </a:p>
          <a:p>
            <a:pPr marL="0" marR="0" lvl="0" indent="0" algn="l" rtl="0">
              <a:lnSpc>
                <a:spcPct val="100000"/>
              </a:lnSpc>
              <a:spcBef>
                <a:spcPts val="30"/>
              </a:spcBef>
              <a:spcAft>
                <a:spcPts val="0"/>
              </a:spcAft>
              <a:buNone/>
            </a:pPr>
            <a:r>
              <a:rPr lang="en-US" sz="2200" dirty="0">
                <a:latin typeface="Trebuchet MS"/>
                <a:ea typeface="Trebuchet MS"/>
                <a:cs typeface="Trebuchet MS"/>
                <a:sym typeface="Trebuchet MS"/>
              </a:rPr>
              <a:t>YELLOW TAIL MACKEREL</a:t>
            </a:r>
          </a:p>
          <a:p>
            <a:pPr marL="0" marR="0" lvl="0" indent="0" algn="l" rtl="0">
              <a:lnSpc>
                <a:spcPct val="100000"/>
              </a:lnSpc>
              <a:spcBef>
                <a:spcPts val="30"/>
              </a:spcBef>
              <a:spcAft>
                <a:spcPts val="0"/>
              </a:spcAft>
              <a:buNone/>
            </a:pPr>
            <a:endParaRPr sz="2200" dirty="0">
              <a:latin typeface="Trebuchet MS"/>
              <a:ea typeface="Trebuchet MS"/>
              <a:cs typeface="Trebuchet MS"/>
              <a:sym typeface="Trebuchet MS"/>
            </a:endParaRPr>
          </a:p>
          <a:p>
            <a:pPr marL="12700" marR="5080" lvl="0" indent="0" algn="just" rtl="0">
              <a:lnSpc>
                <a:spcPct val="124900"/>
              </a:lnSpc>
              <a:spcBef>
                <a:spcPts val="0"/>
              </a:spcBef>
              <a:spcAft>
                <a:spcPts val="0"/>
              </a:spcAft>
              <a:buNone/>
            </a:pPr>
            <a:r>
              <a:rPr lang="en-US" dirty="0"/>
              <a:t>Introducing our premium frozen yellow tail mackerel at PT EDHO BAHY BANTEL. </a:t>
            </a:r>
            <a:r>
              <a:rPr lang="en-US" sz="1400" dirty="0"/>
              <a:t>This mackerel variety is prized for its succulent flesh and high nutritional content. Our freezing process ensures that it retains its taste and quality, making it ideal for a range of culinary</a:t>
            </a:r>
            <a:r>
              <a:rPr lang="en-US" dirty="0"/>
              <a:t>. </a:t>
            </a:r>
            <a:endParaRPr dirty="0">
              <a:latin typeface="Trebuchet MS"/>
              <a:ea typeface="Trebuchet MS"/>
              <a:cs typeface="Trebuchet MS"/>
              <a:sym typeface="Trebuchet MS"/>
            </a:endParaRPr>
          </a:p>
        </p:txBody>
      </p:sp>
    </p:spTree>
    <p:extLst>
      <p:ext uri="{BB962C8B-B14F-4D97-AF65-F5344CB8AC3E}">
        <p14:creationId xmlns:p14="http://schemas.microsoft.com/office/powerpoint/2010/main" val="103250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grpSp>
        <p:nvGrpSpPr>
          <p:cNvPr id="123" name="Google Shape;123;p6"/>
          <p:cNvGrpSpPr/>
          <p:nvPr/>
        </p:nvGrpSpPr>
        <p:grpSpPr>
          <a:xfrm>
            <a:off x="0" y="12"/>
            <a:ext cx="7556500" cy="10687685"/>
            <a:chOff x="0" y="12"/>
            <a:chExt cx="7556500" cy="10687685"/>
          </a:xfrm>
        </p:grpSpPr>
        <p:pic>
          <p:nvPicPr>
            <p:cNvPr id="124" name="Google Shape;124;p6"/>
            <p:cNvPicPr preferRelativeResize="0"/>
            <p:nvPr/>
          </p:nvPicPr>
          <p:blipFill>
            <a:blip r:embed="rId3"/>
            <a:srcRect/>
            <a:stretch/>
          </p:blipFill>
          <p:spPr>
            <a:xfrm>
              <a:off x="1434451" y="1362300"/>
              <a:ext cx="5283030" cy="4358786"/>
            </a:xfrm>
            <a:prstGeom prst="rect">
              <a:avLst/>
            </a:prstGeom>
            <a:noFill/>
            <a:ln>
              <a:noFill/>
            </a:ln>
          </p:spPr>
        </p:pic>
        <p:sp>
          <p:nvSpPr>
            <p:cNvPr id="125" name="Google Shape;125;p6"/>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13"/>
                  </a:moveTo>
                  <a:lnTo>
                    <a:pt x="7354519" y="9198813"/>
                  </a:lnTo>
                  <a:lnTo>
                    <a:pt x="7354519" y="10687583"/>
                  </a:lnTo>
                  <a:lnTo>
                    <a:pt x="7555979" y="10687583"/>
                  </a:lnTo>
                  <a:lnTo>
                    <a:pt x="7555979" y="9198813"/>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6" name="Google Shape;126;p6"/>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27" name="Google Shape;127;p6"/>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 name="Google Shape;128;p6"/>
          <p:cNvSpPr/>
          <p:nvPr/>
        </p:nvSpPr>
        <p:spPr>
          <a:xfrm>
            <a:off x="1170612" y="10023282"/>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9" name="Google Shape;129;p6"/>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30" name="Google Shape;130;p6"/>
          <p:cNvPicPr preferRelativeResize="0"/>
          <p:nvPr/>
        </p:nvPicPr>
        <p:blipFill rotWithShape="1">
          <a:blip r:embed="rId5">
            <a:alphaModFix/>
          </a:blip>
          <a:srcRect/>
          <a:stretch/>
        </p:blipFill>
        <p:spPr>
          <a:xfrm>
            <a:off x="2621088" y="656731"/>
            <a:ext cx="190339" cy="152272"/>
          </a:xfrm>
          <a:prstGeom prst="rect">
            <a:avLst/>
          </a:prstGeom>
          <a:noFill/>
          <a:ln>
            <a:noFill/>
          </a:ln>
        </p:spPr>
      </p:pic>
      <p:sp>
        <p:nvSpPr>
          <p:cNvPr id="131" name="Google Shape;131;p6"/>
          <p:cNvSpPr txBox="1"/>
          <p:nvPr/>
        </p:nvSpPr>
        <p:spPr>
          <a:xfrm>
            <a:off x="1348006" y="6234860"/>
            <a:ext cx="5455920" cy="2458991"/>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p>
          <a:p>
            <a:pPr marL="224154" marR="0" lvl="0" indent="0" algn="l" rtl="0">
              <a:lnSpc>
                <a:spcPct val="100000"/>
              </a:lnSpc>
              <a:spcBef>
                <a:spcPts val="0"/>
              </a:spcBef>
              <a:spcAft>
                <a:spcPts val="0"/>
              </a:spcAft>
              <a:buNone/>
            </a:pPr>
            <a:endParaRPr sz="2250" dirty="0">
              <a:latin typeface="Cambria"/>
              <a:ea typeface="Cambria"/>
              <a:cs typeface="Cambria"/>
              <a:sym typeface="Cambria"/>
            </a:endParaRPr>
          </a:p>
          <a:p>
            <a:pPr marL="0" marR="0" lvl="0" indent="0" algn="l" rtl="0">
              <a:lnSpc>
                <a:spcPct val="100000"/>
              </a:lnSpc>
              <a:spcBef>
                <a:spcPts val="30"/>
              </a:spcBef>
              <a:spcAft>
                <a:spcPts val="0"/>
              </a:spcAft>
              <a:buNone/>
            </a:pPr>
            <a:r>
              <a:rPr lang="en-US" sz="2200" dirty="0">
                <a:latin typeface="Trebuchet MS"/>
                <a:ea typeface="Trebuchet MS"/>
                <a:cs typeface="Trebuchet MS"/>
                <a:sym typeface="Trebuchet MS"/>
              </a:rPr>
              <a:t>INDIAN MACKEREL</a:t>
            </a:r>
          </a:p>
          <a:p>
            <a:pPr marL="0" marR="0" lvl="0" indent="0" algn="l" rtl="0">
              <a:lnSpc>
                <a:spcPct val="100000"/>
              </a:lnSpc>
              <a:spcBef>
                <a:spcPts val="30"/>
              </a:spcBef>
              <a:spcAft>
                <a:spcPts val="0"/>
              </a:spcAft>
              <a:buNone/>
            </a:pPr>
            <a:endParaRPr sz="2200" dirty="0">
              <a:latin typeface="Trebuchet MS"/>
              <a:ea typeface="Trebuchet MS"/>
              <a:cs typeface="Trebuchet MS"/>
              <a:sym typeface="Trebuchet MS"/>
            </a:endParaRPr>
          </a:p>
          <a:p>
            <a:pPr marL="12700" marR="5080" lvl="0" indent="0" algn="just" rtl="0">
              <a:lnSpc>
                <a:spcPct val="124900"/>
              </a:lnSpc>
              <a:spcBef>
                <a:spcPts val="0"/>
              </a:spcBef>
              <a:spcAft>
                <a:spcPts val="0"/>
              </a:spcAft>
              <a:buNone/>
            </a:pPr>
            <a:r>
              <a:rPr lang="en-US" dirty="0"/>
              <a:t>Introducing our premium frozen Indian Mackerel at PT EDHO BAHY BANTEL. </a:t>
            </a:r>
            <a:r>
              <a:rPr lang="en-US" sz="1400" dirty="0"/>
              <a:t>Rich in omega-3 fatty acids, our Indian Mackerel is a healthy and delicious choice. It is flash-frozen to preserve its freshness and nutritional value, suitable for frying, grilling, or baking</a:t>
            </a:r>
            <a:r>
              <a:rPr lang="en-US" dirty="0"/>
              <a:t>. </a:t>
            </a:r>
            <a:endParaRPr dirty="0">
              <a:latin typeface="Trebuchet MS"/>
              <a:ea typeface="Trebuchet MS"/>
              <a:cs typeface="Trebuchet MS"/>
              <a:sym typeface="Trebuchet MS"/>
            </a:endParaRPr>
          </a:p>
        </p:txBody>
      </p:sp>
    </p:spTree>
    <p:extLst>
      <p:ext uri="{BB962C8B-B14F-4D97-AF65-F5344CB8AC3E}">
        <p14:creationId xmlns:p14="http://schemas.microsoft.com/office/powerpoint/2010/main" val="264345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grpSp>
        <p:nvGrpSpPr>
          <p:cNvPr id="123" name="Google Shape;123;p6"/>
          <p:cNvGrpSpPr/>
          <p:nvPr/>
        </p:nvGrpSpPr>
        <p:grpSpPr>
          <a:xfrm>
            <a:off x="0" y="12"/>
            <a:ext cx="7556500" cy="10687685"/>
            <a:chOff x="0" y="12"/>
            <a:chExt cx="7556500" cy="10687685"/>
          </a:xfrm>
        </p:grpSpPr>
        <p:pic>
          <p:nvPicPr>
            <p:cNvPr id="124" name="Google Shape;124;p6"/>
            <p:cNvPicPr preferRelativeResize="0"/>
            <p:nvPr/>
          </p:nvPicPr>
          <p:blipFill>
            <a:blip r:embed="rId3"/>
            <a:srcRect/>
            <a:stretch/>
          </p:blipFill>
          <p:spPr>
            <a:xfrm>
              <a:off x="1453794" y="1362300"/>
              <a:ext cx="5244343" cy="4358786"/>
            </a:xfrm>
            <a:prstGeom prst="rect">
              <a:avLst/>
            </a:prstGeom>
            <a:noFill/>
            <a:ln>
              <a:noFill/>
            </a:ln>
          </p:spPr>
        </p:pic>
        <p:sp>
          <p:nvSpPr>
            <p:cNvPr id="125" name="Google Shape;125;p6"/>
            <p:cNvSpPr/>
            <p:nvPr/>
          </p:nvSpPr>
          <p:spPr>
            <a:xfrm>
              <a:off x="0" y="12"/>
              <a:ext cx="7556500" cy="10687685"/>
            </a:xfrm>
            <a:custGeom>
              <a:avLst/>
              <a:gdLst/>
              <a:ahLst/>
              <a:cxnLst/>
              <a:rect l="l" t="t" r="r" b="b"/>
              <a:pathLst>
                <a:path w="7556500" h="10687685" extrusionOk="0">
                  <a:moveTo>
                    <a:pt x="839343" y="0"/>
                  </a:moveTo>
                  <a:lnTo>
                    <a:pt x="0" y="0"/>
                  </a:lnTo>
                  <a:lnTo>
                    <a:pt x="0" y="10687583"/>
                  </a:lnTo>
                  <a:lnTo>
                    <a:pt x="839343" y="10687583"/>
                  </a:lnTo>
                  <a:lnTo>
                    <a:pt x="839343" y="0"/>
                  </a:lnTo>
                  <a:close/>
                </a:path>
                <a:path w="7556500" h="10687685" extrusionOk="0">
                  <a:moveTo>
                    <a:pt x="7555979" y="9198813"/>
                  </a:moveTo>
                  <a:lnTo>
                    <a:pt x="7354519" y="9198813"/>
                  </a:lnTo>
                  <a:lnTo>
                    <a:pt x="7354519" y="10687583"/>
                  </a:lnTo>
                  <a:lnTo>
                    <a:pt x="7555979" y="10687583"/>
                  </a:lnTo>
                  <a:lnTo>
                    <a:pt x="7555979" y="9198813"/>
                  </a:lnTo>
                  <a:close/>
                </a:path>
              </a:pathLst>
            </a:custGeom>
            <a:solidFill>
              <a:srgbClr val="FFDA9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126" name="Google Shape;126;p6"/>
          <p:cNvSpPr txBox="1"/>
          <p:nvPr/>
        </p:nvSpPr>
        <p:spPr>
          <a:xfrm>
            <a:off x="2848302" y="528993"/>
            <a:ext cx="1291590" cy="32258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950">
                <a:solidFill>
                  <a:srgbClr val="898661"/>
                </a:solidFill>
                <a:latin typeface="Trebuchet MS"/>
                <a:ea typeface="Trebuchet MS"/>
                <a:cs typeface="Trebuchet MS"/>
                <a:sym typeface="Trebuchet MS"/>
              </a:rPr>
              <a:t>Our Product</a:t>
            </a:r>
            <a:endParaRPr sz="1950">
              <a:latin typeface="Trebuchet MS"/>
              <a:ea typeface="Trebuchet MS"/>
              <a:cs typeface="Trebuchet MS"/>
              <a:sym typeface="Trebuchet MS"/>
            </a:endParaRPr>
          </a:p>
        </p:txBody>
      </p:sp>
      <p:sp>
        <p:nvSpPr>
          <p:cNvPr id="127" name="Google Shape;127;p6"/>
          <p:cNvSpPr/>
          <p:nvPr/>
        </p:nvSpPr>
        <p:spPr>
          <a:xfrm>
            <a:off x="4656130" y="750606"/>
            <a:ext cx="2900045" cy="9525"/>
          </a:xfrm>
          <a:custGeom>
            <a:avLst/>
            <a:gdLst/>
            <a:ahLst/>
            <a:cxnLst/>
            <a:rect l="l" t="t" r="r" b="b"/>
            <a:pathLst>
              <a:path w="2900045" h="9525" extrusionOk="0">
                <a:moveTo>
                  <a:pt x="0" y="0"/>
                </a:moveTo>
                <a:lnTo>
                  <a:pt x="2899861" y="0"/>
                </a:lnTo>
                <a:lnTo>
                  <a:pt x="2899861" y="9517"/>
                </a:lnTo>
                <a:lnTo>
                  <a:pt x="0" y="9517"/>
                </a:lnTo>
                <a:lnTo>
                  <a:pt x="0" y="0"/>
                </a:lnTo>
                <a:close/>
              </a:path>
            </a:pathLst>
          </a:custGeom>
          <a:solidFill>
            <a:srgbClr val="8986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8" name="Google Shape;128;p6"/>
          <p:cNvSpPr/>
          <p:nvPr/>
        </p:nvSpPr>
        <p:spPr>
          <a:xfrm>
            <a:off x="1170612" y="10023282"/>
            <a:ext cx="5215890" cy="0"/>
          </a:xfrm>
          <a:custGeom>
            <a:avLst/>
            <a:gdLst/>
            <a:ahLst/>
            <a:cxnLst/>
            <a:rect l="l" t="t" r="r" b="b"/>
            <a:pathLst>
              <a:path w="5215890" h="120000" extrusionOk="0">
                <a:moveTo>
                  <a:pt x="0" y="0"/>
                </a:moveTo>
                <a:lnTo>
                  <a:pt x="5215400" y="0"/>
                </a:lnTo>
              </a:path>
            </a:pathLst>
          </a:custGeom>
          <a:noFill/>
          <a:ln w="9525" cap="flat" cmpd="sng">
            <a:solidFill>
              <a:srgbClr val="89866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29" name="Google Shape;129;p6"/>
          <p:cNvPicPr preferRelativeResize="0"/>
          <p:nvPr/>
        </p:nvPicPr>
        <p:blipFill rotWithShape="1">
          <a:blip r:embed="rId4">
            <a:alphaModFix/>
          </a:blip>
          <a:srcRect/>
          <a:stretch/>
        </p:blipFill>
        <p:spPr>
          <a:xfrm>
            <a:off x="264101" y="256186"/>
            <a:ext cx="237925" cy="685224"/>
          </a:xfrm>
          <a:prstGeom prst="rect">
            <a:avLst/>
          </a:prstGeom>
          <a:noFill/>
          <a:ln>
            <a:noFill/>
          </a:ln>
        </p:spPr>
      </p:pic>
      <p:pic>
        <p:nvPicPr>
          <p:cNvPr id="130" name="Google Shape;130;p6"/>
          <p:cNvPicPr preferRelativeResize="0"/>
          <p:nvPr/>
        </p:nvPicPr>
        <p:blipFill rotWithShape="1">
          <a:blip r:embed="rId5">
            <a:alphaModFix/>
          </a:blip>
          <a:srcRect/>
          <a:stretch/>
        </p:blipFill>
        <p:spPr>
          <a:xfrm>
            <a:off x="2621088" y="656731"/>
            <a:ext cx="190339" cy="152272"/>
          </a:xfrm>
          <a:prstGeom prst="rect">
            <a:avLst/>
          </a:prstGeom>
          <a:noFill/>
          <a:ln>
            <a:noFill/>
          </a:ln>
        </p:spPr>
      </p:pic>
      <p:sp>
        <p:nvSpPr>
          <p:cNvPr id="131" name="Google Shape;131;p6"/>
          <p:cNvSpPr txBox="1"/>
          <p:nvPr/>
        </p:nvSpPr>
        <p:spPr>
          <a:xfrm>
            <a:off x="1348006" y="6234860"/>
            <a:ext cx="5455920" cy="2458991"/>
          </a:xfrm>
          <a:prstGeom prst="rect">
            <a:avLst/>
          </a:prstGeom>
          <a:noFill/>
          <a:ln>
            <a:noFill/>
          </a:ln>
        </p:spPr>
        <p:txBody>
          <a:bodyPr spcFirstLastPara="1" wrap="square" lIns="0" tIns="12050" rIns="0" bIns="0" anchor="t" anchorCtr="0">
            <a:spAutoFit/>
          </a:bodyPr>
          <a:lstStyle/>
          <a:p>
            <a:pPr marL="224154" marR="0" lvl="0" indent="0" algn="l" rtl="0">
              <a:lnSpc>
                <a:spcPct val="100000"/>
              </a:lnSpc>
              <a:spcBef>
                <a:spcPts val="0"/>
              </a:spcBef>
              <a:spcAft>
                <a:spcPts val="0"/>
              </a:spcAft>
              <a:buNone/>
            </a:pPr>
            <a:r>
              <a:rPr lang="en-US" sz="2250" b="1" dirty="0">
                <a:latin typeface="Cambria"/>
                <a:ea typeface="Cambria"/>
                <a:cs typeface="Cambria"/>
                <a:sym typeface="Cambria"/>
              </a:rPr>
              <a:t>Our Product</a:t>
            </a:r>
          </a:p>
          <a:p>
            <a:pPr marL="224154" marR="0" lvl="0" indent="0" algn="l" rtl="0">
              <a:lnSpc>
                <a:spcPct val="100000"/>
              </a:lnSpc>
              <a:spcBef>
                <a:spcPts val="0"/>
              </a:spcBef>
              <a:spcAft>
                <a:spcPts val="0"/>
              </a:spcAft>
              <a:buNone/>
            </a:pPr>
            <a:endParaRPr sz="2250" dirty="0">
              <a:latin typeface="Cambria"/>
              <a:ea typeface="Cambria"/>
              <a:cs typeface="Cambria"/>
              <a:sym typeface="Cambria"/>
            </a:endParaRPr>
          </a:p>
          <a:p>
            <a:pPr marL="0" marR="0" lvl="0" indent="0" algn="l" rtl="0">
              <a:lnSpc>
                <a:spcPct val="100000"/>
              </a:lnSpc>
              <a:spcBef>
                <a:spcPts val="30"/>
              </a:spcBef>
              <a:spcAft>
                <a:spcPts val="0"/>
              </a:spcAft>
              <a:buNone/>
            </a:pPr>
            <a:r>
              <a:rPr lang="en-US" sz="2200" dirty="0">
                <a:latin typeface="Trebuchet MS"/>
                <a:ea typeface="Trebuchet MS"/>
                <a:cs typeface="Trebuchet MS"/>
                <a:sym typeface="Trebuchet MS"/>
              </a:rPr>
              <a:t>ROUND SCAD FROZEN</a:t>
            </a:r>
          </a:p>
          <a:p>
            <a:pPr marL="0" marR="0" lvl="0" indent="0" algn="l" rtl="0">
              <a:lnSpc>
                <a:spcPct val="100000"/>
              </a:lnSpc>
              <a:spcBef>
                <a:spcPts val="30"/>
              </a:spcBef>
              <a:spcAft>
                <a:spcPts val="0"/>
              </a:spcAft>
              <a:buNone/>
            </a:pPr>
            <a:endParaRPr sz="2200" dirty="0">
              <a:latin typeface="Trebuchet MS"/>
              <a:ea typeface="Trebuchet MS"/>
              <a:cs typeface="Trebuchet MS"/>
              <a:sym typeface="Trebuchet MS"/>
            </a:endParaRPr>
          </a:p>
          <a:p>
            <a:pPr marL="12700" marR="5080" lvl="0" indent="0" algn="just" rtl="0">
              <a:lnSpc>
                <a:spcPct val="124900"/>
              </a:lnSpc>
              <a:spcBef>
                <a:spcPts val="0"/>
              </a:spcBef>
              <a:spcAft>
                <a:spcPts val="0"/>
              </a:spcAft>
              <a:buNone/>
            </a:pPr>
            <a:r>
              <a:rPr lang="en-US" dirty="0"/>
              <a:t>Introducing our premium Round </a:t>
            </a:r>
            <a:r>
              <a:rPr lang="en-US" dirty="0" err="1"/>
              <a:t>Scad</a:t>
            </a:r>
            <a:r>
              <a:rPr lang="en-US" dirty="0"/>
              <a:t> Frozen at PT EDHO BAHY BANTEL. </a:t>
            </a:r>
            <a:r>
              <a:rPr lang="en-US" sz="1400" dirty="0"/>
              <a:t>Our round </a:t>
            </a:r>
            <a:r>
              <a:rPr lang="en-US" sz="1400" dirty="0" err="1"/>
              <a:t>scad</a:t>
            </a:r>
            <a:r>
              <a:rPr lang="en-US" sz="1400" dirty="0"/>
              <a:t> is a versatile fish with a mild flavor and firm texture. It is perfect for frying, grilling, or incorporating into traditional recipes</a:t>
            </a:r>
            <a:r>
              <a:rPr lang="en-US" dirty="0"/>
              <a:t>. </a:t>
            </a:r>
            <a:endParaRPr dirty="0">
              <a:latin typeface="Trebuchet MS"/>
              <a:ea typeface="Trebuchet MS"/>
              <a:cs typeface="Trebuchet MS"/>
              <a:sym typeface="Trebuchet MS"/>
            </a:endParaRPr>
          </a:p>
        </p:txBody>
      </p:sp>
    </p:spTree>
    <p:extLst>
      <p:ext uri="{BB962C8B-B14F-4D97-AF65-F5344CB8AC3E}">
        <p14:creationId xmlns:p14="http://schemas.microsoft.com/office/powerpoint/2010/main" val="21860518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631</Words>
  <Application>Microsoft Office PowerPoint</Application>
  <PresentationFormat>Custom</PresentationFormat>
  <Paragraphs>60</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 Narrow</vt:lpstr>
      <vt:lpstr>Lucida Sans</vt:lpstr>
      <vt:lpstr>Verdana</vt:lpstr>
      <vt:lpstr>Georgia</vt:lpstr>
      <vt:lpstr>Bahnschrift Condensed</vt:lpstr>
      <vt:lpstr>Cambria</vt:lpstr>
      <vt:lpstr>Tahoma</vt:lpstr>
      <vt:lpstr>Calibri</vt:lpstr>
      <vt:lpstr>Arial</vt:lpstr>
      <vt:lpstr>Trebuchet MS</vt:lpstr>
      <vt:lpstr>Office Theme</vt:lpstr>
      <vt:lpstr>COMPANY</vt:lpstr>
      <vt:lpstr>COMPANY INTRODUCTION</vt:lpstr>
      <vt:lpstr>PowerPoint Presentation</vt:lpstr>
      <vt:lpstr>Our Services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Alvien Z</dc:creator>
  <cp:lastModifiedBy>EDHO BAHY</cp:lastModifiedBy>
  <cp:revision>4</cp:revision>
  <dcterms:created xsi:type="dcterms:W3CDTF">2023-07-14T04:26:21Z</dcterms:created>
  <dcterms:modified xsi:type="dcterms:W3CDTF">2024-07-06T15:18:34Z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2023-06-08T00:00:00Z</vt:filetime>
  </property>
  <property fmtid="{D5CDD505-2E9C-101B-9397-08002B2CF9AE}" pid="3" name="Creator">
    <vt:lpwstr>Canva</vt:lpwstr>
  </property>
  <property fmtid="{D5CDD505-2E9C-101B-9397-08002B2CF9AE}" pid="4" name="LastSaved">
    <vt:filetime>2023-07-14T00:00:00Z</vt:filetime>
  </property>
</Properties>
</file>