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5125700" cy="102679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slide" Target="slide4.xml"/><Relationship Id="rId7" Type="http://schemas.openxmlformats.org/officeDocument/2006/relationships/image" Target="../media/image15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3.jpeg"/><Relationship Id="rId7" Type="http://schemas.openxmlformats.org/officeDocument/2006/relationships/image" Target="../media/image22.jpe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jpeg"/><Relationship Id="rId8" Type="http://schemas.openxmlformats.org/officeDocument/2006/relationships/image" Target="../media/image35.jpeg"/><Relationship Id="rId7" Type="http://schemas.openxmlformats.org/officeDocument/2006/relationships/image" Target="../media/image34.jpeg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37.jpeg"/><Relationship Id="rId1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jpeg"/><Relationship Id="rId8" Type="http://schemas.openxmlformats.org/officeDocument/2006/relationships/image" Target="../media/image45.jpeg"/><Relationship Id="rId7" Type="http://schemas.openxmlformats.org/officeDocument/2006/relationships/image" Target="../media/image44.jpeg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5125700" cy="102679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045511" y="2349512"/>
            <a:ext cx="6407094" cy="4946687"/>
          </a:xfrm>
          <a:prstGeom prst="rect">
            <a:avLst/>
          </a:prstGeom>
        </p:spPr>
      </p:pic>
      <p:sp>
        <p:nvSpPr>
          <p:cNvPr id="6" name="textbox 6"/>
          <p:cNvSpPr/>
          <p:nvPr/>
        </p:nvSpPr>
        <p:spPr>
          <a:xfrm>
            <a:off x="742979" y="8064965"/>
            <a:ext cx="2524760" cy="11430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5240" algn="l" rtl="0" eaLnBrk="0">
              <a:lnSpc>
                <a:spcPct val="97000"/>
              </a:lnSpc>
            </a:pPr>
            <a:r>
              <a:rPr sz="1600" b="1" kern="0" spc="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台州超伟卫浴制造有限公司</a:t>
            </a:r>
            <a:endParaRPr lang="en-US" altLang="en-US" sz="1600" dirty="0"/>
          </a:p>
          <a:p>
            <a:pPr marL="12700" algn="l" rtl="0" eaLnBrk="0">
              <a:lnSpc>
                <a:spcPct val="86000"/>
              </a:lnSpc>
              <a:spcBef>
                <a:spcPts val="235"/>
              </a:spcBef>
            </a:pPr>
            <a:r>
              <a:rPr sz="800" b="1" kern="0" spc="-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Taizhou Chaowei Sanitary W</a:t>
            </a:r>
            <a:r>
              <a:rPr sz="800" b="1" kern="0" spc="-3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are Manufacturing Co,Ltd.</a:t>
            </a:r>
            <a:endParaRPr lang="en-US" altLang="en-US" sz="800" dirty="0"/>
          </a:p>
          <a:p>
            <a:pPr marL="13970" algn="l" rtl="0" eaLnBrk="0">
              <a:lnSpc>
                <a:spcPts val="975"/>
              </a:lnSpc>
              <a:spcBef>
                <a:spcPts val="1050"/>
              </a:spcBef>
            </a:pPr>
            <a:r>
              <a:rPr sz="800" b="1" kern="0" spc="2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地址：浙江省玉环市楚门镇南兴东路192号</a:t>
            </a:r>
            <a:endParaRPr lang="en-US" altLang="en-US" sz="800" dirty="0"/>
          </a:p>
          <a:p>
            <a:pPr marL="501015" indent="-488315" algn="l" rtl="0" eaLnBrk="0">
              <a:lnSpc>
                <a:spcPct val="108000"/>
              </a:lnSpc>
              <a:spcBef>
                <a:spcPts val="255"/>
              </a:spcBef>
            </a:pP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Address</a:t>
            </a:r>
            <a:r>
              <a:rPr sz="800" kern="0" spc="7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:192</a:t>
            </a:r>
            <a:r>
              <a:rPr sz="800" kern="0" spc="11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Nanxing</a:t>
            </a:r>
            <a:r>
              <a:rPr sz="800" kern="0" spc="10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East</a:t>
            </a:r>
            <a:r>
              <a:rPr sz="800" kern="0" spc="9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Road</a:t>
            </a:r>
            <a:r>
              <a:rPr sz="800" kern="0" spc="7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,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Chumen</a:t>
            </a:r>
            <a:r>
              <a:rPr sz="800" kern="0" spc="7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Town</a:t>
            </a:r>
            <a:r>
              <a:rPr sz="800" kern="0" spc="7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,  </a:t>
            </a:r>
            <a:r>
              <a:rPr sz="800" kern="0" spc="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Yuhuan</a:t>
            </a:r>
            <a:r>
              <a:rPr sz="800" kern="0" spc="5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</a:t>
            </a:r>
            <a:r>
              <a:rPr sz="800" kern="0" spc="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City,Zhejia</a:t>
            </a:r>
            <a:r>
              <a:rPr sz="800" kern="0" spc="1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ng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</a:t>
            </a:r>
            <a:r>
              <a:rPr sz="800" kern="0" spc="1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Province</a:t>
            </a:r>
            <a:endParaRPr lang="en-US" altLang="en-US" sz="800" dirty="0"/>
          </a:p>
          <a:p>
            <a:pPr algn="l" rtl="0" eaLnBrk="0">
              <a:lnSpc>
                <a:spcPct val="118000"/>
              </a:lnSpc>
            </a:pPr>
            <a:endParaRPr lang="en-US" altLang="en-US" sz="400" dirty="0"/>
          </a:p>
          <a:p>
            <a:pPr marL="12700" algn="l" rtl="0" eaLnBrk="0">
              <a:lnSpc>
                <a:spcPct val="100000"/>
              </a:lnSpc>
              <a:spcBef>
                <a:spcPts val="0"/>
              </a:spcBef>
            </a:pPr>
            <a:r>
              <a:rPr sz="800" kern="0" spc="80" dirty="0">
                <a:solidFill>
                  <a:srgbClr val="FFFFFF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电话：15657621911  邮</a:t>
            </a:r>
            <a:r>
              <a:rPr sz="800" kern="0" spc="70" dirty="0">
                <a:solidFill>
                  <a:srgbClr val="FFFFFF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箱：453854195@49.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com</a:t>
            </a:r>
            <a:endParaRPr lang="en-US" altLang="en-US" sz="800" dirty="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90804" y="4337079"/>
            <a:ext cx="1562181" cy="1555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305823" y="1022379"/>
            <a:ext cx="2558966" cy="61587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85799" y="965187"/>
            <a:ext cx="2184453" cy="546151"/>
          </a:xfrm>
          <a:prstGeom prst="rect">
            <a:avLst/>
          </a:prstGeom>
        </p:spPr>
      </p:pic>
      <p:sp>
        <p:nvSpPr>
          <p:cNvPr id="14" name="textbox 14"/>
          <p:cNvSpPr/>
          <p:nvPr/>
        </p:nvSpPr>
        <p:spPr>
          <a:xfrm>
            <a:off x="10080408" y="8833315"/>
            <a:ext cx="2527300" cy="3962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600" b="1" kern="0" spc="2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台州超伟卫浴制造有限公司</a:t>
            </a:r>
            <a:endParaRPr lang="en-US" altLang="en-US" sz="1600" dirty="0"/>
          </a:p>
          <a:p>
            <a:pPr marL="15875" algn="l" rtl="0" eaLnBrk="0">
              <a:lnSpc>
                <a:spcPct val="86000"/>
              </a:lnSpc>
              <a:spcBef>
                <a:spcPts val="235"/>
              </a:spcBef>
            </a:pP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Taizhou Chaowei Sanitary Ware</a:t>
            </a:r>
            <a:r>
              <a:rPr sz="800" kern="0" spc="5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Manufact</a:t>
            </a:r>
            <a:r>
              <a:rPr sz="800" kern="0" spc="-1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uring Co,Ltd.</a:t>
            </a:r>
            <a:endParaRPr lang="en-US" alt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5610215"/>
            <a:ext cx="7607318" cy="4654559"/>
          </a:xfrm>
          <a:prstGeom prst="rect">
            <a:avLst/>
          </a:prstGeom>
        </p:spPr>
      </p:pic>
      <p:sp>
        <p:nvSpPr>
          <p:cNvPr id="18" name="textbox 18"/>
          <p:cNvSpPr/>
          <p:nvPr/>
        </p:nvSpPr>
        <p:spPr>
          <a:xfrm>
            <a:off x="8223243" y="1573203"/>
            <a:ext cx="6191884" cy="52393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385"/>
              </a:lnSpc>
            </a:pPr>
            <a:r>
              <a:rPr sz="1800" b="1" kern="0" spc="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THE  COMPA</a:t>
            </a:r>
            <a:r>
              <a:rPr sz="1800" b="1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NY</a:t>
            </a:r>
            <a:endParaRPr lang="en-US" altLang="en-US" sz="1800" dirty="0"/>
          </a:p>
          <a:p>
            <a:pPr marL="12700" algn="l" rtl="0" eaLnBrk="0">
              <a:lnSpc>
                <a:spcPts val="2500"/>
              </a:lnSpc>
            </a:pP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PROFILE</a:t>
            </a:r>
            <a:endParaRPr lang="en-US" altLang="en-US" sz="1800" dirty="0"/>
          </a:p>
          <a:p>
            <a:pPr algn="l" rtl="0" eaLnBrk="0">
              <a:lnSpc>
                <a:spcPct val="160000"/>
              </a:lnSpc>
            </a:pPr>
            <a:endParaRPr lang="en-US" altLang="en-US" sz="1000" dirty="0"/>
          </a:p>
          <a:p>
            <a:pPr marL="12700" indent="259715" algn="l" rtl="0" eaLnBrk="0">
              <a:lnSpc>
                <a:spcPct val="144000"/>
              </a:lnSpc>
              <a:spcBef>
                <a:spcPts val="340"/>
              </a:spcBef>
            </a:pP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Taizhou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Chaowei</a:t>
            </a:r>
            <a:r>
              <a:rPr sz="11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Sanitary Ware</a:t>
            </a:r>
            <a:r>
              <a:rPr sz="11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Manufacturing</a:t>
            </a:r>
            <a:r>
              <a:rPr sz="11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Co.,L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td.,located</a:t>
            </a:r>
            <a:r>
              <a:rPr sz="11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</a:t>
            </a:r>
            <a:r>
              <a:rPr sz="11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Chumen Town,Yuhuan  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City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,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Taizhou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,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is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modern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enterprise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integrating</a:t>
            </a: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R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&amp;D</a:t>
            </a:r>
            <a:r>
              <a:rPr sz="1100" kern="0" spc="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,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design</a:t>
            </a:r>
            <a:r>
              <a:rPr sz="1100" kern="0" spc="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,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production</a:t>
            </a:r>
            <a:r>
              <a:rPr sz="1100" kern="0" spc="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</a:t>
            </a: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marketing</a:t>
            </a:r>
            <a:r>
              <a:rPr sz="1100" kern="0" spc="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.  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Focus</a:t>
            </a:r>
            <a:r>
              <a:rPr sz="1100" kern="0" spc="2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on</a:t>
            </a:r>
            <a:r>
              <a:rPr sz="1100" kern="0" spc="2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R&amp;D</a:t>
            </a:r>
            <a:r>
              <a:rPr sz="1100" kern="0" spc="2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</a:t>
            </a:r>
            <a:r>
              <a:rPr sz="1100" kern="0" spc="2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production</a:t>
            </a:r>
            <a:r>
              <a:rPr sz="1100" kern="0" spc="2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of</a:t>
            </a:r>
            <a:r>
              <a:rPr sz="1100" kern="0" spc="1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various</a:t>
            </a:r>
            <a:r>
              <a:rPr sz="1100" kern="0" spc="1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types</a:t>
            </a:r>
            <a:r>
              <a:rPr sz="1100" kern="0" spc="2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of</a:t>
            </a:r>
            <a:r>
              <a:rPr sz="1100" kern="0" spc="2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high-grade</a:t>
            </a:r>
            <a:r>
              <a:rPr sz="1100" kern="0" spc="2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angle</a:t>
            </a:r>
            <a:r>
              <a:rPr sz="1100" kern="0" spc="1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valve,floor</a:t>
            </a:r>
            <a:r>
              <a:rPr sz="1100" kern="0" spc="1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drain,kitchen  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faucet,bathtub faucet,valves and other products.The company is</a:t>
            </a:r>
            <a:r>
              <a:rPr sz="1100" kern="0" spc="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equipped with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new</a:t>
            </a:r>
            <a:r>
              <a:rPr sz="1100" kern="0" spc="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utomated  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machine</a:t>
            </a:r>
            <a:r>
              <a:rPr sz="11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tools,product</a:t>
            </a:r>
            <a:r>
              <a:rPr sz="1100" kern="0" spc="2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assembly</a:t>
            </a:r>
            <a:r>
              <a:rPr sz="1100" kern="0" spc="2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lines</a:t>
            </a:r>
            <a:r>
              <a:rPr sz="1100" kern="0" spc="2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</a:t>
            </a:r>
            <a:r>
              <a:rPr sz="11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various</a:t>
            </a:r>
            <a:r>
              <a:rPr sz="1100" kern="0" spc="1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types</a:t>
            </a:r>
            <a:r>
              <a:rPr sz="1100" kern="0" spc="2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of</a:t>
            </a:r>
            <a:r>
              <a:rPr sz="1100" kern="0" spc="1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high-p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recision</a:t>
            </a:r>
            <a:r>
              <a:rPr sz="1100" kern="0" spc="1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testing</a:t>
            </a:r>
            <a:r>
              <a:rPr sz="1100" kern="0" spc="2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equipment,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with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specialization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diversification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to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provide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customers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with</a:t>
            </a:r>
            <a:r>
              <a:rPr sz="1100" kern="0" spc="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high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-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quality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,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high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-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standard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, 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high-precision</a:t>
            </a:r>
            <a:r>
              <a:rPr sz="1100" kern="0" spc="2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products</a:t>
            </a:r>
            <a:r>
              <a:rPr sz="1100" kern="0" spc="2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for</a:t>
            </a:r>
            <a:r>
              <a:rPr sz="1100" kern="0" spc="2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enterprise</a:t>
            </a:r>
            <a:r>
              <a:rPr sz="1100" kern="0" spc="2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deve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lopment</a:t>
            </a:r>
            <a:r>
              <a:rPr sz="1100" kern="0" spc="2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strategy.</a:t>
            </a:r>
            <a:endParaRPr lang="en-US" altLang="en-US" sz="1100" dirty="0"/>
          </a:p>
          <a:p>
            <a:pPr marL="12700" indent="259715" algn="l" rtl="0" eaLnBrk="0">
              <a:lnSpc>
                <a:spcPct val="149000"/>
              </a:lnSpc>
              <a:spcBef>
                <a:spcPts val="345"/>
              </a:spcBef>
            </a:pP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The</a:t>
            </a:r>
            <a:r>
              <a:rPr sz="11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company</a:t>
            </a:r>
            <a:r>
              <a:rPr sz="11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adheres</a:t>
            </a:r>
            <a:r>
              <a:rPr sz="1100" kern="0" spc="1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to</a:t>
            </a:r>
            <a:r>
              <a:rPr sz="1100" kern="0" spc="1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the</a:t>
            </a:r>
            <a:r>
              <a:rPr sz="11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core</a:t>
            </a:r>
            <a:r>
              <a:rPr sz="11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com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petitiveness</a:t>
            </a:r>
            <a:r>
              <a:rPr sz="11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of</a:t>
            </a:r>
            <a:r>
              <a:rPr sz="1100" kern="0" spc="1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high-end</a:t>
            </a:r>
            <a:r>
              <a:rPr sz="1100" kern="0" spc="2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products</a:t>
            </a:r>
            <a:r>
              <a:rPr sz="11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</a:t>
            </a:r>
            <a:r>
              <a:rPr sz="11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services</a:t>
            </a:r>
            <a:r>
              <a:rPr sz="1100" kern="0" spc="1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to   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customers,and  has  now  become</a:t>
            </a:r>
            <a:r>
              <a:rPr sz="1100" kern="0" spc="2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the  m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ain</a:t>
            </a:r>
            <a:r>
              <a:rPr sz="1100" kern="0" spc="2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supplier</a:t>
            </a:r>
            <a:r>
              <a:rPr sz="1100" kern="0" spc="2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of</a:t>
            </a:r>
            <a:r>
              <a:rPr sz="1100" kern="0" spc="2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many</a:t>
            </a:r>
            <a:r>
              <a:rPr sz="1100" kern="0" spc="2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well-known  import</a:t>
            </a:r>
            <a:r>
              <a:rPr sz="1100" kern="0" spc="2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</a:t>
            </a:r>
            <a:r>
              <a:rPr sz="1100" kern="0" spc="2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export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enterprises</a:t>
            </a:r>
            <a:r>
              <a:rPr sz="11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</a:t>
            </a:r>
            <a:r>
              <a:rPr sz="1100" kern="0" spc="2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listed</a:t>
            </a:r>
            <a:r>
              <a:rPr sz="11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companies</a:t>
            </a:r>
            <a:r>
              <a:rPr sz="1100" kern="0" spc="2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</a:t>
            </a:r>
            <a:r>
              <a:rPr sz="1100" kern="0" spc="1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Ch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ina.Our</a:t>
            </a:r>
            <a:r>
              <a:rPr sz="11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company</a:t>
            </a:r>
            <a:r>
              <a:rPr sz="1100" kern="0" spc="2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has</a:t>
            </a:r>
            <a:r>
              <a:rPr sz="1100" kern="0" spc="2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been</a:t>
            </a:r>
            <a:r>
              <a:rPr sz="11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adhering</a:t>
            </a:r>
            <a:r>
              <a:rPr sz="11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to</a:t>
            </a:r>
            <a:r>
              <a:rPr sz="1100" kern="0" spc="1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the</a:t>
            </a:r>
            <a:r>
              <a:rPr sz="11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"integrity-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oriented,quality-oriented"business  philosophy,t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he</a:t>
            </a:r>
            <a:r>
              <a:rPr sz="1100" kern="0" spc="2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spirit</a:t>
            </a:r>
            <a:r>
              <a:rPr sz="1100" kern="0" spc="2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of</a:t>
            </a:r>
            <a:r>
              <a:rPr sz="1100" kern="0" spc="2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excellence  rooted  in</a:t>
            </a:r>
            <a:r>
              <a:rPr sz="1100" kern="0" spc="2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our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products, 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to</a:t>
            </a:r>
            <a:r>
              <a:rPr sz="11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provide</a:t>
            </a:r>
            <a:r>
              <a:rPr sz="11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customers</a:t>
            </a:r>
            <a:r>
              <a:rPr sz="1100" kern="0" spc="1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at</a:t>
            </a:r>
            <a:r>
              <a:rPr sz="11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home</a:t>
            </a:r>
            <a:r>
              <a:rPr sz="1100" kern="0" spc="1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</a:t>
            </a:r>
            <a:r>
              <a:rPr sz="1100" kern="0" spc="1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abroad</a:t>
            </a:r>
            <a:r>
              <a:rPr sz="11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wi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th</a:t>
            </a:r>
            <a:r>
              <a:rPr sz="11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high-quality</a:t>
            </a:r>
            <a:r>
              <a:rPr sz="11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products</a:t>
            </a:r>
            <a:r>
              <a:rPr sz="1100" kern="0" spc="1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</a:t>
            </a:r>
            <a:r>
              <a:rPr sz="1100" kern="0" spc="1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excellent</a:t>
            </a:r>
            <a:r>
              <a:rPr sz="1100" kern="0" spc="1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service</a:t>
            </a:r>
            <a:r>
              <a:rPr sz="11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to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cast</a:t>
            </a:r>
            <a:r>
              <a:rPr sz="1100" kern="0" spc="1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their</a:t>
            </a:r>
            <a:r>
              <a:rPr sz="1100" kern="0" spc="1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own</a:t>
            </a:r>
            <a:r>
              <a:rPr sz="1100" kern="0" spc="2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brand.</a:t>
            </a:r>
            <a:endParaRPr lang="en-US" altLang="en-US" sz="1100" dirty="0"/>
          </a:p>
          <a:p>
            <a:pPr marL="12700" indent="259715" algn="l" rtl="0" eaLnBrk="0">
              <a:lnSpc>
                <a:spcPct val="142000"/>
              </a:lnSpc>
              <a:spcBef>
                <a:spcPts val="80"/>
              </a:spcBef>
            </a:pP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Based on the</a:t>
            </a:r>
            <a:r>
              <a:rPr sz="11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present and</a:t>
            </a:r>
            <a:r>
              <a:rPr sz="11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looking to</a:t>
            </a:r>
            <a:r>
              <a:rPr sz="1100" kern="0" spc="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the</a:t>
            </a:r>
            <a:r>
              <a:rPr sz="1100" kern="0" spc="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future,in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the</a:t>
            </a:r>
            <a:r>
              <a:rPr sz="1100" kern="0" spc="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face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ofincreas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ing</a:t>
            </a:r>
            <a:r>
              <a:rPr sz="11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market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competition  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at</a:t>
            </a:r>
            <a:r>
              <a:rPr sz="1100" kern="0" spc="2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home</a:t>
            </a:r>
            <a:r>
              <a:rPr sz="1100" kern="0" spc="2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</a:t>
            </a:r>
            <a:r>
              <a:rPr sz="1100" kern="0" spc="2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abroad,Chaowei</a:t>
            </a:r>
            <a:r>
              <a:rPr sz="1100" kern="0" spc="2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Sanitary</a:t>
            </a:r>
            <a:r>
              <a:rPr sz="1100" kern="0" spc="1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War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</a:t>
            </a:r>
            <a:r>
              <a:rPr sz="1100" kern="0" spc="1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will</a:t>
            </a:r>
            <a:r>
              <a:rPr sz="1100" kern="0" spc="2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also</a:t>
            </a:r>
            <a:r>
              <a:rPr sz="1100" kern="0" spc="2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maintain</a:t>
            </a:r>
            <a:r>
              <a:rPr sz="1100" kern="0" spc="2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its</a:t>
            </a:r>
            <a:r>
              <a:rPr sz="1100" kern="0" spc="2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original</a:t>
            </a:r>
            <a:r>
              <a:rPr sz="1100" kern="0" spc="2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intention,improve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customer</a:t>
            </a:r>
            <a:r>
              <a:rPr sz="11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satisfaction</a:t>
            </a:r>
            <a:r>
              <a:rPr sz="1100" kern="0" spc="1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with</a:t>
            </a:r>
            <a:r>
              <a:rPr sz="1100" kern="0" spc="2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better</a:t>
            </a:r>
            <a:r>
              <a:rPr sz="1100" kern="0" spc="2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production</a:t>
            </a:r>
            <a:r>
              <a:rPr sz="11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technolog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y</a:t>
            </a:r>
            <a:r>
              <a:rPr sz="11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</a:t>
            </a:r>
            <a:r>
              <a:rPr sz="1100" kern="0" spc="2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higher</a:t>
            </a:r>
            <a:r>
              <a:rPr sz="1100" kern="0" spc="2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product</a:t>
            </a:r>
            <a:r>
              <a:rPr sz="11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quality,and</a:t>
            </a:r>
            <a:r>
              <a:rPr sz="11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strive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to become more domestic and foreign enterprises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Trusted</a:t>
            </a:r>
            <a:r>
              <a:rPr sz="1100" kern="0" spc="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strategic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partner.Sincerely welcome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calls</a:t>
            </a:r>
            <a:r>
              <a:rPr sz="1100" kern="0" spc="2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patronage,sincere</a:t>
            </a:r>
            <a:r>
              <a:rPr sz="1100" kern="0" spc="2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cooperation,create</a:t>
            </a:r>
            <a:r>
              <a:rPr sz="1100" kern="0" spc="2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</a:t>
            </a:r>
            <a:r>
              <a:rPr sz="1100" kern="0" spc="2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future</a:t>
            </a:r>
            <a:r>
              <a:rPr sz="1100" kern="0" spc="2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King</a:t>
            </a:r>
            <a:r>
              <a:rPr sz="1100" kern="0" spc="2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embroidered.</a:t>
            </a:r>
            <a:endParaRPr lang="en-US" altLang="en-US" sz="1100" dirty="0"/>
          </a:p>
        </p:txBody>
      </p:sp>
      <p:sp>
        <p:nvSpPr>
          <p:cNvPr id="20" name="textbox 20"/>
          <p:cNvSpPr/>
          <p:nvPr/>
        </p:nvSpPr>
        <p:spPr>
          <a:xfrm>
            <a:off x="774743" y="1875363"/>
            <a:ext cx="6038215" cy="30111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5875" algn="l" rtl="0" eaLnBrk="0">
              <a:lnSpc>
                <a:spcPct val="98000"/>
              </a:lnSpc>
            </a:pPr>
            <a:r>
              <a:rPr sz="1800" b="1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公司简介</a:t>
            </a:r>
            <a:endParaRPr lang="en-US" altLang="en-US" sz="1800" dirty="0"/>
          </a:p>
          <a:p>
            <a:pPr algn="l" rtl="0" eaLnBrk="0">
              <a:lnSpc>
                <a:spcPct val="133000"/>
              </a:lnSpc>
            </a:pPr>
            <a:endParaRPr lang="en-US" altLang="en-US" sz="1000" dirty="0"/>
          </a:p>
          <a:p>
            <a:pPr marL="278765" algn="l" rtl="0" eaLnBrk="0">
              <a:lnSpc>
                <a:spcPct val="88000"/>
              </a:lnSpc>
              <a:spcBef>
                <a:spcPts val="335"/>
              </a:spcBef>
            </a:pPr>
            <a:r>
              <a:rPr sz="1100" kern="0" spc="-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台州超伟卫浴制造有限公司位于中国阀门之都台州玉环市楚门镇，是一家研发、设计、生产、营销</a:t>
            </a:r>
            <a:endParaRPr lang="en-US" altLang="en-US" sz="1100" dirty="0"/>
          </a:p>
          <a:p>
            <a:pPr marL="12700" algn="l" rtl="0" eaLnBrk="0">
              <a:lnSpc>
                <a:spcPct val="156000"/>
              </a:lnSpc>
              <a:spcBef>
                <a:spcPts val="15"/>
              </a:spcBef>
            </a:pPr>
            <a:r>
              <a:rPr sz="1100" kern="0" spc="-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为一体的现代企业。专注研发生产各类高档角阀、地</a:t>
            </a:r>
            <a:r>
              <a:rPr sz="1100" kern="0" spc="-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漏、厨房龙头、浴缸龙头、阀门等系列产品。公司装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100" kern="0" spc="-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备有全新自动化机床、产品装配线及各类高精度检验设备，以专业化、多</a:t>
            </a:r>
            <a:r>
              <a:rPr sz="1100" kern="0" spc="-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样化为客户提供高质量、高标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100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准、高精度的产品为企业发展</a:t>
            </a:r>
            <a:r>
              <a:rPr sz="1100" kern="0" spc="-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战略。</a:t>
            </a:r>
            <a:endParaRPr lang="en-US" altLang="en-US" sz="1100" dirty="0"/>
          </a:p>
          <a:p>
            <a:pPr marL="278765" algn="l" rtl="0" eaLnBrk="0">
              <a:lnSpc>
                <a:spcPct val="88000"/>
              </a:lnSpc>
              <a:spcBef>
                <a:spcPts val="695"/>
              </a:spcBef>
            </a:pP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公司坚持以高端产品服务于客户为核心竞争力，现已</a:t>
            </a:r>
            <a:r>
              <a:rPr sz="11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成为国内多家知名进出口企业及上市公司主</a:t>
            </a:r>
            <a:endParaRPr lang="en-US" altLang="en-US" sz="1100" dirty="0"/>
          </a:p>
          <a:p>
            <a:pPr marL="12700" algn="l" rtl="0" eaLnBrk="0">
              <a:lnSpc>
                <a:spcPct val="155000"/>
              </a:lnSpc>
              <a:spcBef>
                <a:spcPts val="5"/>
              </a:spcBef>
            </a:pPr>
            <a:r>
              <a:rPr sz="1100" kern="0" spc="-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要供货商。我公司一直秉承“诚信为主、质量为本”的经营理念，把精益求精的工匠</a:t>
            </a:r>
            <a:r>
              <a:rPr sz="1100" kern="0" spc="-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精神根植于我们的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产品，为国内外客户提供高质量</a:t>
            </a:r>
            <a:r>
              <a:rPr sz="11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产品和优良服务来铸造企业自身品牌。</a:t>
            </a:r>
            <a:endParaRPr lang="en-US" altLang="en-US" sz="1100" dirty="0"/>
          </a:p>
          <a:p>
            <a:pPr algn="r" rtl="0" eaLnBrk="0">
              <a:lnSpc>
                <a:spcPct val="88000"/>
              </a:lnSpc>
              <a:spcBef>
                <a:spcPts val="790"/>
              </a:spcBef>
            </a:pPr>
            <a:r>
              <a:rPr sz="1100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立足现在、展望未来，面对国</a:t>
            </a:r>
            <a:r>
              <a:rPr sz="1100" kern="0" spc="-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内外日益剧增的市场竞争，超伟卫浴也将保持初心，以更好的生产工</a:t>
            </a:r>
            <a:endParaRPr lang="en-US" altLang="en-US" sz="1100" dirty="0"/>
          </a:p>
          <a:p>
            <a:pPr marL="12700" algn="l" rtl="0" eaLnBrk="0">
              <a:lnSpc>
                <a:spcPct val="158000"/>
              </a:lnSpc>
              <a:spcBef>
                <a:spcPts val="20"/>
              </a:spcBef>
            </a:pPr>
            <a:r>
              <a:rPr sz="11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艺，更高的产品质量来提升客户满意度，力争成为更多国内外企业值得信赖的战略伙伴。热诚欢迎来</a:t>
            </a:r>
            <a:r>
              <a:rPr sz="1100" kern="0" spc="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100" kern="0" spc="-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电垂询惠顾、精诚合作、共创景绣</a:t>
            </a:r>
            <a:r>
              <a:rPr sz="1100" kern="0" spc="-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前程。</a:t>
            </a:r>
            <a:endParaRPr lang="en-US" altLang="en-US" sz="1100" dirty="0"/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334746" y="7496195"/>
            <a:ext cx="3111506" cy="149224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229590" y="7515179"/>
            <a:ext cx="2673316" cy="1485982"/>
          </a:xfrm>
          <a:prstGeom prst="rect">
            <a:avLst/>
          </a:prstGeom>
        </p:spPr>
      </p:pic>
      <p:sp>
        <p:nvSpPr>
          <p:cNvPr id="26" name="textbox 26"/>
          <p:cNvSpPr/>
          <p:nvPr/>
        </p:nvSpPr>
        <p:spPr>
          <a:xfrm>
            <a:off x="14604927" y="9643200"/>
            <a:ext cx="136525" cy="1346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02</a:t>
            </a:r>
            <a:endParaRPr lang="en-US" alt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5125700" cy="1026795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7600967" cy="5454643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433103" y="1593894"/>
            <a:ext cx="4438635" cy="373373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108888" y="5619751"/>
            <a:ext cx="3949773" cy="3746466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787666" y="6076983"/>
            <a:ext cx="1873166" cy="194937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984674" y="6197632"/>
            <a:ext cx="1676533" cy="180336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11210" y="6089613"/>
            <a:ext cx="1663675" cy="1765368"/>
          </a:xfrm>
          <a:prstGeom prst="rect">
            <a:avLst/>
          </a:prstGeom>
        </p:spPr>
      </p:pic>
      <p:sp>
        <p:nvSpPr>
          <p:cNvPr id="42" name="textbox 42"/>
          <p:cNvSpPr/>
          <p:nvPr/>
        </p:nvSpPr>
        <p:spPr>
          <a:xfrm>
            <a:off x="12223687" y="7245332"/>
            <a:ext cx="1101725" cy="10864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1000"/>
              </a:lnSpc>
            </a:pP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CW21XF01</a:t>
            </a:r>
            <a:endParaRPr lang="en-US" altLang="en-US" sz="1400" dirty="0"/>
          </a:p>
          <a:p>
            <a:pPr marL="12700" algn="l" rtl="0" eaLnBrk="0">
              <a:lnSpc>
                <a:spcPts val="860"/>
              </a:lnSpc>
              <a:spcBef>
                <a:spcPts val="565"/>
              </a:spcBef>
            </a:pP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●使用介质：冷、热水</a:t>
            </a:r>
            <a:endParaRPr lang="en-US" altLang="en-US" sz="700" dirty="0"/>
          </a:p>
          <a:p>
            <a:pPr marL="12700" algn="l" rtl="0" eaLnBrk="0">
              <a:lnSpc>
                <a:spcPts val="970"/>
              </a:lnSpc>
              <a:spcBef>
                <a:spcPts val="235"/>
              </a:spcBef>
            </a:pPr>
            <a:r>
              <a:rPr sz="800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●介质温度：≤90℃</a:t>
            </a:r>
            <a:endParaRPr lang="en-US" altLang="en-US" sz="800" dirty="0"/>
          </a:p>
          <a:p>
            <a:pPr marL="12700" algn="l" rtl="0" eaLnBrk="0">
              <a:lnSpc>
                <a:spcPts val="965"/>
              </a:lnSpc>
              <a:spcBef>
                <a:spcPts val="75"/>
              </a:spcBef>
            </a:pPr>
            <a:r>
              <a:rPr sz="800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●阀体材质：优质黄</a:t>
            </a:r>
            <a:r>
              <a:rPr sz="800" kern="0" spc="-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铜</a:t>
            </a:r>
            <a:endParaRPr lang="en-US" altLang="en-US" sz="800" dirty="0"/>
          </a:p>
          <a:p>
            <a:pPr marL="12700" algn="l" rtl="0" eaLnBrk="0">
              <a:lnSpc>
                <a:spcPct val="101000"/>
              </a:lnSpc>
              <a:spcBef>
                <a:spcPts val="210"/>
              </a:spcBef>
            </a:pPr>
            <a:r>
              <a:rPr sz="800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●公称压力：1.0</a:t>
            </a:r>
            <a:r>
              <a:rPr sz="800" kern="0" spc="-4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M</a:t>
            </a:r>
            <a:r>
              <a:rPr sz="800" kern="0" spc="-5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pa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     </a:t>
            </a:r>
            <a:r>
              <a:rPr sz="800" kern="0" spc="-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·表面处理：铜镀铬</a:t>
            </a:r>
            <a:endParaRPr lang="en-US" altLang="en-US" sz="800" dirty="0"/>
          </a:p>
          <a:p>
            <a:pPr marL="12700" algn="l" rtl="0" eaLnBrk="0">
              <a:lnSpc>
                <a:spcPts val="970"/>
              </a:lnSpc>
              <a:spcBef>
                <a:spcPts val="185"/>
              </a:spcBef>
            </a:pPr>
            <a:r>
              <a:rPr sz="8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●进出水螺纹规格：G1/2</a:t>
            </a:r>
            <a:endParaRPr lang="en-US" altLang="en-US" sz="800" dirty="0"/>
          </a:p>
        </p:txBody>
      </p:sp>
      <p:sp>
        <p:nvSpPr>
          <p:cNvPr id="44" name="textbox 44"/>
          <p:cNvSpPr/>
          <p:nvPr/>
        </p:nvSpPr>
        <p:spPr>
          <a:xfrm>
            <a:off x="5429224" y="8146887"/>
            <a:ext cx="1101725" cy="10737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2000"/>
              </a:lnSpc>
            </a:pP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CW11FS02</a:t>
            </a:r>
            <a:endParaRPr lang="en-US" altLang="en-US" sz="1400" dirty="0"/>
          </a:p>
          <a:p>
            <a:pPr marL="12700" algn="l" rtl="0" eaLnBrk="0">
              <a:lnSpc>
                <a:spcPts val="970"/>
              </a:lnSpc>
              <a:spcBef>
                <a:spcPts val="415"/>
              </a:spcBef>
            </a:pPr>
            <a:r>
              <a:rPr sz="800" kern="0" spc="-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●使用介质：冷、热水</a:t>
            </a:r>
            <a:endParaRPr lang="en-US" altLang="en-US" sz="800" dirty="0"/>
          </a:p>
          <a:p>
            <a:pPr marL="12700" algn="l" rtl="0" eaLnBrk="0">
              <a:lnSpc>
                <a:spcPts val="970"/>
              </a:lnSpc>
              <a:spcBef>
                <a:spcPts val="130"/>
              </a:spcBef>
            </a:pPr>
            <a:r>
              <a:rPr sz="800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●介质温度：≤90℃</a:t>
            </a:r>
            <a:endParaRPr lang="en-US" altLang="en-US" sz="800" dirty="0"/>
          </a:p>
          <a:p>
            <a:pPr marL="12700" algn="l" rtl="0" eaLnBrk="0">
              <a:lnSpc>
                <a:spcPct val="101000"/>
              </a:lnSpc>
              <a:spcBef>
                <a:spcPts val="130"/>
              </a:spcBef>
            </a:pPr>
            <a:r>
              <a:rPr sz="8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●阀体材质：优质黄铜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</a:t>
            </a:r>
            <a:r>
              <a:rPr sz="800" kern="0" spc="-5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·公称压力：1.0</a:t>
            </a:r>
            <a:r>
              <a:rPr sz="800" kern="0" spc="-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Mpa</a:t>
            </a:r>
            <a:endParaRPr lang="en-US" altLang="en-US" sz="800" dirty="0"/>
          </a:p>
          <a:p>
            <a:pPr marL="12700" algn="l" rtl="0" eaLnBrk="0">
              <a:lnSpc>
                <a:spcPts val="965"/>
              </a:lnSpc>
              <a:spcBef>
                <a:spcPts val="205"/>
              </a:spcBef>
            </a:pPr>
            <a:r>
              <a:rPr sz="800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●表面处理：铜镀铬</a:t>
            </a:r>
            <a:endParaRPr lang="en-US" altLang="en-US" sz="800" dirty="0"/>
          </a:p>
          <a:p>
            <a:pPr marL="12700" algn="l" rtl="0" eaLnBrk="0">
              <a:lnSpc>
                <a:spcPts val="970"/>
              </a:lnSpc>
              <a:spcBef>
                <a:spcPts val="185"/>
              </a:spcBef>
            </a:pPr>
            <a:r>
              <a:rPr sz="8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●进出水螺纹规格：G1/2</a:t>
            </a:r>
            <a:endParaRPr lang="en-US" altLang="en-US" sz="800" dirty="0"/>
          </a:p>
        </p:txBody>
      </p:sp>
      <p:sp>
        <p:nvSpPr>
          <p:cNvPr id="46" name="textbox 46"/>
          <p:cNvSpPr/>
          <p:nvPr/>
        </p:nvSpPr>
        <p:spPr>
          <a:xfrm>
            <a:off x="971529" y="8146887"/>
            <a:ext cx="1096010" cy="10795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2000"/>
              </a:lnSpc>
            </a:pP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CW11FS01</a:t>
            </a:r>
            <a:endParaRPr lang="en-US" altLang="en-US" sz="1400" dirty="0"/>
          </a:p>
          <a:p>
            <a:pPr marL="12700" algn="l" rtl="0" eaLnBrk="0">
              <a:lnSpc>
                <a:spcPct val="100000"/>
              </a:lnSpc>
              <a:spcBef>
                <a:spcPts val="410"/>
              </a:spcBef>
            </a:pPr>
            <a:r>
              <a:rPr sz="800" kern="0" spc="-7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●使用介质：冷、热水</a:t>
            </a:r>
            <a:endParaRPr lang="en-US" altLang="en-US" sz="800" dirty="0"/>
          </a:p>
          <a:p>
            <a:pPr marL="12700" algn="l" rtl="0" eaLnBrk="0">
              <a:lnSpc>
                <a:spcPct val="100000"/>
              </a:lnSpc>
              <a:spcBef>
                <a:spcPts val="200"/>
              </a:spcBef>
            </a:pP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●介质温</a:t>
            </a:r>
            <a:r>
              <a:rPr sz="800" b="1" kern="0" spc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度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：≤90℃</a:t>
            </a:r>
            <a:endParaRPr lang="en-US" altLang="en-US" sz="800" dirty="0"/>
          </a:p>
          <a:p>
            <a:pPr marL="12700" algn="l" rtl="0" eaLnBrk="0">
              <a:lnSpc>
                <a:spcPts val="965"/>
              </a:lnSpc>
              <a:spcBef>
                <a:spcPts val="80"/>
              </a:spcBef>
            </a:pPr>
            <a:r>
              <a:rPr sz="8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·阀体材质：优质黄铜</a:t>
            </a:r>
            <a:endParaRPr lang="en-US" altLang="en-US" sz="800" dirty="0"/>
          </a:p>
          <a:p>
            <a:pPr marL="12700" algn="l" rtl="0" eaLnBrk="0">
              <a:lnSpc>
                <a:spcPts val="920"/>
              </a:lnSpc>
              <a:spcBef>
                <a:spcPts val="105"/>
              </a:spcBef>
            </a:pPr>
            <a:r>
              <a:rPr sz="700" kern="0" spc="-2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●公称压；</a:t>
            </a:r>
            <a:r>
              <a:rPr sz="700" kern="0" spc="-20" dirty="0">
                <a:solidFill>
                  <a:srgbClr val="000000">
                    <a:alpha val="100000"/>
                  </a:srgbClr>
                </a:solidFill>
                <a:latin typeface="YouYuan"/>
                <a:ea typeface="YouYuan"/>
                <a:cs typeface="YouYuan"/>
              </a:rPr>
              <a:t>力：1.0</a:t>
            </a:r>
            <a:r>
              <a:rPr sz="7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Mpa</a:t>
            </a:r>
            <a:endParaRPr lang="en-US" altLang="en-US" sz="700" dirty="0"/>
          </a:p>
          <a:p>
            <a:pPr marL="12700" algn="l" rtl="0" eaLnBrk="0">
              <a:lnSpc>
                <a:spcPct val="100000"/>
              </a:lnSpc>
              <a:spcBef>
                <a:spcPts val="160"/>
              </a:spcBef>
            </a:pPr>
            <a:r>
              <a:rPr sz="800" kern="0" spc="-4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●表面处理：铜镀铬</a:t>
            </a:r>
            <a:endParaRPr lang="en-US" altLang="en-US" sz="800" dirty="0"/>
          </a:p>
          <a:p>
            <a:pPr algn="l" rtl="0" eaLnBrk="0">
              <a:lnSpc>
                <a:spcPct val="102000"/>
              </a:lnSpc>
            </a:pPr>
            <a:endParaRPr lang="en-US" altLang="en-US" sz="200" dirty="0"/>
          </a:p>
          <a:p>
            <a:pPr marL="12700" algn="l" rtl="0" eaLnBrk="0">
              <a:lnSpc>
                <a:spcPct val="100000"/>
              </a:lnSpc>
              <a:spcBef>
                <a:spcPts val="0"/>
              </a:spcBef>
            </a:pPr>
            <a:r>
              <a:rPr sz="800" kern="0" spc="-3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●进出水螺纹规格：G1/2</a:t>
            </a:r>
            <a:endParaRPr lang="en-US" altLang="en-US" sz="800" dirty="0"/>
          </a:p>
        </p:txBody>
      </p:sp>
      <p:sp>
        <p:nvSpPr>
          <p:cNvPr id="48" name="textbox 48"/>
          <p:cNvSpPr/>
          <p:nvPr/>
        </p:nvSpPr>
        <p:spPr>
          <a:xfrm>
            <a:off x="3200452" y="8161759"/>
            <a:ext cx="1101089" cy="10591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2000"/>
              </a:lnSpc>
            </a:pP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CW11QSO2</a:t>
            </a:r>
            <a:endParaRPr lang="en-US" altLang="en-US" sz="1400" dirty="0"/>
          </a:p>
          <a:p>
            <a:pPr marL="12700" algn="l" rtl="0" eaLnBrk="0">
              <a:lnSpc>
                <a:spcPts val="970"/>
              </a:lnSpc>
              <a:spcBef>
                <a:spcPts val="295"/>
              </a:spcBef>
            </a:pPr>
            <a:r>
              <a:rPr sz="800" kern="0" spc="-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●使用介质：冷、热水</a:t>
            </a:r>
            <a:endParaRPr lang="en-US" altLang="en-US" sz="800" dirty="0"/>
          </a:p>
          <a:p>
            <a:pPr marL="12700" algn="l" rtl="0" eaLnBrk="0">
              <a:lnSpc>
                <a:spcPct val="101000"/>
              </a:lnSpc>
              <a:spcBef>
                <a:spcPts val="465"/>
              </a:spcBef>
            </a:pPr>
            <a:r>
              <a:rPr sz="800" kern="0" spc="-3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·介质温度：≤90℃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     </a:t>
            </a:r>
            <a:r>
              <a:rPr sz="8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●阀体材质：优质黄铜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</a:t>
            </a:r>
            <a:r>
              <a:rPr sz="800" kern="0" spc="-5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·公称压力：1.0</a:t>
            </a:r>
            <a:r>
              <a:rPr sz="800" kern="0" spc="-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Mpa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  </a:t>
            </a:r>
            <a:r>
              <a:rPr sz="800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●表面处理：铜镀铬</a:t>
            </a:r>
            <a:endParaRPr lang="en-US" altLang="en-US" sz="800" dirty="0"/>
          </a:p>
          <a:p>
            <a:pPr marL="12700" algn="l" rtl="0" eaLnBrk="0">
              <a:lnSpc>
                <a:spcPts val="970"/>
              </a:lnSpc>
              <a:spcBef>
                <a:spcPts val="185"/>
              </a:spcBef>
            </a:pPr>
            <a:r>
              <a:rPr sz="8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●进出水螺纹规格：G1/2</a:t>
            </a:r>
            <a:endParaRPr lang="en-US" altLang="en-US" sz="800" dirty="0"/>
          </a:p>
        </p:txBody>
      </p:sp>
      <p:sp>
        <p:nvSpPr>
          <p:cNvPr id="50" name="textbox 50"/>
          <p:cNvSpPr/>
          <p:nvPr/>
        </p:nvSpPr>
        <p:spPr>
          <a:xfrm>
            <a:off x="9067862" y="2540560"/>
            <a:ext cx="1054735" cy="10896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5240" algn="l" rtl="0" eaLnBrk="0">
              <a:lnSpc>
                <a:spcPct val="79000"/>
              </a:lnSpc>
            </a:pP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CW210F01</a:t>
            </a:r>
            <a:endParaRPr lang="en-US" altLang="en-US" sz="1400" dirty="0"/>
          </a:p>
          <a:p>
            <a:pPr marL="12700" algn="l" rtl="0" eaLnBrk="0">
              <a:lnSpc>
                <a:spcPts val="970"/>
              </a:lnSpc>
              <a:spcBef>
                <a:spcPts val="605"/>
              </a:spcBef>
            </a:pPr>
            <a:r>
              <a:rPr sz="800" kern="0" spc="-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●使用介质：冷、热水</a:t>
            </a:r>
            <a:endParaRPr lang="en-US" altLang="en-US" sz="800" dirty="0"/>
          </a:p>
          <a:p>
            <a:pPr marL="12700" algn="l" rtl="0" eaLnBrk="0">
              <a:lnSpc>
                <a:spcPts val="970"/>
              </a:lnSpc>
              <a:spcBef>
                <a:spcPts val="80"/>
              </a:spcBef>
            </a:pPr>
            <a:r>
              <a:rPr sz="800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●介质温度：≤90℃</a:t>
            </a:r>
            <a:endParaRPr lang="en-US" altLang="en-US" sz="800" dirty="0"/>
          </a:p>
          <a:p>
            <a:pPr marL="12700" algn="l" rtl="0" eaLnBrk="0">
              <a:lnSpc>
                <a:spcPts val="965"/>
              </a:lnSpc>
              <a:spcBef>
                <a:spcPts val="125"/>
              </a:spcBef>
            </a:pPr>
            <a:r>
              <a:rPr sz="800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●阀体材质：优质黄铜</a:t>
            </a:r>
            <a:endParaRPr lang="en-US" altLang="en-US" sz="800" dirty="0"/>
          </a:p>
          <a:p>
            <a:pPr marL="12700" algn="l" rtl="0" eaLnBrk="0">
              <a:lnSpc>
                <a:spcPct val="99000"/>
              </a:lnSpc>
              <a:spcBef>
                <a:spcPts val="170"/>
              </a:spcBef>
            </a:pPr>
            <a:r>
              <a:rPr sz="800" kern="0" spc="-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●公称压力：1.0</a:t>
            </a:r>
            <a:r>
              <a:rPr sz="800" kern="0" spc="-5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Mpa</a:t>
            </a:r>
            <a:endParaRPr lang="en-US" altLang="en-US" sz="800" dirty="0"/>
          </a:p>
          <a:p>
            <a:pPr marL="12700" algn="l" rtl="0" eaLnBrk="0">
              <a:lnSpc>
                <a:spcPts val="965"/>
              </a:lnSpc>
              <a:spcBef>
                <a:spcPts val="165"/>
              </a:spcBef>
            </a:pPr>
            <a:r>
              <a:rPr sz="800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●表面处理：铜镀铬</a:t>
            </a:r>
            <a:endParaRPr lang="en-US" altLang="en-US" sz="800" dirty="0"/>
          </a:p>
          <a:p>
            <a:pPr marL="12700" algn="l" rtl="0" eaLnBrk="0">
              <a:lnSpc>
                <a:spcPct val="100000"/>
              </a:lnSpc>
              <a:spcBef>
                <a:spcPts val="125"/>
              </a:spcBef>
            </a:pPr>
            <a:r>
              <a:rPr sz="8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·进出水螺纹规格：</a:t>
            </a:r>
            <a:r>
              <a:rPr sz="800" kern="0" spc="-3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G1,</a:t>
            </a:r>
            <a:endParaRPr lang="en-US" altLang="en-US" sz="800" dirty="0"/>
          </a:p>
        </p:txBody>
      </p:sp>
      <p:sp>
        <p:nvSpPr>
          <p:cNvPr id="52" name="textbox 52"/>
          <p:cNvSpPr/>
          <p:nvPr/>
        </p:nvSpPr>
        <p:spPr>
          <a:xfrm>
            <a:off x="349257" y="9646156"/>
            <a:ext cx="14384019" cy="1250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1000"/>
              </a:lnSpc>
            </a:pP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03                                                                                                                                             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                                                                                                                                    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  <a:hlinkClick r:id="rId8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04</a:t>
            </a:r>
            <a:endParaRPr lang="en-US" altLang="en-US" sz="800" dirty="0"/>
          </a:p>
        </p:txBody>
      </p:sp>
      <p:sp>
        <p:nvSpPr>
          <p:cNvPr id="54" name="textbox 54"/>
          <p:cNvSpPr/>
          <p:nvPr/>
        </p:nvSpPr>
        <p:spPr>
          <a:xfrm>
            <a:off x="10820325" y="842937"/>
            <a:ext cx="1010919" cy="5035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3000"/>
              </a:lnSpc>
            </a:pPr>
            <a:r>
              <a:rPr sz="19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FAUCET</a:t>
            </a:r>
            <a:endParaRPr lang="en-US" altLang="en-US" sz="1900" dirty="0"/>
          </a:p>
          <a:p>
            <a:pPr marL="241300" algn="l" rtl="0" eaLnBrk="0">
              <a:lnSpc>
                <a:spcPct val="95000"/>
              </a:lnSpc>
              <a:spcBef>
                <a:spcPts val="270"/>
              </a:spcBef>
            </a:pP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水龙头</a:t>
            </a:r>
            <a:endParaRPr lang="en-US" alt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5125700" cy="1026795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 rot="21600000">
            <a:off x="0" y="0"/>
            <a:ext cx="4305227" cy="10267950"/>
            <a:chOff x="0" y="0"/>
            <a:chExt cx="4305227" cy="10267950"/>
          </a:xfrm>
        </p:grpSpPr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4305227" cy="10267950"/>
            </a:xfrm>
            <a:prstGeom prst="rect">
              <a:avLst/>
            </a:prstGeom>
          </p:spPr>
        </p:pic>
        <p:sp>
          <p:nvSpPr>
            <p:cNvPr id="60" name="textbox 60"/>
            <p:cNvSpPr/>
            <p:nvPr/>
          </p:nvSpPr>
          <p:spPr>
            <a:xfrm>
              <a:off x="-12700" y="-12700"/>
              <a:ext cx="4330700" cy="1031748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7000"/>
                </a:lnSpc>
              </a:pPr>
              <a:endParaRPr lang="en-US" altLang="en-US" sz="1000" dirty="0"/>
            </a:p>
            <a:p>
              <a:pPr marL="850900" algn="l" rtl="0" eaLnBrk="0">
                <a:lnSpc>
                  <a:spcPct val="81000"/>
                </a:lnSpc>
                <a:spcBef>
                  <a:spcPts val="5"/>
                </a:spcBef>
              </a:pPr>
              <a:r>
                <a:rPr sz="2000" b="1" kern="0" spc="-40" dirty="0">
                  <a:solidFill>
                    <a:srgbClr val="000000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WATER</a:t>
              </a:r>
              <a:endParaRPr lang="en-US" altLang="en-US" sz="2000" dirty="0"/>
            </a:p>
            <a:p>
              <a:pPr marL="850900" algn="l" rtl="0" eaLnBrk="0">
                <a:lnSpc>
                  <a:spcPts val="1500"/>
                </a:lnSpc>
                <a:spcBef>
                  <a:spcPts val="70"/>
                </a:spcBef>
              </a:pPr>
              <a:r>
                <a:rPr sz="2000" b="1" kern="0" spc="-20" dirty="0">
                  <a:solidFill>
                    <a:srgbClr val="000000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DISTRIBUTION</a:t>
              </a:r>
              <a:endParaRPr lang="en-US" altLang="en-US" sz="2000" dirty="0"/>
            </a:p>
            <a:p>
              <a:pPr marL="850900" algn="l" rtl="0" eaLnBrk="0">
                <a:lnSpc>
                  <a:spcPts val="2730"/>
                </a:lnSpc>
              </a:pPr>
              <a:r>
                <a:rPr sz="2000" b="1" kern="0" spc="-10" dirty="0">
                  <a:solidFill>
                    <a:srgbClr val="000000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VALVE</a:t>
              </a:r>
              <a:endParaRPr lang="en-US" altLang="en-US" sz="2000" dirty="0"/>
            </a:p>
            <a:p>
              <a:pPr marL="850900" algn="l" rtl="0" eaLnBrk="0">
                <a:lnSpc>
                  <a:spcPct val="99000"/>
                </a:lnSpc>
                <a:spcBef>
                  <a:spcPts val="120"/>
                </a:spcBef>
              </a:pPr>
              <a:r>
                <a:rPr sz="1400" kern="0" spc="60" dirty="0">
                  <a:solidFill>
                    <a:srgbClr val="000000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分水阀</a:t>
              </a:r>
              <a:endParaRPr lang="en-US" altLang="en-US" sz="1400" dirty="0"/>
            </a:p>
          </p:txBody>
        </p:sp>
      </p:grpSp>
      <p:pic>
        <p:nvPicPr>
          <p:cNvPr id="62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556496" y="5403816"/>
            <a:ext cx="7562850" cy="4864133"/>
          </a:xfrm>
          <a:prstGeom prst="rect">
            <a:avLst/>
          </a:prstGeom>
        </p:spPr>
      </p:pic>
      <p:pic>
        <p:nvPicPr>
          <p:cNvPr id="64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826005" y="6127707"/>
            <a:ext cx="2038339" cy="2178140"/>
          </a:xfrm>
          <a:prstGeom prst="rect">
            <a:avLst/>
          </a:prstGeom>
        </p:spPr>
      </p:pic>
      <p:pic>
        <p:nvPicPr>
          <p:cNvPr id="66" name="picture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857769" y="1638251"/>
            <a:ext cx="1949400" cy="2082854"/>
          </a:xfrm>
          <a:prstGeom prst="rect">
            <a:avLst/>
          </a:prstGeom>
        </p:spPr>
      </p:pic>
      <p:pic>
        <p:nvPicPr>
          <p:cNvPr id="68" name="picture 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2769871" y="1828824"/>
            <a:ext cx="1301718" cy="1962102"/>
          </a:xfrm>
          <a:prstGeom prst="rect">
            <a:avLst/>
          </a:prstGeom>
        </p:spPr>
      </p:pic>
      <p:pic>
        <p:nvPicPr>
          <p:cNvPr id="70" name="picture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8578843" y="1739904"/>
            <a:ext cx="946112" cy="2120844"/>
          </a:xfrm>
          <a:prstGeom prst="rect">
            <a:avLst/>
          </a:prstGeom>
        </p:spPr>
      </p:pic>
      <p:pic>
        <p:nvPicPr>
          <p:cNvPr id="72" name="picture 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0648946" y="1816092"/>
            <a:ext cx="946112" cy="1987567"/>
          </a:xfrm>
          <a:prstGeom prst="rect">
            <a:avLst/>
          </a:prstGeom>
        </p:spPr>
      </p:pic>
      <p:sp>
        <p:nvSpPr>
          <p:cNvPr id="74" name="textbox 74"/>
          <p:cNvSpPr/>
          <p:nvPr/>
        </p:nvSpPr>
        <p:spPr>
          <a:xfrm>
            <a:off x="4876833" y="8358237"/>
            <a:ext cx="1101089" cy="11036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4000"/>
              </a:lnSpc>
            </a:pP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CW</a:t>
            </a:r>
            <a:r>
              <a:rPr sz="1400" b="1" kern="0" spc="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12</a:t>
            </a: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FD</a:t>
            </a:r>
            <a:r>
              <a:rPr sz="1400" b="1" kern="0" spc="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02</a:t>
            </a:r>
            <a:endParaRPr lang="en-US" altLang="en-US" sz="1400" dirty="0"/>
          </a:p>
          <a:p>
            <a:pPr marL="12700" algn="l" rtl="0" eaLnBrk="0">
              <a:lnSpc>
                <a:spcPts val="970"/>
              </a:lnSpc>
              <a:spcBef>
                <a:spcPts val="510"/>
              </a:spcBef>
            </a:pPr>
            <a:r>
              <a:rPr sz="800" kern="0" spc="-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●使用介质：冷、热水</a:t>
            </a:r>
            <a:endParaRPr lang="en-US" altLang="en-US" sz="800" dirty="0"/>
          </a:p>
          <a:p>
            <a:pPr marL="12700" algn="l" rtl="0" eaLnBrk="0">
              <a:lnSpc>
                <a:spcPts val="970"/>
              </a:lnSpc>
              <a:spcBef>
                <a:spcPts val="180"/>
              </a:spcBef>
            </a:pPr>
            <a:r>
              <a:rPr sz="800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●介质温度：≤90℃</a:t>
            </a:r>
            <a:endParaRPr lang="en-US" altLang="en-US" sz="800" dirty="0"/>
          </a:p>
          <a:p>
            <a:pPr marL="12700" algn="l" rtl="0" eaLnBrk="0">
              <a:lnSpc>
                <a:spcPts val="965"/>
              </a:lnSpc>
              <a:spcBef>
                <a:spcPts val="125"/>
              </a:spcBef>
            </a:pPr>
            <a:r>
              <a:rPr sz="800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●阀体材质：优质黄铜</a:t>
            </a:r>
            <a:endParaRPr lang="en-US" altLang="en-US" sz="800" dirty="0"/>
          </a:p>
          <a:p>
            <a:pPr marL="12700" algn="l" rtl="0" eaLnBrk="0">
              <a:lnSpc>
                <a:spcPct val="96000"/>
              </a:lnSpc>
              <a:spcBef>
                <a:spcPts val="210"/>
              </a:spcBef>
            </a:pPr>
            <a:r>
              <a:rPr sz="800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●公称压力：1.0</a:t>
            </a:r>
            <a:r>
              <a:rPr sz="800" kern="0" spc="-4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Mpa</a:t>
            </a:r>
            <a:endParaRPr lang="en-US" altLang="en-US" sz="800" dirty="0"/>
          </a:p>
          <a:p>
            <a:pPr marL="12700" algn="l" rtl="0" eaLnBrk="0">
              <a:lnSpc>
                <a:spcPct val="100000"/>
              </a:lnSpc>
              <a:spcBef>
                <a:spcPts val="5"/>
              </a:spcBef>
            </a:pPr>
            <a:r>
              <a:rPr sz="800" kern="0" spc="-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●表面处理：铜镀铬</a:t>
            </a:r>
            <a:endParaRPr lang="en-US" altLang="en-US" sz="800" dirty="0"/>
          </a:p>
          <a:p>
            <a:pPr algn="l" rtl="0" eaLnBrk="0">
              <a:lnSpc>
                <a:spcPct val="119000"/>
              </a:lnSpc>
            </a:pPr>
            <a:endParaRPr lang="en-US" altLang="en-US" sz="200" dirty="0"/>
          </a:p>
          <a:p>
            <a:pPr marL="12700" algn="l" rtl="0" eaLnBrk="0">
              <a:lnSpc>
                <a:spcPts val="970"/>
              </a:lnSpc>
              <a:spcBef>
                <a:spcPts val="0"/>
              </a:spcBef>
            </a:pPr>
            <a:r>
              <a:rPr sz="8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●进出水螺纹规格：G1/2</a:t>
            </a:r>
            <a:endParaRPr lang="en-US" altLang="en-US" sz="800" dirty="0"/>
          </a:p>
        </p:txBody>
      </p:sp>
      <p:sp>
        <p:nvSpPr>
          <p:cNvPr id="76" name="textbox 76"/>
          <p:cNvSpPr/>
          <p:nvPr/>
        </p:nvSpPr>
        <p:spPr>
          <a:xfrm>
            <a:off x="10807771" y="4014792"/>
            <a:ext cx="1094739" cy="10718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4000"/>
              </a:lnSpc>
            </a:pP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CW</a:t>
            </a:r>
            <a:r>
              <a:rPr sz="1400" b="1" kern="0" spc="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11</a:t>
            </a: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FD</a:t>
            </a:r>
            <a:r>
              <a:rPr sz="1400" b="1" kern="0" spc="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02</a:t>
            </a:r>
            <a:endParaRPr lang="en-US" altLang="en-US" sz="1400" dirty="0"/>
          </a:p>
          <a:p>
            <a:pPr marL="12700" algn="l" rtl="0" eaLnBrk="0">
              <a:lnSpc>
                <a:spcPts val="970"/>
              </a:lnSpc>
              <a:spcBef>
                <a:spcPts val="360"/>
              </a:spcBef>
            </a:pPr>
            <a:r>
              <a:rPr sz="800" kern="0" spc="-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●使用介质：冷、热水</a:t>
            </a:r>
            <a:endParaRPr lang="en-US" altLang="en-US" sz="800" dirty="0"/>
          </a:p>
          <a:p>
            <a:pPr marL="12700" algn="l" rtl="0" eaLnBrk="0">
              <a:lnSpc>
                <a:spcPts val="970"/>
              </a:lnSpc>
              <a:spcBef>
                <a:spcPts val="80"/>
              </a:spcBef>
            </a:pPr>
            <a:r>
              <a:rPr sz="8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●介质温度：≤90℃</a:t>
            </a:r>
            <a:endParaRPr lang="en-US" altLang="en-US" sz="800" dirty="0"/>
          </a:p>
          <a:p>
            <a:pPr marL="12700" algn="l" rtl="0" eaLnBrk="0">
              <a:lnSpc>
                <a:spcPts val="965"/>
              </a:lnSpc>
              <a:spcBef>
                <a:spcPts val="225"/>
              </a:spcBef>
            </a:pPr>
            <a:r>
              <a:rPr sz="800" kern="0" spc="-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●阀体材质：:优质黄铜</a:t>
            </a:r>
            <a:endParaRPr lang="en-US" altLang="en-US" sz="800" dirty="0"/>
          </a:p>
          <a:p>
            <a:pPr marL="12700" algn="l" rtl="0" eaLnBrk="0">
              <a:lnSpc>
                <a:spcPts val="1020"/>
              </a:lnSpc>
              <a:spcBef>
                <a:spcPts val="35"/>
              </a:spcBef>
            </a:pPr>
            <a:r>
              <a:rPr sz="800" kern="0" spc="-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●公称压力：</a:t>
            </a:r>
            <a:r>
              <a:rPr sz="800" kern="0" spc="-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:1.0Mpa</a:t>
            </a:r>
            <a:endParaRPr lang="en-US" altLang="en-US" sz="800" dirty="0"/>
          </a:p>
          <a:p>
            <a:pPr marL="12700" algn="l" rtl="0" eaLnBrk="0">
              <a:lnSpc>
                <a:spcPct val="82000"/>
              </a:lnSpc>
              <a:spcBef>
                <a:spcPts val="525"/>
              </a:spcBef>
            </a:pPr>
            <a:r>
              <a:rPr sz="800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·表面处理：铜镀铬</a:t>
            </a:r>
            <a:endParaRPr lang="en-US" altLang="en-US" sz="800" dirty="0"/>
          </a:p>
          <a:p>
            <a:pPr marL="12700" algn="l" rtl="0" eaLnBrk="0">
              <a:lnSpc>
                <a:spcPct val="92000"/>
              </a:lnSpc>
              <a:spcBef>
                <a:spcPts val="10"/>
              </a:spcBef>
            </a:pPr>
            <a:r>
              <a:rPr sz="8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●进出水螺纹规格：G1/</a:t>
            </a:r>
            <a:r>
              <a:rPr sz="800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2</a:t>
            </a:r>
            <a:endParaRPr lang="en-US" altLang="en-US" sz="800" dirty="0"/>
          </a:p>
        </p:txBody>
      </p:sp>
      <p:sp>
        <p:nvSpPr>
          <p:cNvPr id="78" name="textbox 78"/>
          <p:cNvSpPr/>
          <p:nvPr/>
        </p:nvSpPr>
        <p:spPr>
          <a:xfrm>
            <a:off x="4876833" y="4027524"/>
            <a:ext cx="1101089" cy="10591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4000"/>
              </a:lnSpc>
            </a:pP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CW</a:t>
            </a:r>
            <a:r>
              <a:rPr sz="1400" b="1" kern="0" spc="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12</a:t>
            </a: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FD</a:t>
            </a:r>
            <a:r>
              <a:rPr sz="1400" b="1" kern="0" spc="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01</a:t>
            </a:r>
            <a:endParaRPr lang="en-US" altLang="en-US" sz="1400" dirty="0"/>
          </a:p>
          <a:p>
            <a:pPr marL="12700" algn="l" rtl="0" eaLnBrk="0">
              <a:lnSpc>
                <a:spcPts val="970"/>
              </a:lnSpc>
              <a:spcBef>
                <a:spcPts val="165"/>
              </a:spcBef>
            </a:pPr>
            <a:r>
              <a:rPr sz="800" kern="0" spc="-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●使用介质：冷、热水</a:t>
            </a:r>
            <a:endParaRPr lang="en-US" altLang="en-US" sz="800" dirty="0"/>
          </a:p>
          <a:p>
            <a:pPr marL="12700" algn="l" rtl="0" eaLnBrk="0">
              <a:lnSpc>
                <a:spcPts val="970"/>
              </a:lnSpc>
              <a:spcBef>
                <a:spcPts val="180"/>
              </a:spcBef>
            </a:pPr>
            <a:r>
              <a:rPr sz="800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●介质温度：≤90℃</a:t>
            </a:r>
            <a:endParaRPr lang="en-US" altLang="en-US" sz="800" dirty="0"/>
          </a:p>
          <a:p>
            <a:pPr marL="12700" algn="l" rtl="0" eaLnBrk="0">
              <a:lnSpc>
                <a:spcPts val="975"/>
              </a:lnSpc>
              <a:spcBef>
                <a:spcPts val="175"/>
              </a:spcBef>
            </a:pPr>
            <a:r>
              <a:rPr sz="800" kern="0" spc="-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●阀体材质：:优质黄铜</a:t>
            </a:r>
            <a:endParaRPr lang="en-US" altLang="en-US" sz="800" dirty="0"/>
          </a:p>
          <a:p>
            <a:pPr marL="12700" algn="l" rtl="0" eaLnBrk="0">
              <a:lnSpc>
                <a:spcPct val="99000"/>
              </a:lnSpc>
              <a:spcBef>
                <a:spcPts val="110"/>
              </a:spcBef>
            </a:pPr>
            <a:r>
              <a:rPr sz="800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●公称压力：1.0</a:t>
            </a:r>
            <a:r>
              <a:rPr sz="800" kern="0" spc="-4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M</a:t>
            </a:r>
            <a:r>
              <a:rPr sz="800" kern="0" spc="-5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pa</a:t>
            </a:r>
            <a:endParaRPr lang="en-US" altLang="en-US" sz="800" dirty="0"/>
          </a:p>
          <a:p>
            <a:pPr marL="12700" algn="l" rtl="0" eaLnBrk="0">
              <a:lnSpc>
                <a:spcPts val="965"/>
              </a:lnSpc>
              <a:spcBef>
                <a:spcPts val="115"/>
              </a:spcBef>
            </a:pPr>
            <a:r>
              <a:rPr sz="800" kern="0" spc="-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●表面处理：铜镀铬</a:t>
            </a:r>
            <a:endParaRPr lang="en-US" altLang="en-US" sz="800" dirty="0"/>
          </a:p>
          <a:p>
            <a:pPr marL="12700" algn="l" rtl="0" eaLnBrk="0">
              <a:lnSpc>
                <a:spcPts val="970"/>
              </a:lnSpc>
              <a:spcBef>
                <a:spcPts val="185"/>
              </a:spcBef>
            </a:pPr>
            <a:r>
              <a:rPr sz="8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●进出水螺纹规格：G1/2</a:t>
            </a:r>
            <a:endParaRPr lang="en-US" altLang="en-US" sz="800" dirty="0"/>
          </a:p>
        </p:txBody>
      </p:sp>
      <p:sp>
        <p:nvSpPr>
          <p:cNvPr id="80" name="textbox 80"/>
          <p:cNvSpPr/>
          <p:nvPr/>
        </p:nvSpPr>
        <p:spPr>
          <a:xfrm>
            <a:off x="8648728" y="4040154"/>
            <a:ext cx="1101089" cy="10401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4000"/>
              </a:lnSpc>
            </a:pP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CW</a:t>
            </a:r>
            <a:r>
              <a:rPr sz="1400" b="1" kern="0" spc="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11</a:t>
            </a: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FD</a:t>
            </a:r>
            <a:r>
              <a:rPr sz="1400" b="1" kern="0" spc="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0</a:t>
            </a:r>
            <a:endParaRPr lang="en-US" altLang="en-US" sz="1400" dirty="0"/>
          </a:p>
          <a:p>
            <a:pPr marL="12700" algn="l" rtl="0" eaLnBrk="0">
              <a:lnSpc>
                <a:spcPts val="970"/>
              </a:lnSpc>
              <a:spcBef>
                <a:spcPts val="165"/>
              </a:spcBef>
            </a:pPr>
            <a:r>
              <a:rPr sz="800" kern="0" spc="-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●使用介质：冷、热水</a:t>
            </a:r>
            <a:endParaRPr lang="en-US" altLang="en-US" sz="800" dirty="0"/>
          </a:p>
          <a:p>
            <a:pPr marL="12700" algn="l" rtl="0" eaLnBrk="0">
              <a:lnSpc>
                <a:spcPts val="975"/>
              </a:lnSpc>
              <a:spcBef>
                <a:spcPts val="80"/>
              </a:spcBef>
            </a:pPr>
            <a:r>
              <a:rPr sz="8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●介质</a:t>
            </a:r>
            <a:r>
              <a:rPr sz="800" kern="0" spc="-3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温度：≤90℃</a:t>
            </a:r>
            <a:endParaRPr lang="en-US" altLang="en-US" sz="800" dirty="0"/>
          </a:p>
          <a:p>
            <a:pPr marL="12700" algn="l" rtl="0" eaLnBrk="0">
              <a:lnSpc>
                <a:spcPct val="96000"/>
              </a:lnSpc>
              <a:spcBef>
                <a:spcPts val="220"/>
              </a:spcBef>
            </a:pPr>
            <a:r>
              <a:rPr sz="8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●阀体材质：优质黄铜</a:t>
            </a:r>
            <a:endParaRPr lang="en-US" altLang="en-US" sz="800" dirty="0"/>
          </a:p>
          <a:p>
            <a:pPr marL="12700" algn="l" rtl="0" eaLnBrk="0">
              <a:lnSpc>
                <a:spcPts val="1100"/>
              </a:lnSpc>
            </a:pPr>
            <a:r>
              <a:rPr sz="800" kern="0" spc="-40" baseline="2200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●公：</a:t>
            </a:r>
            <a:r>
              <a:rPr sz="800" kern="0" spc="-40" baseline="22000" dirty="0">
                <a:solidFill>
                  <a:srgbClr val="000000">
                    <a:alpha val="100000"/>
                  </a:srgbClr>
                </a:solidFill>
                <a:latin typeface="YouYuan"/>
                <a:ea typeface="YouYuan"/>
                <a:cs typeface="YouYuan"/>
              </a:rPr>
              <a:t>公称压：</a:t>
            </a:r>
            <a:r>
              <a:rPr sz="700" kern="0" spc="-40" dirty="0">
                <a:solidFill>
                  <a:srgbClr val="000000">
                    <a:alpha val="100000"/>
                  </a:srgbClr>
                </a:solidFill>
                <a:latin typeface="YouYuan"/>
                <a:ea typeface="YouYuan"/>
                <a:cs typeface="YouYuan"/>
              </a:rPr>
              <a:t>力：</a:t>
            </a:r>
            <a:r>
              <a:rPr sz="700" kern="0" spc="-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:1.0Mp</a:t>
            </a:r>
            <a:r>
              <a:rPr sz="700" kern="0" spc="-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</a:t>
            </a:r>
            <a:endParaRPr lang="en-US" altLang="en-US" sz="700" dirty="0"/>
          </a:p>
          <a:p>
            <a:pPr marL="12700" algn="l" rtl="0" eaLnBrk="0">
              <a:lnSpc>
                <a:spcPts val="965"/>
              </a:lnSpc>
              <a:spcBef>
                <a:spcPts val="130"/>
              </a:spcBef>
            </a:pPr>
            <a:r>
              <a:rPr sz="600" kern="0" spc="-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●表正</a:t>
            </a:r>
            <a:r>
              <a:rPr sz="800" kern="0" spc="-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面处理：铜镀铬</a:t>
            </a:r>
            <a:endParaRPr lang="en-US" altLang="en-US" sz="800" dirty="0"/>
          </a:p>
          <a:p>
            <a:pPr marL="12700" algn="l" rtl="0" eaLnBrk="0">
              <a:lnSpc>
                <a:spcPts val="970"/>
              </a:lnSpc>
              <a:spcBef>
                <a:spcPts val="85"/>
              </a:spcBef>
            </a:pPr>
            <a:r>
              <a:rPr sz="8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●进出水螺纹规格：G1/2</a:t>
            </a:r>
            <a:endParaRPr lang="en-US" altLang="en-US" sz="800" dirty="0"/>
          </a:p>
        </p:txBody>
      </p:sp>
      <p:sp>
        <p:nvSpPr>
          <p:cNvPr id="82" name="textbox 82"/>
          <p:cNvSpPr/>
          <p:nvPr/>
        </p:nvSpPr>
        <p:spPr>
          <a:xfrm>
            <a:off x="8001047" y="933462"/>
            <a:ext cx="2203450" cy="5429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1000"/>
              </a:lnSpc>
            </a:pPr>
            <a:r>
              <a:rPr sz="2000" b="1" kern="0" spc="-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TRIANGLE VALVE</a:t>
            </a:r>
            <a:endParaRPr lang="en-US" altLang="en-US" sz="2000" dirty="0"/>
          </a:p>
          <a:p>
            <a:pPr algn="l" rtl="0" eaLnBrk="0">
              <a:lnSpc>
                <a:spcPct val="126000"/>
              </a:lnSpc>
            </a:pPr>
            <a:endParaRPr lang="en-US" altLang="en-US" sz="300" dirty="0"/>
          </a:p>
          <a:p>
            <a:pPr marL="31750" algn="l" rtl="0" eaLnBrk="0">
              <a:lnSpc>
                <a:spcPct val="99000"/>
              </a:lnSpc>
              <a:spcBef>
                <a:spcPts val="0"/>
              </a:spcBef>
            </a:pP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三角阀</a:t>
            </a:r>
            <a:endParaRPr lang="en-US" altLang="en-US" sz="1400" dirty="0"/>
          </a:p>
        </p:txBody>
      </p:sp>
      <p:sp>
        <p:nvSpPr>
          <p:cNvPr id="84" name="textbox 84"/>
          <p:cNvSpPr/>
          <p:nvPr/>
        </p:nvSpPr>
        <p:spPr>
          <a:xfrm>
            <a:off x="13004778" y="4047280"/>
            <a:ext cx="1095375" cy="10394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5240" algn="l" rtl="0" eaLnBrk="0">
              <a:lnSpc>
                <a:spcPct val="81000"/>
              </a:lnSpc>
            </a:pP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CW</a:t>
            </a:r>
            <a:r>
              <a:rPr sz="1400" b="1" kern="0" spc="1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110S01</a:t>
            </a:r>
            <a:endParaRPr lang="en-US" altLang="en-US" sz="1400" dirty="0"/>
          </a:p>
          <a:p>
            <a:pPr marL="12700" algn="l" rtl="0" eaLnBrk="0">
              <a:lnSpc>
                <a:spcPts val="970"/>
              </a:lnSpc>
              <a:spcBef>
                <a:spcPts val="155"/>
              </a:spcBef>
            </a:pPr>
            <a:r>
              <a:rPr sz="800" kern="0" spc="-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●使用介质：冷、热水</a:t>
            </a:r>
            <a:endParaRPr lang="en-US" altLang="en-US" sz="800" dirty="0"/>
          </a:p>
          <a:p>
            <a:pPr marL="12700" algn="l" rtl="0" eaLnBrk="0">
              <a:lnSpc>
                <a:spcPts val="970"/>
              </a:lnSpc>
              <a:spcBef>
                <a:spcPts val="80"/>
              </a:spcBef>
            </a:pPr>
            <a:r>
              <a:rPr sz="8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●介质温度：≤90℃</a:t>
            </a:r>
            <a:endParaRPr lang="en-US" altLang="en-US" sz="800" dirty="0"/>
          </a:p>
          <a:p>
            <a:pPr marL="12700" algn="l" rtl="0" eaLnBrk="0">
              <a:lnSpc>
                <a:spcPct val="98000"/>
              </a:lnSpc>
              <a:spcBef>
                <a:spcPts val="215"/>
              </a:spcBef>
            </a:pPr>
            <a:r>
              <a:rPr sz="8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●阀体材质：优质黄铜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</a:t>
            </a:r>
            <a:r>
              <a:rPr sz="800" kern="0" spc="-40" dirty="0">
                <a:solidFill>
                  <a:srgbClr val="000000">
                    <a:alpha val="100000"/>
                  </a:srgbClr>
                </a:solidFill>
                <a:latin typeface="YouYuan"/>
                <a:ea typeface="YouYuan"/>
                <a:cs typeface="YouYuan"/>
              </a:rPr>
              <a:t>·公称压力：1.0</a:t>
            </a:r>
            <a:r>
              <a:rPr sz="800" kern="0" spc="-4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Mpa</a:t>
            </a:r>
            <a:endParaRPr lang="en-US" altLang="en-US" sz="800" dirty="0"/>
          </a:p>
          <a:p>
            <a:pPr marL="12700" algn="l" rtl="0" eaLnBrk="0">
              <a:lnSpc>
                <a:spcPts val="965"/>
              </a:lnSpc>
              <a:spcBef>
                <a:spcPts val="180"/>
              </a:spcBef>
            </a:pPr>
            <a:r>
              <a:rPr sz="800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●表面处理：铜镀铬</a:t>
            </a:r>
            <a:endParaRPr lang="en-US" altLang="en-US" sz="800" dirty="0"/>
          </a:p>
          <a:p>
            <a:pPr marL="12700" algn="l" rtl="0" eaLnBrk="0">
              <a:lnSpc>
                <a:spcPts val="970"/>
              </a:lnSpc>
              <a:spcBef>
                <a:spcPts val="235"/>
              </a:spcBef>
            </a:pPr>
            <a:r>
              <a:rPr sz="8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●进出水螺纹规格：G1/2</a:t>
            </a:r>
            <a:endParaRPr lang="en-US" alt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5125700" cy="10267950"/>
          </a:xfrm>
          <a:prstGeom prst="rect">
            <a:avLst/>
          </a:prstGeom>
        </p:spPr>
      </p:pic>
      <p:sp>
        <p:nvSpPr>
          <p:cNvPr id="88" name="textbox 88"/>
          <p:cNvSpPr/>
          <p:nvPr/>
        </p:nvSpPr>
        <p:spPr>
          <a:xfrm>
            <a:off x="977882" y="1489031"/>
            <a:ext cx="5280659" cy="21475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4275"/>
              </a:lnSpc>
            </a:pPr>
            <a:r>
              <a:rPr sz="5700" b="1" kern="0" spc="-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LIN</a:t>
            </a:r>
            <a:r>
              <a:rPr sz="5700" b="1" kern="0" spc="-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EAR</a:t>
            </a:r>
            <a:r>
              <a:rPr sz="5700" b="1" kern="0" spc="3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5700" b="1" kern="0" spc="-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FLO</a:t>
            </a:r>
            <a:r>
              <a:rPr sz="5700" b="1" kern="0" spc="-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</a:t>
            </a:r>
            <a:r>
              <a:rPr sz="5700" b="1" kern="0" spc="-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R</a:t>
            </a:r>
            <a:endParaRPr lang="en-US" altLang="en-US" sz="5700" dirty="0"/>
          </a:p>
          <a:p>
            <a:pPr marL="12700" algn="l" rtl="0" eaLnBrk="0">
              <a:lnSpc>
                <a:spcPts val="8220"/>
              </a:lnSpc>
            </a:pPr>
            <a:r>
              <a:rPr sz="5700" b="1" kern="0" spc="-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DRAIN</a:t>
            </a:r>
            <a:endParaRPr lang="en-US" altLang="en-US" sz="5700" dirty="0"/>
          </a:p>
          <a:p>
            <a:pPr algn="l" rtl="0" eaLnBrk="0">
              <a:lnSpc>
                <a:spcPct val="108000"/>
              </a:lnSpc>
            </a:pPr>
            <a:endParaRPr lang="en-US" altLang="en-US" sz="700" dirty="0"/>
          </a:p>
          <a:p>
            <a:pPr marL="17780" algn="l" rtl="0" eaLnBrk="0">
              <a:lnSpc>
                <a:spcPct val="95000"/>
              </a:lnSpc>
            </a:pPr>
            <a:r>
              <a:rPr sz="2900" b="1" kern="0" spc="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线型地漏</a:t>
            </a:r>
            <a:endParaRPr lang="en-US" altLang="en-US" sz="2900" dirty="0"/>
          </a:p>
        </p:txBody>
      </p:sp>
      <p:sp>
        <p:nvSpPr>
          <p:cNvPr id="90" name="textbox 90"/>
          <p:cNvSpPr/>
          <p:nvPr/>
        </p:nvSpPr>
        <p:spPr>
          <a:xfrm>
            <a:off x="13449323" y="4962481"/>
            <a:ext cx="1090294" cy="11442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59690" algn="l" rtl="0" eaLnBrk="0">
              <a:lnSpc>
                <a:spcPct val="80000"/>
              </a:lnSpc>
            </a:pP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LHY</a:t>
            </a:r>
            <a:r>
              <a:rPr sz="1400" b="1" kern="0" spc="1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3003</a:t>
            </a:r>
            <a:endParaRPr lang="en-US" altLang="en-US" sz="1400" dirty="0"/>
          </a:p>
          <a:p>
            <a:pPr marL="647065" indent="-634365" algn="l" rtl="0" eaLnBrk="0">
              <a:lnSpc>
                <a:spcPct val="81000"/>
              </a:lnSpc>
              <a:spcBef>
                <a:spcPts val="1210"/>
              </a:spcBef>
            </a:pPr>
            <a:r>
              <a:rPr sz="800" kern="0" spc="1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表面处理：本色拉丝</a:t>
            </a: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800" kern="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奢华金</a:t>
            </a:r>
            <a:endParaRPr lang="en-US" altLang="en-US" sz="800" dirty="0"/>
          </a:p>
          <a:p>
            <a:pPr marL="647065" algn="l" rtl="0" eaLnBrk="0">
              <a:lnSpc>
                <a:spcPct val="105000"/>
              </a:lnSpc>
              <a:spcBef>
                <a:spcPts val="285"/>
              </a:spcBef>
            </a:pP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莫里斯灰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亚光耀黑</a:t>
            </a:r>
            <a:endParaRPr lang="en-US" altLang="en-US" sz="800" dirty="0"/>
          </a:p>
          <a:p>
            <a:pPr marL="12700" algn="l" rtl="0" eaLnBrk="0">
              <a:lnSpc>
                <a:spcPct val="83000"/>
              </a:lnSpc>
              <a:spcBef>
                <a:spcPts val="440"/>
              </a:spcBef>
            </a:pP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材质：精锻黄铜</a:t>
            </a:r>
            <a:endParaRPr lang="en-US" altLang="en-US" sz="800" dirty="0"/>
          </a:p>
          <a:p>
            <a:pPr marL="12700" algn="l" rtl="0" eaLnBrk="0">
              <a:lnSpc>
                <a:spcPts val="1150"/>
              </a:lnSpc>
            </a:pPr>
            <a:r>
              <a:rPr sz="800" kern="0" spc="-3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规格：3.2x80</a:t>
            </a:r>
            <a:endParaRPr lang="en-US" altLang="en-US" sz="800" dirty="0"/>
          </a:p>
        </p:txBody>
      </p:sp>
      <p:sp>
        <p:nvSpPr>
          <p:cNvPr id="92" name="textbox 92"/>
          <p:cNvSpPr/>
          <p:nvPr/>
        </p:nvSpPr>
        <p:spPr>
          <a:xfrm>
            <a:off x="13449323" y="1405747"/>
            <a:ext cx="1071880" cy="11385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5240" algn="l" rtl="0" eaLnBrk="0">
              <a:lnSpc>
                <a:spcPct val="81000"/>
              </a:lnSpc>
            </a:pP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LHY</a:t>
            </a:r>
            <a:r>
              <a:rPr sz="1400" b="1" kern="0" spc="1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3001</a:t>
            </a:r>
            <a:endParaRPr lang="en-US" altLang="en-US" sz="1400" dirty="0"/>
          </a:p>
          <a:p>
            <a:pPr marL="12700" algn="l" rtl="0" eaLnBrk="0">
              <a:lnSpc>
                <a:spcPct val="92000"/>
              </a:lnSpc>
              <a:spcBef>
                <a:spcPts val="650"/>
              </a:spcBef>
            </a:pPr>
            <a:r>
              <a:rPr sz="800" kern="0" spc="-20" dirty="0">
                <a:solidFill>
                  <a:srgbClr val="000000">
                    <a:alpha val="100000"/>
                  </a:srgbClr>
                </a:solidFill>
                <a:latin typeface="YouYuan"/>
                <a:ea typeface="YouYuan"/>
                <a:cs typeface="YouYuan"/>
              </a:rPr>
              <a:t>表面处理：</a:t>
            </a:r>
            <a:r>
              <a:rPr sz="800" kern="0" spc="-20" dirty="0">
                <a:solidFill>
                  <a:srgbClr val="000000">
                    <a:alpha val="100000"/>
                  </a:srgbClr>
                </a:solidFill>
                <a:latin typeface="YouYuan"/>
                <a:ea typeface="YouYuan"/>
                <a:cs typeface="YouYuan"/>
              </a:rPr>
              <a:t>   </a:t>
            </a:r>
            <a:r>
              <a:rPr sz="800" kern="0" spc="-20" dirty="0">
                <a:solidFill>
                  <a:srgbClr val="000000">
                    <a:alpha val="100000"/>
                  </a:srgbClr>
                </a:solidFill>
                <a:latin typeface="YouYuan"/>
                <a:ea typeface="YouYuan"/>
                <a:cs typeface="YouYuan"/>
              </a:rPr>
              <a:t>本色拉丝</a:t>
            </a:r>
            <a:endParaRPr lang="en-US" altLang="en-US" sz="800" dirty="0"/>
          </a:p>
          <a:p>
            <a:pPr marL="647065" algn="l" rtl="0" eaLnBrk="0">
              <a:lnSpc>
                <a:spcPct val="95000"/>
              </a:lnSpc>
              <a:spcBef>
                <a:spcPts val="320"/>
              </a:spcBef>
            </a:pPr>
            <a:r>
              <a:rPr sz="800" kern="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奢华金</a:t>
            </a:r>
            <a:endParaRPr lang="en-US" altLang="en-US" sz="800" dirty="0"/>
          </a:p>
          <a:p>
            <a:pPr marL="723265" indent="-76200" algn="l" rtl="0" eaLnBrk="0">
              <a:lnSpc>
                <a:spcPct val="106000"/>
              </a:lnSpc>
              <a:spcBef>
                <a:spcPts val="205"/>
              </a:spcBef>
            </a:pP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YouYuan"/>
                <a:ea typeface="YouYuan"/>
                <a:cs typeface="YouYuan"/>
              </a:rPr>
              <a:t>莫里斯灰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YouYuan"/>
                <a:ea typeface="YouYuan"/>
                <a:cs typeface="YouYuan"/>
              </a:rPr>
              <a:t> </a:t>
            </a:r>
            <a:r>
              <a:rPr sz="700" kern="0" spc="-50" dirty="0">
                <a:solidFill>
                  <a:srgbClr val="000000">
                    <a:alpha val="100000"/>
                  </a:srgbClr>
                </a:solidFill>
                <a:latin typeface="YouYuan"/>
                <a:ea typeface="YouYuan"/>
                <a:cs typeface="YouYuan"/>
              </a:rPr>
              <a:t>亚光耀黑</a:t>
            </a:r>
            <a:endParaRPr lang="en-US" altLang="en-US" sz="700" dirty="0"/>
          </a:p>
          <a:p>
            <a:pPr marL="12700" algn="l" rtl="0" eaLnBrk="0">
              <a:lnSpc>
                <a:spcPct val="83000"/>
              </a:lnSpc>
              <a:spcBef>
                <a:spcPts val="480"/>
              </a:spcBef>
            </a:pP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材质：精锻黄铜</a:t>
            </a:r>
            <a:endParaRPr lang="en-US" altLang="en-US" sz="800" dirty="0"/>
          </a:p>
          <a:p>
            <a:pPr marL="12700" algn="l" rtl="0" eaLnBrk="0">
              <a:lnSpc>
                <a:spcPts val="1250"/>
              </a:lnSpc>
            </a:pPr>
            <a:r>
              <a:rPr sz="800" kern="0" spc="-3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规格：3.2x30</a:t>
            </a:r>
            <a:endParaRPr lang="en-US" altLang="en-US" sz="800" dirty="0"/>
          </a:p>
        </p:txBody>
      </p:sp>
      <p:sp>
        <p:nvSpPr>
          <p:cNvPr id="94" name="textbox 94"/>
          <p:cNvSpPr/>
          <p:nvPr/>
        </p:nvSpPr>
        <p:spPr>
          <a:xfrm>
            <a:off x="13449323" y="3133655"/>
            <a:ext cx="1092835" cy="11118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5240" algn="l" rtl="0" eaLnBrk="0">
              <a:lnSpc>
                <a:spcPct val="80000"/>
              </a:lnSpc>
            </a:pP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LHY</a:t>
            </a:r>
            <a:r>
              <a:rPr sz="1400" b="1" kern="0" spc="1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3002</a:t>
            </a:r>
            <a:endParaRPr lang="en-US" altLang="en-US" sz="1400" dirty="0"/>
          </a:p>
          <a:p>
            <a:pPr marL="12700" algn="l" rtl="0" eaLnBrk="0">
              <a:lnSpc>
                <a:spcPct val="96000"/>
              </a:lnSpc>
              <a:spcBef>
                <a:spcPts val="615"/>
              </a:spcBef>
            </a:pPr>
            <a:r>
              <a:rPr sz="8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表面处理：</a:t>
            </a:r>
            <a:r>
              <a:rPr sz="800" kern="0" spc="20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</a:t>
            </a:r>
            <a:r>
              <a:rPr sz="8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本色拉丝</a:t>
            </a:r>
            <a:endParaRPr lang="en-US" altLang="en-US" sz="800" dirty="0"/>
          </a:p>
          <a:p>
            <a:pPr marL="647065" algn="l" rtl="0" eaLnBrk="0">
              <a:lnSpc>
                <a:spcPct val="95000"/>
              </a:lnSpc>
              <a:spcBef>
                <a:spcPts val="70"/>
              </a:spcBef>
            </a:pPr>
            <a:r>
              <a:rPr sz="800" kern="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奢华金</a:t>
            </a:r>
            <a:endParaRPr lang="en-US" altLang="en-US" sz="800" dirty="0"/>
          </a:p>
          <a:p>
            <a:pPr marL="647065" algn="l" rtl="0" eaLnBrk="0">
              <a:lnSpc>
                <a:spcPct val="110000"/>
              </a:lnSpc>
              <a:spcBef>
                <a:spcPts val="185"/>
              </a:spcBef>
            </a:pPr>
            <a:r>
              <a:rPr sz="800" kern="0" spc="30" dirty="0">
                <a:solidFill>
                  <a:srgbClr val="000000">
                    <a:alpha val="100000"/>
                  </a:srgbClr>
                </a:solidFill>
                <a:latin typeface="YouYuan"/>
                <a:ea typeface="YouYuan"/>
                <a:cs typeface="YouYuan"/>
              </a:rPr>
              <a:t>莫里斯灰</a:t>
            </a:r>
            <a:r>
              <a:rPr sz="800" kern="0" spc="20" dirty="0">
                <a:solidFill>
                  <a:srgbClr val="000000">
                    <a:alpha val="100000"/>
                  </a:srgbClr>
                </a:solidFill>
                <a:latin typeface="YouYuan"/>
                <a:ea typeface="YouYuan"/>
                <a:cs typeface="YouYuan"/>
              </a:rPr>
              <a:t> </a:t>
            </a: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亚光耀黑</a:t>
            </a:r>
            <a:endParaRPr lang="en-US" altLang="en-US" sz="800" dirty="0"/>
          </a:p>
          <a:p>
            <a:pPr marL="12700" algn="l" rtl="0" eaLnBrk="0">
              <a:lnSpc>
                <a:spcPct val="83000"/>
              </a:lnSpc>
              <a:spcBef>
                <a:spcPts val="490"/>
              </a:spcBef>
            </a:pP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材质：精锻黄铜</a:t>
            </a:r>
            <a:endParaRPr lang="en-US" altLang="en-US" sz="800" dirty="0"/>
          </a:p>
          <a:p>
            <a:pPr marL="12700" algn="l" rtl="0" eaLnBrk="0">
              <a:lnSpc>
                <a:spcPts val="1095"/>
              </a:lnSpc>
            </a:pPr>
            <a:r>
              <a:rPr sz="800" kern="0" spc="-30" dirty="0">
                <a:solidFill>
                  <a:srgbClr val="000000">
                    <a:alpha val="100000"/>
                  </a:srgbClr>
                </a:solidFill>
                <a:latin typeface="YouYuan"/>
                <a:ea typeface="YouYuan"/>
                <a:cs typeface="YouYuan"/>
              </a:rPr>
              <a:t>规格：3.2x60</a:t>
            </a:r>
            <a:endParaRPr lang="en-US" altLang="en-US" sz="800" dirty="0"/>
          </a:p>
        </p:txBody>
      </p:sp>
      <p:sp>
        <p:nvSpPr>
          <p:cNvPr id="96" name="textbox 96"/>
          <p:cNvSpPr/>
          <p:nvPr/>
        </p:nvSpPr>
        <p:spPr>
          <a:xfrm>
            <a:off x="349258" y="9650608"/>
            <a:ext cx="14378305" cy="1212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8000"/>
              </a:lnSpc>
            </a:pPr>
            <a:r>
              <a:rPr sz="800" kern="0" spc="-2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07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                            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sz="800" kern="0" spc="-2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08</a:t>
            </a:r>
            <a:endParaRPr lang="en-US" altLang="en-US" sz="800" dirty="0"/>
          </a:p>
        </p:txBody>
      </p:sp>
      <p:sp>
        <p:nvSpPr>
          <p:cNvPr id="98" name="textbox 98"/>
          <p:cNvSpPr/>
          <p:nvPr/>
        </p:nvSpPr>
        <p:spPr>
          <a:xfrm>
            <a:off x="13639756" y="8669315"/>
            <a:ext cx="283209" cy="4629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19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炭</a:t>
            </a:r>
            <a:endParaRPr lang="en-US" altLang="en-US" sz="1900" dirty="0"/>
          </a:p>
          <a:p>
            <a:pPr algn="l" rtl="0" eaLnBrk="0">
              <a:lnSpc>
                <a:spcPct val="111000"/>
              </a:lnSpc>
            </a:pPr>
            <a:endParaRPr lang="en-US" altLang="en-US" sz="300" dirty="0"/>
          </a:p>
          <a:p>
            <a:pPr algn="r" rtl="0" eaLnBrk="0">
              <a:lnSpc>
                <a:spcPts val="870"/>
              </a:lnSpc>
              <a:spcBef>
                <a:spcPts val="0"/>
              </a:spcBef>
            </a:pPr>
            <a:r>
              <a:rPr sz="700" kern="0" spc="-30" dirty="0">
                <a:solidFill>
                  <a:srgbClr val="000000">
                    <a:alpha val="100000"/>
                  </a:srgbClr>
                </a:solidFill>
                <a:latin typeface="YouYuan"/>
                <a:ea typeface="YouYuan"/>
                <a:cs typeface="YouYuan"/>
              </a:rPr>
              <a:t>防虫鼠</a:t>
            </a:r>
            <a:endParaRPr lang="en-US" altLang="en-US" sz="700" dirty="0"/>
          </a:p>
        </p:txBody>
      </p:sp>
      <p:sp>
        <p:nvSpPr>
          <p:cNvPr id="100" name="textbox 100"/>
          <p:cNvSpPr/>
          <p:nvPr/>
        </p:nvSpPr>
        <p:spPr>
          <a:xfrm>
            <a:off x="12446036" y="8691068"/>
            <a:ext cx="288925" cy="4476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lang="en-US" altLang="en-US" sz="100" dirty="0"/>
          </a:p>
          <a:p>
            <a:pPr marL="31750" algn="l" rtl="0" eaLnBrk="0">
              <a:lnSpc>
                <a:spcPct val="96000"/>
              </a:lnSpc>
            </a:pPr>
            <a:r>
              <a:rPr sz="19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液</a:t>
            </a:r>
            <a:endParaRPr lang="en-US" altLang="en-US" sz="1900" dirty="0"/>
          </a:p>
          <a:p>
            <a:pPr algn="l" rtl="0" eaLnBrk="0">
              <a:lnSpc>
                <a:spcPct val="106000"/>
              </a:lnSpc>
            </a:pPr>
            <a:endParaRPr lang="en-US" altLang="en-US" sz="200" dirty="0"/>
          </a:p>
          <a:p>
            <a:pPr algn="r" rtl="0" eaLnBrk="0">
              <a:lnSpc>
                <a:spcPts val="870"/>
              </a:lnSpc>
              <a:spcBef>
                <a:spcPts val="0"/>
              </a:spcBef>
            </a:pPr>
            <a:r>
              <a:rPr sz="700" kern="0" spc="-20" dirty="0">
                <a:solidFill>
                  <a:srgbClr val="000000">
                    <a:alpha val="100000"/>
                  </a:srgbClr>
                </a:solidFill>
                <a:latin typeface="YouYuan"/>
                <a:ea typeface="YouYuan"/>
                <a:cs typeface="YouYuan"/>
              </a:rPr>
              <a:t>防臭味</a:t>
            </a:r>
            <a:endParaRPr lang="en-US" altLang="en-US" sz="700" dirty="0"/>
          </a:p>
        </p:txBody>
      </p:sp>
      <p:sp>
        <p:nvSpPr>
          <p:cNvPr id="102" name="textbox 102"/>
          <p:cNvSpPr/>
          <p:nvPr/>
        </p:nvSpPr>
        <p:spPr>
          <a:xfrm>
            <a:off x="13042896" y="8772932"/>
            <a:ext cx="294004" cy="3765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44450" algn="l" rtl="0" eaLnBrk="0">
              <a:lnSpc>
                <a:spcPct val="83000"/>
              </a:lnSpc>
            </a:pPr>
            <a:r>
              <a:rPr sz="1400" i="1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UF</a:t>
            </a:r>
            <a:endParaRPr lang="en-US" altLang="en-US" sz="1400" dirty="0"/>
          </a:p>
          <a:p>
            <a:pPr algn="l" rtl="0" eaLnBrk="0">
              <a:lnSpc>
                <a:spcPct val="128000"/>
              </a:lnSpc>
            </a:pPr>
            <a:endParaRPr lang="en-US" altLang="en-US" sz="300" dirty="0"/>
          </a:p>
          <a:p>
            <a:pPr marL="12700" algn="l" rtl="0" eaLnBrk="0">
              <a:lnSpc>
                <a:spcPct val="95000"/>
              </a:lnSpc>
              <a:spcBef>
                <a:spcPts val="0"/>
              </a:spcBef>
            </a:pPr>
            <a:r>
              <a:rPr sz="800" kern="0" spc="-9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防</a:t>
            </a:r>
            <a:r>
              <a:rPr sz="800" kern="0" spc="-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堵</a:t>
            </a:r>
            <a:r>
              <a:rPr sz="800" kern="0" spc="-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塞</a:t>
            </a:r>
            <a:endParaRPr lang="en-US" altLang="en-US" sz="800" dirty="0"/>
          </a:p>
        </p:txBody>
      </p:sp>
      <p:pic>
        <p:nvPicPr>
          <p:cNvPr id="104" name="picture 1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4268375" y="8737614"/>
            <a:ext cx="254111" cy="196836"/>
          </a:xfrm>
          <a:prstGeom prst="rect">
            <a:avLst/>
          </a:prstGeom>
        </p:spPr>
      </p:pic>
      <p:pic>
        <p:nvPicPr>
          <p:cNvPr id="106" name="picture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861725" y="8705886"/>
            <a:ext cx="254112" cy="177738"/>
          </a:xfrm>
          <a:prstGeom prst="rect">
            <a:avLst/>
          </a:prstGeom>
        </p:spPr>
      </p:pic>
      <p:sp>
        <p:nvSpPr>
          <p:cNvPr id="108" name="textbox 108"/>
          <p:cNvSpPr/>
          <p:nvPr/>
        </p:nvSpPr>
        <p:spPr>
          <a:xfrm>
            <a:off x="11836470" y="9008015"/>
            <a:ext cx="289559" cy="1409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905"/>
              </a:lnSpc>
            </a:pPr>
            <a:r>
              <a:rPr sz="7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排水快</a:t>
            </a:r>
            <a:endParaRPr lang="en-US" altLang="en-US" sz="700" dirty="0"/>
          </a:p>
        </p:txBody>
      </p:sp>
      <p:sp>
        <p:nvSpPr>
          <p:cNvPr id="110" name="textbox 110"/>
          <p:cNvSpPr/>
          <p:nvPr/>
        </p:nvSpPr>
        <p:spPr>
          <a:xfrm>
            <a:off x="14249475" y="9002833"/>
            <a:ext cx="270509" cy="1358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870"/>
              </a:lnSpc>
            </a:pPr>
            <a:r>
              <a:rPr sz="700" kern="0" spc="-90" dirty="0">
                <a:solidFill>
                  <a:srgbClr val="000000">
                    <a:alpha val="100000"/>
                  </a:srgbClr>
                </a:solidFill>
                <a:latin typeface="YouYuan"/>
                <a:ea typeface="YouYuan"/>
                <a:cs typeface="YouYuan"/>
              </a:rPr>
              <a:t>防返</a:t>
            </a:r>
            <a:r>
              <a:rPr sz="700" kern="0" spc="-30" dirty="0">
                <a:solidFill>
                  <a:srgbClr val="000000">
                    <a:alpha val="100000"/>
                  </a:srgbClr>
                </a:solidFill>
                <a:latin typeface="YouYuan"/>
                <a:ea typeface="YouYuan"/>
                <a:cs typeface="YouYuan"/>
              </a:rPr>
              <a:t>水</a:t>
            </a:r>
            <a:endParaRPr lang="en-US" alt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5125700" cy="10267950"/>
          </a:xfrm>
          <a:prstGeom prst="rect">
            <a:avLst/>
          </a:prstGeom>
        </p:spPr>
      </p:pic>
      <p:sp>
        <p:nvSpPr>
          <p:cNvPr id="114" name="textbox 114"/>
          <p:cNvSpPr/>
          <p:nvPr/>
        </p:nvSpPr>
        <p:spPr>
          <a:xfrm>
            <a:off x="8210537" y="3305130"/>
            <a:ext cx="2736850" cy="58000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5240" algn="l" rtl="0" eaLnBrk="0">
              <a:lnSpc>
                <a:spcPct val="80000"/>
              </a:lnSpc>
            </a:pP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LHY</a:t>
            </a:r>
            <a:r>
              <a:rPr sz="1400" b="1" kern="0" spc="1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3004</a:t>
            </a:r>
            <a:endParaRPr lang="en-US" altLang="en-US" sz="1400" dirty="0"/>
          </a:p>
          <a:p>
            <a:pPr marL="12700" algn="l" rtl="0" eaLnBrk="0">
              <a:lnSpc>
                <a:spcPts val="980"/>
              </a:lnSpc>
              <a:spcBef>
                <a:spcPts val="905"/>
              </a:spcBef>
            </a:pPr>
            <a:r>
              <a:rPr sz="800" kern="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表面处理：●本色拉丝</a:t>
            </a:r>
            <a:r>
              <a:rPr sz="800" kern="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800" kern="0" spc="70" dirty="0">
                <a:solidFill>
                  <a:srgbClr val="F7CC2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</a:t>
            </a:r>
            <a:r>
              <a:rPr sz="800" kern="0" spc="70" dirty="0">
                <a:solidFill>
                  <a:srgbClr val="000000">
                    <a:alpha val="100000"/>
                  </a:srgbClr>
                </a:solidFill>
                <a:latin typeface="YouYuan"/>
                <a:ea typeface="YouYuan"/>
                <a:cs typeface="YouYuan"/>
              </a:rPr>
              <a:t>奢华金●莫里斯灰●亚光</a:t>
            </a:r>
            <a:r>
              <a:rPr sz="800" kern="0" spc="60" dirty="0">
                <a:solidFill>
                  <a:srgbClr val="000000">
                    <a:alpha val="100000"/>
                  </a:srgbClr>
                </a:solidFill>
                <a:latin typeface="YouYuan"/>
                <a:ea typeface="YouYuan"/>
                <a:cs typeface="YouYuan"/>
              </a:rPr>
              <a:t>耀黑</a:t>
            </a:r>
            <a:endParaRPr lang="en-US" altLang="en-US" sz="800" dirty="0"/>
          </a:p>
          <a:p>
            <a:pPr marL="12700" algn="l" rtl="0" eaLnBrk="0">
              <a:lnSpc>
                <a:spcPct val="100000"/>
              </a:lnSpc>
              <a:spcBef>
                <a:spcPts val="15"/>
              </a:spcBef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材质：精锻黄铜</a:t>
            </a:r>
            <a:endParaRPr lang="en-US" altLang="en-US" sz="800" dirty="0"/>
          </a:p>
          <a:p>
            <a:pPr marL="12700" algn="l" rtl="0" eaLnBrk="0">
              <a:lnSpc>
                <a:spcPct val="100000"/>
              </a:lnSpc>
              <a:spcBef>
                <a:spcPts val="145"/>
              </a:spcBef>
            </a:pPr>
            <a:r>
              <a:rPr sz="800" kern="0" spc="-2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规格：5.5x30</a:t>
            </a:r>
            <a:endParaRPr lang="en-US" altLang="en-US" sz="800" dirty="0"/>
          </a:p>
          <a:p>
            <a:pPr algn="l" rtl="0" eaLnBrk="0">
              <a:lnSpc>
                <a:spcPct val="108000"/>
              </a:lnSpc>
            </a:pPr>
            <a:endParaRPr lang="en-US" altLang="en-US" sz="1000" dirty="0"/>
          </a:p>
          <a:p>
            <a:pPr algn="l" rtl="0" eaLnBrk="0">
              <a:lnSpc>
                <a:spcPct val="108000"/>
              </a:lnSpc>
            </a:pPr>
            <a:endParaRPr lang="en-US" altLang="en-US" sz="1000" dirty="0"/>
          </a:p>
          <a:p>
            <a:pPr algn="l" rtl="0" eaLnBrk="0">
              <a:lnSpc>
                <a:spcPct val="109000"/>
              </a:lnSpc>
            </a:pPr>
            <a:endParaRPr lang="en-US" altLang="en-US" sz="1000" dirty="0"/>
          </a:p>
          <a:p>
            <a:pPr algn="l" rtl="0" eaLnBrk="0">
              <a:lnSpc>
                <a:spcPct val="109000"/>
              </a:lnSpc>
            </a:pPr>
            <a:endParaRPr lang="en-US" altLang="en-US" sz="1000" dirty="0"/>
          </a:p>
          <a:p>
            <a:pPr algn="l" rtl="0" eaLnBrk="0">
              <a:lnSpc>
                <a:spcPct val="109000"/>
              </a:lnSpc>
            </a:pPr>
            <a:endParaRPr lang="en-US" altLang="en-US" sz="1000" dirty="0"/>
          </a:p>
          <a:p>
            <a:pPr algn="l" rtl="0" eaLnBrk="0">
              <a:lnSpc>
                <a:spcPct val="109000"/>
              </a:lnSpc>
            </a:pPr>
            <a:endParaRPr lang="en-US" altLang="en-US" sz="1000" dirty="0"/>
          </a:p>
          <a:p>
            <a:pPr algn="l" rtl="0" eaLnBrk="0">
              <a:lnSpc>
                <a:spcPct val="109000"/>
              </a:lnSpc>
            </a:pPr>
            <a:endParaRPr lang="en-US" altLang="en-US" sz="1000" dirty="0"/>
          </a:p>
          <a:p>
            <a:pPr algn="l" rtl="0" eaLnBrk="0">
              <a:lnSpc>
                <a:spcPct val="109000"/>
              </a:lnSpc>
            </a:pPr>
            <a:endParaRPr lang="en-US" altLang="en-US" sz="1000" dirty="0"/>
          </a:p>
          <a:p>
            <a:pPr algn="l" rtl="0" eaLnBrk="0">
              <a:lnSpc>
                <a:spcPct val="109000"/>
              </a:lnSpc>
            </a:pPr>
            <a:endParaRPr lang="en-US" altLang="en-US" sz="1000" dirty="0"/>
          </a:p>
          <a:p>
            <a:pPr algn="l" rtl="0" eaLnBrk="0">
              <a:lnSpc>
                <a:spcPct val="109000"/>
              </a:lnSpc>
            </a:pPr>
            <a:endParaRPr lang="en-US" altLang="en-US" sz="1000" dirty="0"/>
          </a:p>
          <a:p>
            <a:pPr algn="l" rtl="0" eaLnBrk="0">
              <a:lnSpc>
                <a:spcPct val="109000"/>
              </a:lnSpc>
            </a:pPr>
            <a:endParaRPr lang="en-US" altLang="en-US" sz="1000" dirty="0"/>
          </a:p>
          <a:p>
            <a:pPr marL="15240" algn="l" rtl="0" eaLnBrk="0">
              <a:lnSpc>
                <a:spcPct val="80000"/>
              </a:lnSpc>
              <a:spcBef>
                <a:spcPts val="425"/>
              </a:spcBef>
            </a:pP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LHY</a:t>
            </a:r>
            <a:r>
              <a:rPr sz="1400" b="1" kern="0" spc="1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3005</a:t>
            </a:r>
            <a:endParaRPr lang="en-US" altLang="en-US" sz="14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marL="15240" algn="l" rtl="0" eaLnBrk="0">
              <a:lnSpc>
                <a:spcPct val="80000"/>
              </a:lnSpc>
              <a:spcBef>
                <a:spcPts val="425"/>
              </a:spcBef>
            </a:pP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LHY</a:t>
            </a:r>
            <a:r>
              <a:rPr sz="1400" b="1" kern="0" spc="1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3006</a:t>
            </a:r>
            <a:endParaRPr lang="en-US" altLang="en-US" sz="1400" dirty="0"/>
          </a:p>
          <a:p>
            <a:pPr marL="12700" algn="l" rtl="0" eaLnBrk="0">
              <a:lnSpc>
                <a:spcPts val="980"/>
              </a:lnSpc>
              <a:spcBef>
                <a:spcPts val="705"/>
              </a:spcBef>
            </a:pPr>
            <a:r>
              <a:rPr sz="800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表面处理</a:t>
            </a:r>
            <a:r>
              <a:rPr sz="800" kern="0" spc="6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：●本色拉丝 </a:t>
            </a:r>
            <a:r>
              <a:rPr sz="800" kern="0" spc="60" dirty="0">
                <a:solidFill>
                  <a:srgbClr val="F7CC23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●</a:t>
            </a:r>
            <a:r>
              <a:rPr sz="800" kern="0" spc="-170" dirty="0">
                <a:solidFill>
                  <a:srgbClr val="F7CC23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 </a:t>
            </a:r>
            <a:r>
              <a:rPr sz="800" kern="0" spc="60" dirty="0">
                <a:solidFill>
                  <a:srgbClr val="000000">
                    <a:alpha val="100000"/>
                  </a:srgbClr>
                </a:solidFill>
                <a:latin typeface="YouYuan"/>
                <a:ea typeface="YouYuan"/>
                <a:cs typeface="YouYuan"/>
              </a:rPr>
              <a:t>奢华金●莫里斯灰●亚光耀黑</a:t>
            </a:r>
            <a:endParaRPr lang="en-US" altLang="en-US" sz="800" dirty="0"/>
          </a:p>
          <a:p>
            <a:pPr marL="12700" algn="l" rtl="0" eaLnBrk="0">
              <a:lnSpc>
                <a:spcPts val="965"/>
              </a:lnSpc>
              <a:spcBef>
                <a:spcPts val="15"/>
              </a:spcBef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材质：精锻黄铜</a:t>
            </a:r>
            <a:endParaRPr lang="en-US" altLang="en-US" sz="800" dirty="0"/>
          </a:p>
          <a:p>
            <a:pPr marL="12700" algn="l" rtl="0" eaLnBrk="0">
              <a:lnSpc>
                <a:spcPct val="100000"/>
              </a:lnSpc>
              <a:spcBef>
                <a:spcPts val="190"/>
              </a:spcBef>
            </a:pPr>
            <a:r>
              <a:rPr sz="800" kern="0" spc="-2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规格：5.5x60</a:t>
            </a:r>
            <a:endParaRPr lang="en-US" altLang="en-US" sz="800" dirty="0"/>
          </a:p>
        </p:txBody>
      </p:sp>
      <p:sp>
        <p:nvSpPr>
          <p:cNvPr id="116" name="textbox 116"/>
          <p:cNvSpPr/>
          <p:nvPr/>
        </p:nvSpPr>
        <p:spPr>
          <a:xfrm>
            <a:off x="8121598" y="461998"/>
            <a:ext cx="1627504" cy="8483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460"/>
              </a:lnSpc>
            </a:pPr>
            <a:r>
              <a:rPr sz="1900" b="1" kern="0" spc="-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LONG</a:t>
            </a:r>
            <a:r>
              <a:rPr sz="1900" b="1" kern="0" spc="1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900" b="1" kern="0" spc="-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FLOOR</a:t>
            </a:r>
            <a:endParaRPr lang="en-US" altLang="en-US" sz="1900" dirty="0"/>
          </a:p>
          <a:p>
            <a:pPr marL="12700" algn="l" rtl="0" eaLnBrk="0">
              <a:lnSpc>
                <a:spcPts val="2350"/>
              </a:lnSpc>
            </a:pPr>
            <a:r>
              <a:rPr sz="19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DRAIN</a:t>
            </a:r>
            <a:endParaRPr lang="en-US" altLang="en-US" sz="1900" dirty="0"/>
          </a:p>
          <a:p>
            <a:pPr algn="l" rtl="0" eaLnBrk="0">
              <a:lnSpc>
                <a:spcPct val="104000"/>
              </a:lnSpc>
            </a:pPr>
            <a:endParaRPr lang="en-US" altLang="en-US" sz="800" dirty="0"/>
          </a:p>
          <a:p>
            <a:pPr marL="12700" algn="l" rtl="0" eaLnBrk="0">
              <a:lnSpc>
                <a:spcPct val="99000"/>
              </a:lnSpc>
              <a:spcBef>
                <a:spcPts val="5"/>
              </a:spcBef>
            </a:pPr>
            <a:r>
              <a:rPr sz="1400" kern="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长款地漏</a:t>
            </a:r>
            <a:endParaRPr lang="en-US" altLang="en-US" sz="1400" dirty="0"/>
          </a:p>
        </p:txBody>
      </p:sp>
      <p:sp>
        <p:nvSpPr>
          <p:cNvPr id="118" name="textbox 118"/>
          <p:cNvSpPr/>
          <p:nvPr/>
        </p:nvSpPr>
        <p:spPr>
          <a:xfrm>
            <a:off x="349257" y="9646156"/>
            <a:ext cx="14383385" cy="1314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7000"/>
              </a:lnSpc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09                                                                                                                                                                                             </a:t>
            </a: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                                                                                            10</a:t>
            </a:r>
            <a:endParaRPr lang="en-US" alt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1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3898951" cy="10236220"/>
          </a:xfrm>
          <a:prstGeom prst="rect">
            <a:avLst/>
          </a:prstGeom>
        </p:spPr>
      </p:pic>
      <p:pic>
        <p:nvPicPr>
          <p:cNvPr id="122" name="picture 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369353" y="1593894"/>
            <a:ext cx="1930341" cy="1504870"/>
          </a:xfrm>
          <a:prstGeom prst="rect">
            <a:avLst/>
          </a:prstGeom>
        </p:spPr>
      </p:pic>
      <p:pic>
        <p:nvPicPr>
          <p:cNvPr id="124" name="picture 1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095736" y="7118359"/>
            <a:ext cx="3327351" cy="869900"/>
          </a:xfrm>
          <a:prstGeom prst="rect">
            <a:avLst/>
          </a:prstGeom>
        </p:spPr>
      </p:pic>
      <p:pic>
        <p:nvPicPr>
          <p:cNvPr id="126" name="picture 1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791995" y="1619254"/>
            <a:ext cx="1860460" cy="1473245"/>
          </a:xfrm>
          <a:prstGeom prst="rect">
            <a:avLst/>
          </a:prstGeom>
        </p:spPr>
      </p:pic>
      <p:pic>
        <p:nvPicPr>
          <p:cNvPr id="128" name="picture 1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382058" y="4273521"/>
            <a:ext cx="1898577" cy="1441517"/>
          </a:xfrm>
          <a:prstGeom prst="rect">
            <a:avLst/>
          </a:prstGeom>
        </p:spPr>
      </p:pic>
      <p:pic>
        <p:nvPicPr>
          <p:cNvPr id="130" name="picture 1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1779290" y="4210064"/>
            <a:ext cx="1866813" cy="1447781"/>
          </a:xfrm>
          <a:prstGeom prst="rect">
            <a:avLst/>
          </a:prstGeom>
        </p:spPr>
      </p:pic>
      <p:pic>
        <p:nvPicPr>
          <p:cNvPr id="132" name="picture 1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1772937" y="6724685"/>
            <a:ext cx="1879519" cy="1435048"/>
          </a:xfrm>
          <a:prstGeom prst="rect">
            <a:avLst/>
          </a:prstGeom>
        </p:spPr>
      </p:pic>
      <p:pic>
        <p:nvPicPr>
          <p:cNvPr id="134" name="picture 1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8420174" y="6838968"/>
            <a:ext cx="1835050" cy="1416052"/>
          </a:xfrm>
          <a:prstGeom prst="rect">
            <a:avLst/>
          </a:prstGeom>
        </p:spPr>
      </p:pic>
      <p:pic>
        <p:nvPicPr>
          <p:cNvPr id="136" name="picture 1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4152911" y="4559278"/>
            <a:ext cx="2432060" cy="952557"/>
          </a:xfrm>
          <a:prstGeom prst="rect">
            <a:avLst/>
          </a:prstGeom>
        </p:spPr>
      </p:pic>
      <p:sp>
        <p:nvSpPr>
          <p:cNvPr id="138" name="textbox 138"/>
          <p:cNvSpPr/>
          <p:nvPr/>
        </p:nvSpPr>
        <p:spPr>
          <a:xfrm>
            <a:off x="8127951" y="471522"/>
            <a:ext cx="2501900" cy="8451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385"/>
              </a:lnSpc>
            </a:pPr>
            <a:r>
              <a:rPr sz="1800" b="1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HOME</a:t>
            </a:r>
            <a:r>
              <a:rPr sz="1800" b="1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</a:t>
            </a:r>
            <a:r>
              <a:rPr sz="1800" b="1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DECORATION</a:t>
            </a:r>
            <a:endParaRPr lang="en-US" altLang="en-US" sz="1800" dirty="0"/>
          </a:p>
          <a:p>
            <a:pPr marL="12700" algn="l" rtl="0" eaLnBrk="0">
              <a:lnSpc>
                <a:spcPts val="2350"/>
              </a:lnSpc>
            </a:pP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FLOOR</a:t>
            </a:r>
            <a:r>
              <a:rPr sz="1800" b="1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DRAIN</a:t>
            </a:r>
            <a:endParaRPr lang="en-US" altLang="en-US" sz="1800" dirty="0"/>
          </a:p>
          <a:p>
            <a:pPr algn="l" rtl="0" eaLnBrk="0">
              <a:lnSpc>
                <a:spcPct val="109000"/>
              </a:lnSpc>
            </a:pPr>
            <a:endParaRPr lang="en-US" altLang="en-US" sz="800" dirty="0"/>
          </a:p>
          <a:p>
            <a:pPr marL="12700" algn="l" rtl="0" eaLnBrk="0">
              <a:lnSpc>
                <a:spcPct val="99000"/>
              </a:lnSpc>
              <a:spcBef>
                <a:spcPts val="5"/>
              </a:spcBef>
            </a:pP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家装地漏</a:t>
            </a:r>
            <a:endParaRPr lang="en-US" altLang="en-US" sz="1400" dirty="0"/>
          </a:p>
        </p:txBody>
      </p:sp>
      <p:sp>
        <p:nvSpPr>
          <p:cNvPr id="140" name="textbox 140"/>
          <p:cNvSpPr/>
          <p:nvPr/>
        </p:nvSpPr>
        <p:spPr>
          <a:xfrm>
            <a:off x="8127951" y="8397805"/>
            <a:ext cx="2714625" cy="7169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3000"/>
              </a:lnSpc>
            </a:pPr>
            <a:r>
              <a:rPr sz="1400" b="1" i="1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LHY</a:t>
            </a:r>
            <a:r>
              <a:rPr sz="1400" b="1" i="1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1003X</a:t>
            </a:r>
            <a:endParaRPr lang="en-US" altLang="en-US" sz="1400" dirty="0"/>
          </a:p>
          <a:p>
            <a:pPr marL="12700" algn="l" rtl="0" eaLnBrk="0">
              <a:lnSpc>
                <a:spcPts val="980"/>
              </a:lnSpc>
              <a:spcBef>
                <a:spcPts val="860"/>
              </a:spcBef>
            </a:pPr>
            <a:r>
              <a:rPr sz="800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表面处理</a:t>
            </a:r>
            <a:r>
              <a:rPr sz="800" kern="0" spc="6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：●本色拉丝 </a:t>
            </a:r>
            <a:r>
              <a:rPr sz="800" kern="0" spc="60" dirty="0">
                <a:solidFill>
                  <a:srgbClr val="F7CC23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●</a:t>
            </a:r>
            <a:r>
              <a:rPr sz="800" kern="0" spc="-250" dirty="0">
                <a:solidFill>
                  <a:srgbClr val="F7CC23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 </a:t>
            </a:r>
            <a:r>
              <a:rPr sz="800" kern="0" spc="60" dirty="0">
                <a:solidFill>
                  <a:srgbClr val="000000">
                    <a:alpha val="100000"/>
                  </a:srgbClr>
                </a:solidFill>
                <a:latin typeface="YouYuan"/>
                <a:ea typeface="YouYuan"/>
                <a:cs typeface="YouYuan"/>
              </a:rPr>
              <a:t>奢华金</a:t>
            </a:r>
            <a:r>
              <a:rPr sz="800" kern="0" spc="50" dirty="0">
                <a:solidFill>
                  <a:srgbClr val="000000">
                    <a:alpha val="100000"/>
                  </a:srgbClr>
                </a:solidFill>
                <a:latin typeface="YouYuan"/>
                <a:ea typeface="YouYuan"/>
                <a:cs typeface="YouYuan"/>
              </a:rPr>
              <a:t>●莫里斯灰●亚光</a:t>
            </a:r>
            <a:r>
              <a:rPr sz="800" kern="0" spc="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耀黑</a:t>
            </a:r>
            <a:endParaRPr lang="en-US" altLang="en-US" sz="800" dirty="0"/>
          </a:p>
          <a:p>
            <a:pPr marL="12700" algn="l" rtl="0" eaLnBrk="0">
              <a:lnSpc>
                <a:spcPct val="100000"/>
              </a:lnSpc>
              <a:spcBef>
                <a:spcPts val="65"/>
              </a:spcBef>
            </a:pP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材质：精锻黄铜</a:t>
            </a:r>
            <a:endParaRPr lang="en-US" altLang="en-US" sz="800" dirty="0"/>
          </a:p>
          <a:p>
            <a:pPr marL="12700" algn="l" rtl="0" eaLnBrk="0">
              <a:lnSpc>
                <a:spcPts val="1005"/>
              </a:lnSpc>
              <a:spcBef>
                <a:spcPts val="170"/>
              </a:spcBef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YouYuan"/>
                <a:ea typeface="YouYuan"/>
                <a:cs typeface="YouYuan"/>
              </a:rPr>
              <a:t>规格：10x10</a:t>
            </a:r>
            <a:endParaRPr lang="en-US" altLang="en-US" sz="800" dirty="0"/>
          </a:p>
        </p:txBody>
      </p:sp>
      <p:sp>
        <p:nvSpPr>
          <p:cNvPr id="142" name="textbox 142"/>
          <p:cNvSpPr/>
          <p:nvPr/>
        </p:nvSpPr>
        <p:spPr>
          <a:xfrm>
            <a:off x="8127951" y="5857109"/>
            <a:ext cx="2721610" cy="7143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5240" algn="l" rtl="0" eaLnBrk="0">
              <a:lnSpc>
                <a:spcPct val="81000"/>
              </a:lnSpc>
            </a:pP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LHY</a:t>
            </a:r>
            <a:r>
              <a:rPr sz="1400" b="1" kern="0" spc="1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1002</a:t>
            </a:r>
            <a:endParaRPr lang="en-US" altLang="en-US" sz="1400" dirty="0"/>
          </a:p>
          <a:p>
            <a:pPr marL="12700" algn="l" rtl="0" eaLnBrk="0">
              <a:lnSpc>
                <a:spcPts val="965"/>
              </a:lnSpc>
              <a:spcBef>
                <a:spcPts val="700"/>
              </a:spcBef>
            </a:pP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表面处理：</a:t>
            </a:r>
            <a:r>
              <a:rPr sz="800" kern="0" spc="2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●本色拉丝</a:t>
            </a: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800" kern="0" spc="40" dirty="0">
                <a:solidFill>
                  <a:srgbClr val="F7CC2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</a:t>
            </a: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奢华金●莫里斯灰●亚光耀黑</a:t>
            </a:r>
            <a:endParaRPr lang="en-US" altLang="en-US" sz="800" dirty="0"/>
          </a:p>
          <a:p>
            <a:pPr marL="12700" algn="l" rtl="0" eaLnBrk="0">
              <a:lnSpc>
                <a:spcPts val="965"/>
              </a:lnSpc>
              <a:spcBef>
                <a:spcPts val="235"/>
              </a:spcBef>
            </a:pP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材质：精锻黄铜</a:t>
            </a:r>
            <a:endParaRPr lang="en-US" altLang="en-US" sz="800" dirty="0"/>
          </a:p>
          <a:p>
            <a:pPr marL="12700" algn="l" rtl="0" eaLnBrk="0">
              <a:lnSpc>
                <a:spcPct val="100000"/>
              </a:lnSpc>
              <a:spcBef>
                <a:spcPts val="240"/>
              </a:spcBef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规格：10x10</a:t>
            </a:r>
            <a:endParaRPr lang="en-US" altLang="en-US" sz="800" dirty="0"/>
          </a:p>
        </p:txBody>
      </p:sp>
      <p:sp>
        <p:nvSpPr>
          <p:cNvPr id="144" name="textbox 144"/>
          <p:cNvSpPr/>
          <p:nvPr/>
        </p:nvSpPr>
        <p:spPr>
          <a:xfrm>
            <a:off x="11652239" y="3306660"/>
            <a:ext cx="2721610" cy="7124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LHY1001X</a:t>
            </a:r>
            <a:endParaRPr lang="en-US" altLang="en-US" sz="1400" dirty="0"/>
          </a:p>
          <a:p>
            <a:pPr marL="12700" algn="l" rtl="0" eaLnBrk="0">
              <a:lnSpc>
                <a:spcPts val="965"/>
              </a:lnSpc>
              <a:spcBef>
                <a:spcPts val="760"/>
              </a:spcBef>
            </a:pP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表面处理：</a:t>
            </a:r>
            <a:r>
              <a:rPr sz="800" kern="0" spc="2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●本色拉丝</a:t>
            </a: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800" kern="0" spc="40" dirty="0">
                <a:solidFill>
                  <a:srgbClr val="F9CE24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</a:t>
            </a: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奢华金●莫里斯灰●亚光耀黑</a:t>
            </a:r>
            <a:endParaRPr lang="en-US" altLang="en-US" sz="800" dirty="0"/>
          </a:p>
          <a:p>
            <a:pPr marL="12700" algn="l" rtl="0" eaLnBrk="0">
              <a:lnSpc>
                <a:spcPts val="965"/>
              </a:lnSpc>
              <a:spcBef>
                <a:spcPts val="180"/>
              </a:spcBef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材质：精锻黄铜</a:t>
            </a:r>
            <a:endParaRPr lang="en-US" altLang="en-US" sz="800" dirty="0"/>
          </a:p>
          <a:p>
            <a:pPr marL="12700" algn="l" rtl="0" eaLnBrk="0">
              <a:lnSpc>
                <a:spcPct val="100000"/>
              </a:lnSpc>
              <a:spcBef>
                <a:spcPts val="240"/>
              </a:spcBef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规格：10x10</a:t>
            </a:r>
            <a:endParaRPr lang="en-US" altLang="en-US" sz="800" dirty="0"/>
          </a:p>
        </p:txBody>
      </p:sp>
      <p:sp>
        <p:nvSpPr>
          <p:cNvPr id="146" name="textbox 146"/>
          <p:cNvSpPr/>
          <p:nvPr/>
        </p:nvSpPr>
        <p:spPr>
          <a:xfrm>
            <a:off x="11652239" y="8416087"/>
            <a:ext cx="2724150" cy="7086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5240" algn="l" rtl="0" eaLnBrk="0">
              <a:lnSpc>
                <a:spcPct val="81000"/>
              </a:lnSpc>
            </a:pP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LHY</a:t>
            </a:r>
            <a:r>
              <a:rPr sz="1400" b="1" kern="0" spc="1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1004</a:t>
            </a:r>
            <a:endParaRPr lang="en-US" altLang="en-US" sz="1400" dirty="0"/>
          </a:p>
          <a:p>
            <a:pPr marL="12700" algn="l" rtl="0" eaLnBrk="0">
              <a:lnSpc>
                <a:spcPts val="980"/>
              </a:lnSpc>
              <a:spcBef>
                <a:spcPts val="755"/>
              </a:spcBef>
            </a:pPr>
            <a:r>
              <a:rPr sz="800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表面处理：●本色拉丝</a:t>
            </a:r>
            <a:r>
              <a:rPr sz="800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800" kern="0" spc="60" dirty="0">
                <a:solidFill>
                  <a:srgbClr val="F9C724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</a:t>
            </a:r>
            <a:r>
              <a:rPr sz="800" kern="0" spc="-260" dirty="0">
                <a:solidFill>
                  <a:srgbClr val="F9C724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800" kern="0" spc="60" dirty="0">
                <a:solidFill>
                  <a:srgbClr val="000000">
                    <a:alpha val="100000"/>
                  </a:srgbClr>
                </a:solidFill>
                <a:latin typeface="YouYuan"/>
                <a:ea typeface="YouYuan"/>
                <a:cs typeface="YouYuan"/>
              </a:rPr>
              <a:t>奢华金●莫里斯灰●亚光耀</a:t>
            </a:r>
            <a:r>
              <a:rPr sz="800" kern="0" spc="50" dirty="0">
                <a:solidFill>
                  <a:srgbClr val="000000">
                    <a:alpha val="100000"/>
                  </a:srgbClr>
                </a:solidFill>
                <a:latin typeface="YouYuan"/>
                <a:ea typeface="YouYuan"/>
                <a:cs typeface="YouYuan"/>
              </a:rPr>
              <a:t>黑</a:t>
            </a:r>
            <a:endParaRPr lang="en-US" altLang="en-US" sz="800" dirty="0"/>
          </a:p>
          <a:p>
            <a:pPr marL="12700" algn="l" rtl="0" eaLnBrk="0">
              <a:lnSpc>
                <a:spcPts val="965"/>
              </a:lnSpc>
              <a:spcBef>
                <a:spcPts val="65"/>
              </a:spcBef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材质：精锻黄铜</a:t>
            </a:r>
            <a:endParaRPr lang="en-US" altLang="en-US" sz="800" dirty="0"/>
          </a:p>
          <a:p>
            <a:pPr algn="l" rtl="0" eaLnBrk="0">
              <a:lnSpc>
                <a:spcPct val="120000"/>
              </a:lnSpc>
            </a:pPr>
            <a:endParaRPr lang="en-US" altLang="en-US" sz="200" dirty="0"/>
          </a:p>
          <a:p>
            <a:pPr marL="12700" algn="l" rtl="0" eaLnBrk="0">
              <a:lnSpc>
                <a:spcPct val="100000"/>
              </a:lnSpc>
              <a:spcBef>
                <a:spcPts val="0"/>
              </a:spcBef>
            </a:pP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规格：10x10</a:t>
            </a:r>
            <a:endParaRPr lang="en-US" altLang="en-US" sz="800" dirty="0"/>
          </a:p>
        </p:txBody>
      </p:sp>
      <p:sp>
        <p:nvSpPr>
          <p:cNvPr id="148" name="textbox 148"/>
          <p:cNvSpPr/>
          <p:nvPr/>
        </p:nvSpPr>
        <p:spPr>
          <a:xfrm>
            <a:off x="11652239" y="5857109"/>
            <a:ext cx="2723514" cy="7080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5240" algn="l" rtl="0" eaLnBrk="0">
              <a:lnSpc>
                <a:spcPct val="81000"/>
              </a:lnSpc>
            </a:pP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LHY</a:t>
            </a:r>
            <a:r>
              <a:rPr sz="1400" b="1" kern="0" spc="1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1003</a:t>
            </a:r>
            <a:endParaRPr lang="en-US" altLang="en-US" sz="1400" dirty="0"/>
          </a:p>
          <a:p>
            <a:pPr marL="12700" algn="l" rtl="0" eaLnBrk="0">
              <a:lnSpc>
                <a:spcPts val="1010"/>
              </a:lnSpc>
              <a:spcBef>
                <a:spcPts val="555"/>
              </a:spcBef>
            </a:pPr>
            <a:r>
              <a:rPr sz="800" kern="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表面处理：</a:t>
            </a:r>
            <a:r>
              <a:rPr sz="800" kern="0" spc="20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800" kern="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●本色拉丝</a:t>
            </a:r>
            <a:r>
              <a:rPr sz="800" kern="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800" kern="0" spc="20" dirty="0">
                <a:solidFill>
                  <a:srgbClr val="F8CD24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</a:t>
            </a:r>
            <a:r>
              <a:rPr sz="800" kern="0" spc="-270" dirty="0">
                <a:solidFill>
                  <a:srgbClr val="F8CD24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800" kern="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奢华金●莫里斯灰●</a:t>
            </a:r>
            <a:r>
              <a:rPr sz="800" kern="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800" kern="0" spc="20" dirty="0">
                <a:solidFill>
                  <a:srgbClr val="000000">
                    <a:alpha val="100000"/>
                  </a:srgbClr>
                </a:solidFill>
                <a:latin typeface="YouYuan"/>
                <a:ea typeface="YouYuan"/>
                <a:cs typeface="YouYuan"/>
              </a:rPr>
              <a:t>亚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YouYuan"/>
                <a:ea typeface="YouYuan"/>
                <a:cs typeface="YouYuan"/>
              </a:rPr>
              <a:t>光耀黑</a:t>
            </a:r>
            <a:endParaRPr lang="en-US" altLang="en-US" sz="800" dirty="0"/>
          </a:p>
          <a:p>
            <a:pPr marL="12700" algn="l" rtl="0" eaLnBrk="0">
              <a:lnSpc>
                <a:spcPts val="965"/>
              </a:lnSpc>
              <a:spcBef>
                <a:spcPts val="335"/>
              </a:spcBef>
            </a:pP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材质：精锻黄铜</a:t>
            </a:r>
            <a:endParaRPr lang="en-US" altLang="en-US" sz="800" dirty="0"/>
          </a:p>
          <a:p>
            <a:pPr marL="12700" algn="l" rtl="0" eaLnBrk="0">
              <a:lnSpc>
                <a:spcPct val="100000"/>
              </a:lnSpc>
              <a:spcBef>
                <a:spcPts val="190"/>
              </a:spcBef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规格：10x10</a:t>
            </a:r>
            <a:endParaRPr lang="en-US" altLang="en-US" sz="800" dirty="0"/>
          </a:p>
        </p:txBody>
      </p:sp>
      <p:sp>
        <p:nvSpPr>
          <p:cNvPr id="150" name="textbox 150"/>
          <p:cNvSpPr/>
          <p:nvPr/>
        </p:nvSpPr>
        <p:spPr>
          <a:xfrm>
            <a:off x="8127951" y="3310760"/>
            <a:ext cx="2721610" cy="7080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5240" algn="l" rtl="0" eaLnBrk="0">
              <a:lnSpc>
                <a:spcPct val="81000"/>
              </a:lnSpc>
            </a:pP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LHY</a:t>
            </a:r>
            <a:r>
              <a:rPr sz="1400" b="1" kern="0" spc="1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1001</a:t>
            </a:r>
            <a:endParaRPr lang="en-US" altLang="en-US" sz="1400" dirty="0"/>
          </a:p>
          <a:p>
            <a:pPr marL="12700" algn="l" rtl="0" eaLnBrk="0">
              <a:lnSpc>
                <a:spcPts val="965"/>
              </a:lnSpc>
              <a:spcBef>
                <a:spcPts val="800"/>
              </a:spcBef>
            </a:pP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表面处理：</a:t>
            </a:r>
            <a:r>
              <a:rPr sz="800" kern="0" spc="1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●本色拉丝</a:t>
            </a: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800" kern="0" spc="40" dirty="0">
                <a:solidFill>
                  <a:srgbClr val="F8CD24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</a:t>
            </a:r>
            <a:r>
              <a:rPr sz="800" kern="0" spc="-260" dirty="0">
                <a:solidFill>
                  <a:srgbClr val="F8CD24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奢华</a:t>
            </a:r>
            <a:r>
              <a:rPr sz="800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金●莫里斯灰●亚光耀黑</a:t>
            </a:r>
            <a:endParaRPr lang="en-US" altLang="en-US" sz="800" dirty="0"/>
          </a:p>
          <a:p>
            <a:pPr marL="12700" algn="l" rtl="0" eaLnBrk="0">
              <a:lnSpc>
                <a:spcPct val="100000"/>
              </a:lnSpc>
              <a:spcBef>
                <a:spcPts val="85"/>
              </a:spcBef>
            </a:pP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材质：精锻黄铜</a:t>
            </a:r>
            <a:endParaRPr lang="en-US" altLang="en-US" sz="800" dirty="0"/>
          </a:p>
          <a:p>
            <a:pPr algn="l" rtl="0" eaLnBrk="0">
              <a:lnSpc>
                <a:spcPct val="102000"/>
              </a:lnSpc>
            </a:pPr>
            <a:endParaRPr lang="en-US" altLang="en-US" sz="200" dirty="0"/>
          </a:p>
          <a:p>
            <a:pPr marL="12700" algn="l" rtl="0" eaLnBrk="0">
              <a:lnSpc>
                <a:spcPct val="100000"/>
              </a:lnSpc>
              <a:spcBef>
                <a:spcPts val="0"/>
              </a:spcBef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规格：10x10</a:t>
            </a:r>
            <a:endParaRPr lang="en-US" altLang="en-US" sz="800" dirty="0"/>
          </a:p>
        </p:txBody>
      </p:sp>
      <p:sp>
        <p:nvSpPr>
          <p:cNvPr id="152" name="textbox 152"/>
          <p:cNvSpPr/>
          <p:nvPr/>
        </p:nvSpPr>
        <p:spPr>
          <a:xfrm>
            <a:off x="4260914" y="3310760"/>
            <a:ext cx="2719070" cy="7080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5240" algn="l" rtl="0" eaLnBrk="0">
              <a:lnSpc>
                <a:spcPct val="81000"/>
              </a:lnSpc>
            </a:pP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LHY</a:t>
            </a:r>
            <a:r>
              <a:rPr sz="1400" b="1" kern="0" spc="1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2001</a:t>
            </a:r>
            <a:endParaRPr lang="en-US" altLang="en-US" sz="1400" dirty="0"/>
          </a:p>
          <a:p>
            <a:pPr marL="12700" algn="l" rtl="0" eaLnBrk="0">
              <a:lnSpc>
                <a:spcPct val="100000"/>
              </a:lnSpc>
              <a:spcBef>
                <a:spcPts val="800"/>
              </a:spcBef>
            </a:pPr>
            <a:r>
              <a:rPr sz="800" kern="0" spc="3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表面处理：</a:t>
            </a:r>
            <a:r>
              <a:rPr sz="800" kern="0" spc="29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 </a:t>
            </a:r>
            <a:r>
              <a:rPr sz="800" kern="0" spc="3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●本色拉丝 </a:t>
            </a:r>
            <a:r>
              <a:rPr sz="800" kern="0" spc="30" dirty="0">
                <a:solidFill>
                  <a:srgbClr val="F8CD24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●</a:t>
            </a:r>
            <a:r>
              <a:rPr sz="800" kern="0" spc="-190" dirty="0">
                <a:solidFill>
                  <a:srgbClr val="F8CD24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 </a:t>
            </a:r>
            <a:r>
              <a:rPr sz="800" kern="0" spc="3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奢华金●莫里斯</a:t>
            </a:r>
            <a:r>
              <a:rPr sz="800" kern="0" spc="2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灰●亚光耀黑</a:t>
            </a:r>
            <a:endParaRPr lang="en-US" altLang="en-US" sz="800" dirty="0"/>
          </a:p>
          <a:p>
            <a:pPr marL="12700" algn="l" rtl="0" eaLnBrk="0">
              <a:lnSpc>
                <a:spcPts val="965"/>
              </a:lnSpc>
              <a:spcBef>
                <a:spcPts val="90"/>
              </a:spcBef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材质：精锻黄铜</a:t>
            </a:r>
            <a:endParaRPr lang="en-US" altLang="en-US" sz="800" dirty="0"/>
          </a:p>
          <a:p>
            <a:pPr marL="12700" algn="l" rtl="0" eaLnBrk="0">
              <a:lnSpc>
                <a:spcPct val="100000"/>
              </a:lnSpc>
              <a:spcBef>
                <a:spcPts val="240"/>
              </a:spcBef>
            </a:pP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规格：15x9</a:t>
            </a:r>
            <a:endParaRPr lang="en-US" altLang="en-US" sz="800" dirty="0"/>
          </a:p>
        </p:txBody>
      </p:sp>
      <p:sp>
        <p:nvSpPr>
          <p:cNvPr id="154" name="textbox 154"/>
          <p:cNvSpPr/>
          <p:nvPr/>
        </p:nvSpPr>
        <p:spPr>
          <a:xfrm>
            <a:off x="4260914" y="8416824"/>
            <a:ext cx="2719070" cy="6946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5240" algn="l" rtl="0" eaLnBrk="0">
              <a:lnSpc>
                <a:spcPct val="80000"/>
              </a:lnSpc>
            </a:pP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LHY</a:t>
            </a:r>
            <a:r>
              <a:rPr sz="1400" b="1" kern="0" spc="1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2003</a:t>
            </a:r>
            <a:endParaRPr lang="en-US" altLang="en-US" sz="1400" dirty="0"/>
          </a:p>
          <a:p>
            <a:pPr marL="12700" algn="l" rtl="0" eaLnBrk="0">
              <a:lnSpc>
                <a:spcPct val="99000"/>
              </a:lnSpc>
              <a:spcBef>
                <a:spcPts val="800"/>
              </a:spcBef>
            </a:pPr>
            <a:r>
              <a:rPr sz="800" kern="0" spc="3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表面处理：</a:t>
            </a:r>
            <a:r>
              <a:rPr sz="800" kern="0" spc="29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 </a:t>
            </a:r>
            <a:r>
              <a:rPr sz="800" kern="0" spc="3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●本色拉丝 </a:t>
            </a:r>
            <a:r>
              <a:rPr sz="800" kern="0" spc="30" dirty="0">
                <a:solidFill>
                  <a:srgbClr val="F8CD24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●</a:t>
            </a:r>
            <a:r>
              <a:rPr sz="800" kern="0" spc="-190" dirty="0">
                <a:solidFill>
                  <a:srgbClr val="F8CD24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 </a:t>
            </a:r>
            <a:r>
              <a:rPr sz="800" kern="0" spc="3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奢华金●莫里斯</a:t>
            </a:r>
            <a:r>
              <a:rPr sz="800" kern="0" spc="2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灰●亚光耀黑</a:t>
            </a:r>
            <a:endParaRPr lang="en-US" altLang="en-US" sz="800" dirty="0"/>
          </a:p>
          <a:p>
            <a:pPr marL="12700" algn="l" rtl="0" eaLnBrk="0">
              <a:lnSpc>
                <a:spcPct val="100000"/>
              </a:lnSpc>
              <a:spcBef>
                <a:spcPts val="5"/>
              </a:spcBef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材质：精锻黄铜</a:t>
            </a:r>
            <a:endParaRPr lang="en-US" altLang="en-US" sz="800" dirty="0"/>
          </a:p>
          <a:p>
            <a:pPr marL="12700" algn="l" rtl="0" eaLnBrk="0">
              <a:lnSpc>
                <a:spcPct val="100000"/>
              </a:lnSpc>
              <a:spcBef>
                <a:spcPts val="240"/>
              </a:spcBef>
            </a:pP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规格：30</a:t>
            </a: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x9</a:t>
            </a:r>
            <a:endParaRPr lang="en-US" altLang="en-US" sz="800" dirty="0"/>
          </a:p>
        </p:txBody>
      </p:sp>
      <p:sp>
        <p:nvSpPr>
          <p:cNvPr id="156" name="textbox 156"/>
          <p:cNvSpPr/>
          <p:nvPr/>
        </p:nvSpPr>
        <p:spPr>
          <a:xfrm>
            <a:off x="4191034" y="471288"/>
            <a:ext cx="1934845" cy="8426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390"/>
              </a:lnSpc>
            </a:pPr>
            <a:r>
              <a:rPr sz="1800" b="1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SHOWER</a:t>
            </a:r>
            <a:r>
              <a:rPr sz="1800" b="1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</a:t>
            </a:r>
            <a:r>
              <a:rPr sz="1800" b="1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ROOM</a:t>
            </a:r>
            <a:endParaRPr lang="en-US" altLang="en-US" sz="1800" dirty="0"/>
          </a:p>
          <a:p>
            <a:pPr marL="12700" algn="l" rtl="0" eaLnBrk="0">
              <a:lnSpc>
                <a:spcPts val="2350"/>
              </a:lnSpc>
            </a:pP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FLOOR</a:t>
            </a:r>
            <a:r>
              <a:rPr sz="1800" b="1" kern="0" spc="1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DRAIN</a:t>
            </a:r>
            <a:endParaRPr lang="en-US" altLang="en-US" sz="1800" dirty="0"/>
          </a:p>
          <a:p>
            <a:pPr algn="l" rtl="0" eaLnBrk="0">
              <a:lnSpc>
                <a:spcPct val="108000"/>
              </a:lnSpc>
            </a:pPr>
            <a:endParaRPr lang="en-US" altLang="en-US" sz="800" dirty="0"/>
          </a:p>
          <a:p>
            <a:pPr algn="l" rtl="0" eaLnBrk="0">
              <a:lnSpc>
                <a:spcPct val="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淋浴房地漏</a:t>
            </a:r>
            <a:endParaRPr lang="en-US" altLang="en-US" sz="1400" dirty="0"/>
          </a:p>
        </p:txBody>
      </p:sp>
      <p:pic>
        <p:nvPicPr>
          <p:cNvPr id="158" name="picture 1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4197381" y="1816093"/>
            <a:ext cx="1854107" cy="806444"/>
          </a:xfrm>
          <a:prstGeom prst="rect">
            <a:avLst/>
          </a:prstGeom>
        </p:spPr>
      </p:pic>
      <p:sp>
        <p:nvSpPr>
          <p:cNvPr id="160" name="textbox 160"/>
          <p:cNvSpPr/>
          <p:nvPr/>
        </p:nvSpPr>
        <p:spPr>
          <a:xfrm>
            <a:off x="4260914" y="5857846"/>
            <a:ext cx="1546225" cy="7137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5240" algn="l" rtl="0" eaLnBrk="0">
              <a:lnSpc>
                <a:spcPct val="80000"/>
              </a:lnSpc>
            </a:pP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LHY</a:t>
            </a:r>
            <a:r>
              <a:rPr sz="1400" b="1" kern="0" spc="1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2002</a:t>
            </a:r>
            <a:endParaRPr lang="en-US" altLang="en-US" sz="1400" dirty="0"/>
          </a:p>
          <a:p>
            <a:pPr marL="12700" algn="l" rtl="0" eaLnBrk="0">
              <a:lnSpc>
                <a:spcPts val="965"/>
              </a:lnSpc>
              <a:spcBef>
                <a:spcPts val="600"/>
              </a:spcBef>
            </a:pPr>
            <a:r>
              <a:rPr sz="8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表面处理：</a:t>
            </a:r>
            <a:r>
              <a:rPr sz="800" kern="0" spc="2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8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●本色拉丝</a:t>
            </a:r>
            <a:r>
              <a:rPr sz="8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800" kern="0" spc="-20" dirty="0">
                <a:solidFill>
                  <a:srgbClr val="F8CD24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</a:t>
            </a:r>
            <a:r>
              <a:rPr sz="8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奢华金</a:t>
            </a:r>
            <a:endParaRPr lang="en-US" altLang="en-US" sz="800" dirty="0"/>
          </a:p>
          <a:p>
            <a:pPr marL="12700" algn="l" rtl="0" eaLnBrk="0">
              <a:lnSpc>
                <a:spcPts val="965"/>
              </a:lnSpc>
              <a:spcBef>
                <a:spcPts val="335"/>
              </a:spcBef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材质：精锻黄铜</a:t>
            </a:r>
            <a:endParaRPr lang="en-US" altLang="en-US" sz="800" dirty="0"/>
          </a:p>
          <a:p>
            <a:pPr marL="12700" algn="l" rtl="0" eaLnBrk="0">
              <a:lnSpc>
                <a:spcPct val="100000"/>
              </a:lnSpc>
              <a:spcBef>
                <a:spcPts val="240"/>
              </a:spcBef>
            </a:pP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规格：20x9</a:t>
            </a:r>
            <a:endParaRPr lang="en-US" altLang="en-US" sz="800" dirty="0"/>
          </a:p>
        </p:txBody>
      </p:sp>
      <p:sp>
        <p:nvSpPr>
          <p:cNvPr id="162" name="textbox 162"/>
          <p:cNvSpPr/>
          <p:nvPr/>
        </p:nvSpPr>
        <p:spPr>
          <a:xfrm>
            <a:off x="5969060" y="6119394"/>
            <a:ext cx="1010919" cy="1473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0000"/>
              </a:lnSpc>
            </a:pPr>
            <a:r>
              <a:rPr sz="800" kern="0" spc="6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莫里斯灰●亚光耀黑</a:t>
            </a:r>
            <a:endParaRPr lang="en-US" altLang="en-US" sz="800" dirty="0"/>
          </a:p>
        </p:txBody>
      </p:sp>
      <p:sp>
        <p:nvSpPr>
          <p:cNvPr id="164" name="textbox 164"/>
          <p:cNvSpPr/>
          <p:nvPr/>
        </p:nvSpPr>
        <p:spPr>
          <a:xfrm>
            <a:off x="14604928" y="9645725"/>
            <a:ext cx="121285" cy="1263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2000"/>
              </a:lnSpc>
            </a:pPr>
            <a:r>
              <a:rPr sz="800" kern="0" spc="-2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12</a:t>
            </a:r>
            <a:endParaRPr lang="en-US" alt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1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5125700" cy="10267950"/>
          </a:xfrm>
          <a:prstGeom prst="rect">
            <a:avLst/>
          </a:prstGeom>
        </p:spPr>
      </p:pic>
      <p:pic>
        <p:nvPicPr>
          <p:cNvPr id="168" name="picture 1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5099063"/>
            <a:ext cx="7550144" cy="5162519"/>
          </a:xfrm>
          <a:prstGeom prst="rect">
            <a:avLst/>
          </a:prstGeom>
        </p:spPr>
      </p:pic>
      <p:pic>
        <p:nvPicPr>
          <p:cNvPr id="170" name="picture 1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261354" y="0"/>
            <a:ext cx="6857992" cy="5149890"/>
          </a:xfrm>
          <a:prstGeom prst="rect">
            <a:avLst/>
          </a:prstGeom>
        </p:spPr>
      </p:pic>
      <p:pic>
        <p:nvPicPr>
          <p:cNvPr id="172" name="picture 1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016437" y="1809725"/>
            <a:ext cx="1981314" cy="1403423"/>
          </a:xfrm>
          <a:prstGeom prst="rect">
            <a:avLst/>
          </a:prstGeom>
        </p:spPr>
      </p:pic>
      <p:pic>
        <p:nvPicPr>
          <p:cNvPr id="174" name="picture 1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4663" y="1720805"/>
            <a:ext cx="1879519" cy="1466879"/>
          </a:xfrm>
          <a:prstGeom prst="rect">
            <a:avLst/>
          </a:prstGeom>
        </p:spPr>
      </p:pic>
      <p:pic>
        <p:nvPicPr>
          <p:cNvPr id="176" name="picture 1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2616141" y="1777998"/>
            <a:ext cx="1860612" cy="1454146"/>
          </a:xfrm>
          <a:prstGeom prst="rect">
            <a:avLst/>
          </a:prstGeom>
        </p:spPr>
      </p:pic>
      <p:pic>
        <p:nvPicPr>
          <p:cNvPr id="178" name="picture 1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2890575" y="6584939"/>
            <a:ext cx="1790579" cy="1498607"/>
          </a:xfrm>
          <a:prstGeom prst="rect">
            <a:avLst/>
          </a:prstGeom>
        </p:spPr>
      </p:pic>
      <p:pic>
        <p:nvPicPr>
          <p:cNvPr id="180" name="picture 18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0401338" y="6616667"/>
            <a:ext cx="1892224" cy="1397056"/>
          </a:xfrm>
          <a:prstGeom prst="rect">
            <a:avLst/>
          </a:prstGeom>
        </p:spPr>
      </p:pic>
      <p:pic>
        <p:nvPicPr>
          <p:cNvPr id="182" name="picture 18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8096183" y="6635765"/>
            <a:ext cx="1892375" cy="1384324"/>
          </a:xfrm>
          <a:prstGeom prst="rect">
            <a:avLst/>
          </a:prstGeom>
        </p:spPr>
      </p:pic>
      <p:sp>
        <p:nvSpPr>
          <p:cNvPr id="184" name="textbox 184"/>
          <p:cNvSpPr/>
          <p:nvPr/>
        </p:nvSpPr>
        <p:spPr>
          <a:xfrm>
            <a:off x="546043" y="471522"/>
            <a:ext cx="2501900" cy="8382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385"/>
              </a:lnSpc>
            </a:pPr>
            <a:r>
              <a:rPr sz="1800" b="1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HOME</a:t>
            </a:r>
            <a:r>
              <a:rPr sz="1800" b="1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</a:t>
            </a:r>
            <a:r>
              <a:rPr sz="1800" b="1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DECORATION</a:t>
            </a:r>
            <a:endParaRPr lang="en-US" altLang="en-US" sz="1800" dirty="0"/>
          </a:p>
          <a:p>
            <a:pPr marL="12700" algn="l" rtl="0" eaLnBrk="0">
              <a:lnSpc>
                <a:spcPts val="2350"/>
              </a:lnSpc>
            </a:pP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FLOOR</a:t>
            </a:r>
            <a:r>
              <a:rPr sz="1800" b="1" kern="0" spc="1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DRAIN</a:t>
            </a:r>
            <a:endParaRPr lang="en-US" altLang="en-US" sz="1800" dirty="0"/>
          </a:p>
          <a:p>
            <a:pPr algn="l" rtl="0" eaLnBrk="0">
              <a:lnSpc>
                <a:spcPct val="109000"/>
              </a:lnSpc>
            </a:pPr>
            <a:endParaRPr lang="en-US" altLang="en-US" sz="800" dirty="0"/>
          </a:p>
          <a:p>
            <a:pPr marL="12700" algn="l" rtl="0" eaLnBrk="0">
              <a:lnSpc>
                <a:spcPct val="96000"/>
              </a:lnSpc>
              <a:spcBef>
                <a:spcPts val="5"/>
              </a:spcBef>
            </a:pPr>
            <a:r>
              <a:rPr sz="1400" kern="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家装地漏</a:t>
            </a:r>
            <a:endParaRPr lang="en-US" altLang="en-US" sz="1400" dirty="0"/>
          </a:p>
        </p:txBody>
      </p:sp>
      <p:sp>
        <p:nvSpPr>
          <p:cNvPr id="186" name="textbox 186"/>
          <p:cNvSpPr/>
          <p:nvPr/>
        </p:nvSpPr>
        <p:spPr>
          <a:xfrm>
            <a:off x="8274065" y="5437204"/>
            <a:ext cx="2495550" cy="8382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385"/>
              </a:lnSpc>
            </a:pPr>
            <a:r>
              <a:rPr sz="1800" b="1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HOME</a:t>
            </a:r>
            <a:r>
              <a:rPr sz="1800" b="1" kern="0" spc="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</a:t>
            </a:r>
            <a:r>
              <a:rPr sz="1800" b="1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DECORATION</a:t>
            </a:r>
            <a:endParaRPr lang="en-US" altLang="en-US" sz="1800" dirty="0"/>
          </a:p>
          <a:p>
            <a:pPr marL="12700" algn="l" rtl="0" eaLnBrk="0">
              <a:lnSpc>
                <a:spcPts val="2500"/>
              </a:lnSpc>
            </a:pP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FLOOR</a:t>
            </a:r>
            <a:r>
              <a:rPr sz="1800" b="1" kern="0" spc="2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DRAIN</a:t>
            </a:r>
            <a:endParaRPr lang="en-US" altLang="en-US" sz="1800" dirty="0"/>
          </a:p>
          <a:p>
            <a:pPr algn="l" rtl="0" eaLnBrk="0">
              <a:lnSpc>
                <a:spcPct val="106000"/>
              </a:lnSpc>
            </a:pPr>
            <a:endParaRPr lang="en-US" altLang="en-US" sz="700" dirty="0"/>
          </a:p>
          <a:p>
            <a:pPr algn="l" rtl="0" eaLnBrk="0">
              <a:lnSpc>
                <a:spcPct val="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400" kern="0" spc="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家装地漏</a:t>
            </a:r>
            <a:endParaRPr lang="en-US" altLang="en-US" sz="1400" dirty="0"/>
          </a:p>
        </p:txBody>
      </p:sp>
      <p:sp>
        <p:nvSpPr>
          <p:cNvPr id="188" name="textbox 188"/>
          <p:cNvSpPr/>
          <p:nvPr/>
        </p:nvSpPr>
        <p:spPr>
          <a:xfrm>
            <a:off x="13169951" y="8466185"/>
            <a:ext cx="1558289" cy="13055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LHY1008</a:t>
            </a:r>
            <a:endParaRPr lang="en-US" altLang="en-US" sz="1400" dirty="0"/>
          </a:p>
          <a:p>
            <a:pPr marL="12700" algn="l" rtl="0" eaLnBrk="0">
              <a:lnSpc>
                <a:spcPct val="90000"/>
              </a:lnSpc>
              <a:spcBef>
                <a:spcPts val="600"/>
              </a:spcBef>
            </a:pPr>
            <a:r>
              <a:rPr sz="8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表面处理：</a:t>
            </a:r>
            <a:r>
              <a:rPr sz="800" kern="0" spc="2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8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●本色拉丝</a:t>
            </a:r>
            <a:endParaRPr lang="en-US" altLang="en-US" sz="800" dirty="0"/>
          </a:p>
          <a:p>
            <a:pPr marL="647065" algn="l" rtl="0" eaLnBrk="0">
              <a:lnSpc>
                <a:spcPts val="1040"/>
              </a:lnSpc>
            </a:pPr>
            <a:r>
              <a:rPr sz="800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奢华金</a:t>
            </a:r>
            <a:endParaRPr lang="en-US" altLang="en-US" sz="800" dirty="0"/>
          </a:p>
          <a:p>
            <a:pPr marL="532765" algn="l" rtl="0" eaLnBrk="0">
              <a:lnSpc>
                <a:spcPct val="100000"/>
              </a:lnSpc>
              <a:spcBef>
                <a:spcPts val="345"/>
              </a:spcBef>
            </a:pPr>
            <a:r>
              <a:rPr sz="800" kern="0" spc="2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●莫里斯灰</a:t>
            </a:r>
            <a:endParaRPr lang="en-US" altLang="en-US" sz="800" dirty="0"/>
          </a:p>
          <a:p>
            <a:pPr marL="526415" algn="l" rtl="0" eaLnBrk="0">
              <a:lnSpc>
                <a:spcPct val="100000"/>
              </a:lnSpc>
              <a:spcBef>
                <a:spcPts val="140"/>
              </a:spcBef>
            </a:pPr>
            <a:r>
              <a:rPr sz="800" kern="0" spc="5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●亚光耀黑</a:t>
            </a:r>
            <a:endParaRPr lang="en-US" altLang="en-US" sz="800" dirty="0"/>
          </a:p>
          <a:p>
            <a:pPr marL="12700" algn="l" rtl="0" eaLnBrk="0">
              <a:lnSpc>
                <a:spcPct val="90000"/>
              </a:lnSpc>
              <a:spcBef>
                <a:spcPts val="385"/>
              </a:spcBef>
            </a:pP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材质：精锻黄铜</a:t>
            </a:r>
            <a:endParaRPr lang="en-US" altLang="en-US" sz="800" dirty="0"/>
          </a:p>
          <a:p>
            <a:pPr marL="12700" algn="l" rtl="0" eaLnBrk="0">
              <a:lnSpc>
                <a:spcPts val="1040"/>
              </a:lnSpc>
            </a:pP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规格：10x10</a:t>
            </a:r>
            <a:endParaRPr lang="en-US" altLang="en-US" sz="800" dirty="0"/>
          </a:p>
          <a:p>
            <a:pPr algn="l" rtl="0" eaLnBrk="0">
              <a:lnSpc>
                <a:spcPct val="106000"/>
              </a:lnSpc>
            </a:pPr>
            <a:endParaRPr lang="en-US" altLang="en-US" sz="600" dirty="0"/>
          </a:p>
          <a:p>
            <a:pPr algn="r" rtl="0" eaLnBrk="0">
              <a:lnSpc>
                <a:spcPct val="82000"/>
              </a:lnSpc>
              <a:spcBef>
                <a:spcPts val="5"/>
              </a:spcBef>
            </a:pPr>
            <a:r>
              <a:rPr sz="800" b="1" kern="0" spc="-3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14</a:t>
            </a:r>
            <a:endParaRPr lang="en-US" altLang="en-US" sz="800" dirty="0"/>
          </a:p>
        </p:txBody>
      </p:sp>
      <p:sp>
        <p:nvSpPr>
          <p:cNvPr id="190" name="textbox 190"/>
          <p:cNvSpPr/>
          <p:nvPr/>
        </p:nvSpPr>
        <p:spPr>
          <a:xfrm>
            <a:off x="10744244" y="8447051"/>
            <a:ext cx="1097914" cy="11328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1000"/>
              </a:lnSpc>
            </a:pP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LHY1007X</a:t>
            </a:r>
            <a:endParaRPr lang="en-US" altLang="en-US" sz="1400" dirty="0"/>
          </a:p>
          <a:p>
            <a:pPr marL="628015" indent="-615315" algn="l" rtl="0" eaLnBrk="0">
              <a:lnSpc>
                <a:spcPct val="110000"/>
              </a:lnSpc>
              <a:spcBef>
                <a:spcPts val="715"/>
              </a:spcBef>
            </a:pPr>
            <a:r>
              <a:rPr sz="800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表面处理：</a:t>
            </a:r>
            <a:r>
              <a:rPr sz="800" kern="0" spc="2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800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●本色拉丝</a:t>
            </a:r>
            <a:r>
              <a:rPr sz="800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800" kern="0" spc="9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奢华金</a:t>
            </a:r>
            <a:endParaRPr lang="en-US" altLang="en-US" sz="800" dirty="0"/>
          </a:p>
          <a:p>
            <a:pPr algn="r" rtl="0" eaLnBrk="0">
              <a:lnSpc>
                <a:spcPct val="100000"/>
              </a:lnSpc>
              <a:spcBef>
                <a:spcPts val="140"/>
              </a:spcBef>
            </a:pPr>
            <a:r>
              <a:rPr sz="800" kern="0" spc="2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●莫里斯灰</a:t>
            </a:r>
            <a:endParaRPr lang="en-US" altLang="en-US" sz="800" dirty="0"/>
          </a:p>
          <a:p>
            <a:pPr algn="r" rtl="0" eaLnBrk="0">
              <a:lnSpc>
                <a:spcPct val="100000"/>
              </a:lnSpc>
              <a:spcBef>
                <a:spcPts val="140"/>
              </a:spcBef>
            </a:pPr>
            <a:r>
              <a:rPr sz="800" kern="0" spc="2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●亚光耀黑</a:t>
            </a:r>
            <a:endParaRPr lang="en-US" altLang="en-US" sz="800" dirty="0"/>
          </a:p>
          <a:p>
            <a:pPr marL="12700" algn="l" rtl="0" eaLnBrk="0">
              <a:lnSpc>
                <a:spcPct val="96000"/>
              </a:lnSpc>
              <a:spcBef>
                <a:spcPts val="240"/>
              </a:spcBef>
            </a:pP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YouYuan"/>
                <a:ea typeface="YouYuan"/>
                <a:cs typeface="YouYuan"/>
              </a:rPr>
              <a:t>材质：精锻黄铜</a:t>
            </a:r>
            <a:endParaRPr lang="en-US" altLang="en-US" sz="800" dirty="0"/>
          </a:p>
          <a:p>
            <a:pPr marL="12700" algn="l" rtl="0" eaLnBrk="0">
              <a:lnSpc>
                <a:spcPts val="1175"/>
              </a:lnSpc>
            </a:pP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YouYuan"/>
                <a:ea typeface="YouYuan"/>
                <a:cs typeface="YouYuan"/>
              </a:rPr>
              <a:t>规格：10x10</a:t>
            </a:r>
            <a:endParaRPr lang="en-US" altLang="en-US" sz="800" dirty="0"/>
          </a:p>
        </p:txBody>
      </p:sp>
      <p:sp>
        <p:nvSpPr>
          <p:cNvPr id="192" name="textbox 192"/>
          <p:cNvSpPr/>
          <p:nvPr/>
        </p:nvSpPr>
        <p:spPr>
          <a:xfrm>
            <a:off x="8324887" y="8452332"/>
            <a:ext cx="1094739" cy="11417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5240" algn="l" rtl="0" eaLnBrk="0">
              <a:lnSpc>
                <a:spcPct val="79000"/>
              </a:lnSpc>
            </a:pP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LHY1007</a:t>
            </a:r>
            <a:endParaRPr lang="en-US" altLang="en-US" sz="1400" dirty="0"/>
          </a:p>
          <a:p>
            <a:pPr marL="666115" indent="-653415" algn="l" rtl="0" eaLnBrk="0">
              <a:lnSpc>
                <a:spcPct val="109000"/>
              </a:lnSpc>
              <a:spcBef>
                <a:spcPts val="720"/>
              </a:spcBef>
            </a:pPr>
            <a:r>
              <a:rPr sz="800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表面处理：</a:t>
            </a:r>
            <a:r>
              <a:rPr sz="800" kern="0" spc="29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800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●本色拉丝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8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奢华金</a:t>
            </a:r>
            <a:endParaRPr lang="en-US" altLang="en-US" sz="800" dirty="0"/>
          </a:p>
          <a:p>
            <a:pPr marL="647065" algn="l" rtl="0" eaLnBrk="0">
              <a:lnSpc>
                <a:spcPts val="990"/>
              </a:lnSpc>
            </a:pP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YouYuan"/>
                <a:ea typeface="YouYuan"/>
                <a:cs typeface="YouYuan"/>
              </a:rPr>
              <a:t>莫里斯灰</a:t>
            </a:r>
            <a:endParaRPr lang="en-US" altLang="en-US" sz="800" dirty="0"/>
          </a:p>
          <a:p>
            <a:pPr marL="12700" indent="532765" algn="l" rtl="0" eaLnBrk="0">
              <a:lnSpc>
                <a:spcPct val="121000"/>
              </a:lnSpc>
              <a:spcBef>
                <a:spcPts val="195"/>
              </a:spcBef>
            </a:pP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YouYuan"/>
                <a:ea typeface="YouYuan"/>
                <a:cs typeface="YouYuan"/>
              </a:rPr>
              <a:t>●亚光耀黑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YouYuan"/>
                <a:ea typeface="YouYuan"/>
                <a:cs typeface="YouYuan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材质：精锻黄铜</a:t>
            </a:r>
            <a:endParaRPr lang="en-US" altLang="en-US" sz="800" dirty="0"/>
          </a:p>
          <a:p>
            <a:pPr marL="12700" algn="l" rtl="0" eaLnBrk="0">
              <a:lnSpc>
                <a:spcPct val="100000"/>
              </a:lnSpc>
              <a:spcBef>
                <a:spcPts val="190"/>
              </a:spcBef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规格：10x10</a:t>
            </a:r>
            <a:endParaRPr lang="en-US" altLang="en-US" sz="800" dirty="0"/>
          </a:p>
        </p:txBody>
      </p:sp>
      <p:sp>
        <p:nvSpPr>
          <p:cNvPr id="194" name="textbox 194"/>
          <p:cNvSpPr/>
          <p:nvPr/>
        </p:nvSpPr>
        <p:spPr>
          <a:xfrm>
            <a:off x="546043" y="3442189"/>
            <a:ext cx="1104900" cy="11023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5240" algn="l" rtl="0" eaLnBrk="0">
              <a:lnSpc>
                <a:spcPct val="79000"/>
              </a:lnSpc>
            </a:pP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LHY1005</a:t>
            </a:r>
            <a:endParaRPr lang="en-US" altLang="en-US" sz="1400" dirty="0"/>
          </a:p>
          <a:p>
            <a:pPr marL="609600" indent="-596900" algn="l" rtl="0" eaLnBrk="0">
              <a:lnSpc>
                <a:spcPct val="114000"/>
              </a:lnSpc>
              <a:spcBef>
                <a:spcPts val="400"/>
              </a:spcBef>
            </a:pPr>
            <a:r>
              <a:rPr sz="800" kern="0" spc="-40" dirty="0">
                <a:solidFill>
                  <a:srgbClr val="000000">
                    <a:alpha val="100000"/>
                  </a:srgbClr>
                </a:solidFill>
                <a:latin typeface="YouYuan"/>
                <a:ea typeface="YouYuan"/>
                <a:cs typeface="YouYuan"/>
              </a:rPr>
              <a:t>表面处理：</a:t>
            </a:r>
            <a:r>
              <a:rPr sz="800" kern="0" spc="240" dirty="0">
                <a:solidFill>
                  <a:srgbClr val="000000">
                    <a:alpha val="100000"/>
                  </a:srgbClr>
                </a:solidFill>
                <a:latin typeface="YouYuan"/>
                <a:ea typeface="YouYuan"/>
                <a:cs typeface="YouYuan"/>
              </a:rPr>
              <a:t> </a:t>
            </a:r>
            <a:r>
              <a:rPr sz="800" kern="0" spc="-40" dirty="0">
                <a:solidFill>
                  <a:srgbClr val="000000">
                    <a:alpha val="100000"/>
                  </a:srgbClr>
                </a:solidFill>
                <a:latin typeface="YouYuan"/>
                <a:ea typeface="YouYuan"/>
                <a:cs typeface="YouYuan"/>
              </a:rPr>
              <a:t>●本色拉丝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YouYuan"/>
                <a:ea typeface="YouYuan"/>
                <a:cs typeface="YouYuan"/>
              </a:rPr>
              <a:t>  </a:t>
            </a:r>
            <a:r>
              <a:rPr sz="800" kern="0" spc="100" dirty="0">
                <a:solidFill>
                  <a:srgbClr val="000000">
                    <a:alpha val="100000"/>
                  </a:srgbClr>
                </a:solidFill>
                <a:latin typeface="YouYuan"/>
                <a:ea typeface="YouYuan"/>
                <a:cs typeface="YouYuan"/>
              </a:rPr>
              <a:t>奢华金</a:t>
            </a:r>
            <a:endParaRPr lang="en-US" altLang="en-US" sz="800" dirty="0"/>
          </a:p>
          <a:p>
            <a:pPr marL="520700" algn="l" rtl="0" eaLnBrk="0">
              <a:lnSpc>
                <a:spcPct val="100000"/>
              </a:lnSpc>
              <a:spcBef>
                <a:spcPts val="120"/>
              </a:spcBef>
            </a:pPr>
            <a:r>
              <a:rPr sz="800" kern="0" spc="7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●莫里斯灰</a:t>
            </a:r>
            <a:endParaRPr lang="en-US" altLang="en-US" sz="800" dirty="0"/>
          </a:p>
          <a:p>
            <a:pPr algn="r" rtl="0" eaLnBrk="0">
              <a:lnSpc>
                <a:spcPts val="1080"/>
              </a:lnSpc>
              <a:spcBef>
                <a:spcPts val="40"/>
              </a:spcBef>
            </a:pPr>
            <a:r>
              <a:rPr sz="800" kern="0" spc="9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●</a:t>
            </a:r>
            <a:r>
              <a:rPr sz="800" kern="0" spc="90" dirty="0">
                <a:solidFill>
                  <a:srgbClr val="000000">
                    <a:alpha val="100000"/>
                  </a:srgbClr>
                </a:solidFill>
                <a:latin typeface="YouYuan"/>
                <a:ea typeface="YouYuan"/>
                <a:cs typeface="YouYuan"/>
              </a:rPr>
              <a:t>亚光耀黑</a:t>
            </a:r>
            <a:endParaRPr lang="en-US" altLang="en-US" sz="800" dirty="0"/>
          </a:p>
          <a:p>
            <a:pPr marL="12700" algn="l" rtl="0" eaLnBrk="0">
              <a:lnSpc>
                <a:spcPct val="90000"/>
              </a:lnSpc>
              <a:spcBef>
                <a:spcPts val="365"/>
              </a:spcBef>
            </a:pP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材质：精锻黄铜</a:t>
            </a:r>
            <a:endParaRPr lang="en-US" altLang="en-US" sz="800" dirty="0"/>
          </a:p>
          <a:p>
            <a:pPr marL="12700" algn="l" rtl="0" eaLnBrk="0">
              <a:lnSpc>
                <a:spcPts val="1140"/>
              </a:lnSpc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规格：10x10</a:t>
            </a:r>
            <a:endParaRPr lang="en-US" altLang="en-US" sz="800" dirty="0"/>
          </a:p>
        </p:txBody>
      </p:sp>
      <p:sp>
        <p:nvSpPr>
          <p:cNvPr id="196" name="textbox 196"/>
          <p:cNvSpPr/>
          <p:nvPr/>
        </p:nvSpPr>
        <p:spPr>
          <a:xfrm>
            <a:off x="5460988" y="3442189"/>
            <a:ext cx="1097280" cy="11023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5240" algn="l" rtl="0" eaLnBrk="0">
              <a:lnSpc>
                <a:spcPct val="79000"/>
              </a:lnSpc>
            </a:pP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LHY1101</a:t>
            </a:r>
            <a:endParaRPr lang="en-US" altLang="en-US" sz="1400" dirty="0"/>
          </a:p>
          <a:p>
            <a:pPr marL="628015" indent="-615315" algn="l" rtl="0" eaLnBrk="0">
              <a:lnSpc>
                <a:spcPct val="102000"/>
              </a:lnSpc>
              <a:spcBef>
                <a:spcPts val="560"/>
              </a:spcBef>
            </a:pPr>
            <a:r>
              <a:rPr sz="800" kern="0" spc="-4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表面处理：</a:t>
            </a:r>
            <a:r>
              <a:rPr sz="800" kern="0" spc="32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 </a:t>
            </a:r>
            <a:r>
              <a:rPr sz="800" kern="0" spc="-4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●本色拉丝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 </a:t>
            </a:r>
            <a:r>
              <a:rPr sz="800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奢华金</a:t>
            </a:r>
            <a:endParaRPr lang="en-US" altLang="en-US" sz="800" dirty="0"/>
          </a:p>
          <a:p>
            <a:pPr marL="628015" algn="l" rtl="0" eaLnBrk="0">
              <a:lnSpc>
                <a:spcPct val="106000"/>
              </a:lnSpc>
              <a:spcBef>
                <a:spcPts val="185"/>
              </a:spcBef>
            </a:pPr>
            <a:r>
              <a:rPr sz="800" kern="0" spc="9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莫里斯灰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 </a:t>
            </a: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YouYuan"/>
                <a:ea typeface="YouYuan"/>
                <a:cs typeface="YouYuan"/>
              </a:rPr>
              <a:t>亚光耀黑</a:t>
            </a:r>
            <a:endParaRPr lang="en-US" altLang="en-US" sz="800" dirty="0"/>
          </a:p>
          <a:p>
            <a:pPr marL="12700" algn="l" rtl="0" eaLnBrk="0">
              <a:lnSpc>
                <a:spcPct val="90000"/>
              </a:lnSpc>
              <a:spcBef>
                <a:spcPts val="415"/>
              </a:spcBef>
            </a:pP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材质：精锻黄铜</a:t>
            </a:r>
            <a:endParaRPr lang="en-US" altLang="en-US" sz="800" dirty="0"/>
          </a:p>
          <a:p>
            <a:pPr marL="12700" algn="l" rtl="0" eaLnBrk="0">
              <a:lnSpc>
                <a:spcPts val="1140"/>
              </a:lnSpc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规格：10x10</a:t>
            </a:r>
            <a:endParaRPr lang="en-US" altLang="en-US" sz="800" dirty="0"/>
          </a:p>
        </p:txBody>
      </p:sp>
      <p:sp>
        <p:nvSpPr>
          <p:cNvPr id="198" name="textbox 198"/>
          <p:cNvSpPr/>
          <p:nvPr/>
        </p:nvSpPr>
        <p:spPr>
          <a:xfrm>
            <a:off x="2946340" y="3442189"/>
            <a:ext cx="1085214" cy="11023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5240" algn="l" rtl="0" eaLnBrk="0">
              <a:lnSpc>
                <a:spcPct val="79000"/>
              </a:lnSpc>
            </a:pP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LHY1006</a:t>
            </a:r>
            <a:endParaRPr lang="en-US" altLang="en-US" sz="1400" dirty="0"/>
          </a:p>
          <a:p>
            <a:pPr marL="615950" indent="-603250" algn="l" rtl="0" eaLnBrk="0">
              <a:lnSpc>
                <a:spcPct val="107000"/>
              </a:lnSpc>
              <a:spcBef>
                <a:spcPts val="565"/>
              </a:spcBef>
            </a:pPr>
            <a:r>
              <a:rPr sz="800" kern="0" spc="-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表面处理：</a:t>
            </a:r>
            <a:r>
              <a:rPr sz="800" kern="0" spc="2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800" kern="0" spc="-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●本色拉丝</a:t>
            </a:r>
            <a:r>
              <a:rPr sz="800" kern="0" spc="-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800" kern="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奢华金</a:t>
            </a:r>
            <a:endParaRPr lang="en-US" altLang="en-US" sz="800" dirty="0"/>
          </a:p>
          <a:p>
            <a:pPr marL="546100" indent="158115" algn="l" rtl="0" eaLnBrk="0">
              <a:lnSpc>
                <a:spcPct val="112000"/>
              </a:lnSpc>
              <a:spcBef>
                <a:spcPts val="135"/>
              </a:spcBef>
            </a:pP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莫里斯灰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800" kern="0" spc="2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●亚光耀黑</a:t>
            </a:r>
            <a:endParaRPr lang="en-US" altLang="en-US" sz="800" dirty="0"/>
          </a:p>
          <a:p>
            <a:pPr marL="12700" algn="l" rtl="0" eaLnBrk="0">
              <a:lnSpc>
                <a:spcPct val="90000"/>
              </a:lnSpc>
              <a:spcBef>
                <a:spcPts val="385"/>
              </a:spcBef>
            </a:pP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材质：精锻黄铜</a:t>
            </a:r>
            <a:endParaRPr lang="en-US" altLang="en-US" sz="800" dirty="0"/>
          </a:p>
          <a:p>
            <a:pPr marL="12700" algn="l" rtl="0" eaLnBrk="0">
              <a:lnSpc>
                <a:spcPts val="1140"/>
              </a:lnSpc>
            </a:pP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规格：10x10</a:t>
            </a:r>
            <a:endParaRPr lang="en-US" alt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5087</Words>
  <Application>WPS 演示</Application>
  <PresentationFormat/>
  <Paragraphs>323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6" baseType="lpstr">
      <vt:lpstr>Arial</vt:lpstr>
      <vt:lpstr>宋体</vt:lpstr>
      <vt:lpstr>Wingdings</vt:lpstr>
      <vt:lpstr>SimHei</vt:lpstr>
      <vt:lpstr>汉仪中黑KW</vt:lpstr>
      <vt:lpstr>Arial</vt:lpstr>
      <vt:lpstr>宋体</vt:lpstr>
      <vt:lpstr>Times New Roman</vt:lpstr>
      <vt:lpstr>YouYuan</vt:lpstr>
      <vt:lpstr>汉仪书宋二KW</vt:lpstr>
      <vt:lpstr>微软雅黑</vt:lpstr>
      <vt:lpstr>汉仪旗黑</vt:lpstr>
      <vt:lpstr>宋体</vt:lpstr>
      <vt:lpstr>Arial Unicode MS</vt:lpstr>
      <vt:lpstr>Calibri</vt:lpstr>
      <vt:lpstr>Helvetica Neue</vt:lpstr>
      <vt:lpstr>Thonburi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alfi</cp:lastModifiedBy>
  <cp:revision>1</cp:revision>
  <dcterms:created xsi:type="dcterms:W3CDTF">2024-05-31T03:45:13Z</dcterms:created>
  <dcterms:modified xsi:type="dcterms:W3CDTF">2024-05-31T03:45:13Z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2024-05-31T11:44:06Z</vt:filetime>
  </property>
  <property fmtid="{D5CDD505-2E9C-101B-9397-08002B2CF9AE}" pid="4" name="UsrData">
    <vt:lpwstr>66594777a8d161001fdb1e88wl</vt:lpwstr>
  </property>
  <property fmtid="{D5CDD505-2E9C-101B-9397-08002B2CF9AE}" pid="5" name="ICV">
    <vt:lpwstr>3F21A5CFC14E258BC9475966D6278194_43</vt:lpwstr>
  </property>
  <property fmtid="{D5CDD505-2E9C-101B-9397-08002B2CF9AE}" pid="6" name="KSOProductBuildVer">
    <vt:lpwstr>2052-6.7.1.8828</vt:lpwstr>
  </property>
</Properties>
</file>