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5" r:id="rId3"/>
    <p:sldId id="381" r:id="rId5"/>
    <p:sldId id="397" r:id="rId6"/>
    <p:sldId id="258" r:id="rId7"/>
    <p:sldId id="263" r:id="rId8"/>
    <p:sldId id="284" r:id="rId9"/>
    <p:sldId id="399" r:id="rId10"/>
    <p:sldId id="412" r:id="rId11"/>
    <p:sldId id="413" r:id="rId12"/>
    <p:sldId id="382" r:id="rId13"/>
    <p:sldId id="377" r:id="rId14"/>
    <p:sldId id="363" r:id="rId15"/>
    <p:sldId id="414" r:id="rId16"/>
    <p:sldId id="415" r:id="rId17"/>
    <p:sldId id="416" r:id="rId18"/>
    <p:sldId id="375" r:id="rId19"/>
    <p:sldId id="417" r:id="rId20"/>
    <p:sldId id="418" r:id="rId21"/>
    <p:sldId id="419" r:id="rId22"/>
    <p:sldId id="420" r:id="rId23"/>
    <p:sldId id="421" r:id="rId24"/>
    <p:sldId id="422" r:id="rId25"/>
    <p:sldId id="423" r:id="rId26"/>
    <p:sldId id="383" r:id="rId27"/>
    <p:sldId id="432" r:id="rId28"/>
    <p:sldId id="378" r:id="rId29"/>
    <p:sldId id="379" r:id="rId30"/>
    <p:sldId id="370" r:id="rId31"/>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7" userDrawn="1">
          <p15:clr>
            <a:srgbClr val="A4A3A4"/>
          </p15:clr>
        </p15:guide>
        <p15:guide id="2" pos="37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556C82"/>
    <a:srgbClr val="4D798A"/>
    <a:srgbClr val="1F6AB8"/>
    <a:srgbClr val="DAE3F3"/>
    <a:srgbClr val="96B7BF"/>
    <a:srgbClr val="EAEFF7"/>
    <a:srgbClr val="DEEBF7"/>
    <a:srgbClr val="A4A8AD"/>
    <a:srgbClr val="0563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112" d="100"/>
          <a:sy n="112" d="100"/>
        </p:scale>
        <p:origin x="432" y="90"/>
      </p:cViewPr>
      <p:guideLst>
        <p:guide orient="horz" pos="2017"/>
        <p:guide pos="37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113.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6ECF2-F97A-4CB8-829B-8890D68DD67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3EFA1-51A4-446F-A3E4-1FF0B5C4D2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8AA1E1-FDCD-4836-A42E-312E3A9B098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D8AA1E1-FDCD-4836-A42E-312E3A9B098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8AA1E1-FDCD-4836-A42E-312E3A9B098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DBC0CCC1-C2BF-403D-AB9C-D5C6BB0266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706518-2121-4429-BEE9-B48CB9007DD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BC0CCC1-C2BF-403D-AB9C-D5C6BB0266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706518-2121-4429-BEE9-B48CB9007DD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BC0CCC1-C2BF-403D-AB9C-D5C6BB0266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706518-2121-4429-BEE9-B48CB9007DD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4" name="矩形 3"/>
          <p:cNvSpPr/>
          <p:nvPr userDrawn="1"/>
        </p:nvSpPr>
        <p:spPr>
          <a:xfrm>
            <a:off x="3644493" y="6463149"/>
            <a:ext cx="2185214" cy="276999"/>
          </a:xfrm>
          <a:prstGeom prst="rect">
            <a:avLst/>
          </a:prstGeom>
        </p:spPr>
        <p:txBody>
          <a:bodyPr wrap="none">
            <a:spAutoFit/>
          </a:bodyPr>
          <a:lstStyle/>
          <a:p>
            <a:r>
              <a:rPr lang="zh-CN" altLang="en-US" sz="1200" b="0" dirty="0">
                <a:solidFill>
                  <a:schemeClr val="bg1">
                    <a:lumMod val="50000"/>
                  </a:schemeClr>
                </a:solidFill>
                <a:latin typeface="+mn-ea"/>
              </a:rPr>
              <a:t>吉林瑞吉特殊化学品有限公司</a:t>
            </a:r>
            <a:endParaRPr lang="zh-CN" altLang="en-US" sz="1200" b="0" dirty="0">
              <a:solidFill>
                <a:schemeClr val="bg1">
                  <a:lumMod val="50000"/>
                </a:schemeClr>
              </a:solidFill>
              <a:latin typeface="+mn-ea"/>
            </a:endParaRPr>
          </a:p>
        </p:txBody>
      </p:sp>
      <p:sp>
        <p:nvSpPr>
          <p:cNvPr id="5" name="矩形 4"/>
          <p:cNvSpPr/>
          <p:nvPr userDrawn="1"/>
        </p:nvSpPr>
        <p:spPr>
          <a:xfrm>
            <a:off x="6096000" y="6474697"/>
            <a:ext cx="3219599" cy="276999"/>
          </a:xfrm>
          <a:prstGeom prst="rect">
            <a:avLst/>
          </a:prstGeom>
        </p:spPr>
        <p:txBody>
          <a:bodyPr wrap="none">
            <a:spAutoFit/>
          </a:bodyPr>
          <a:lstStyle/>
          <a:p>
            <a:r>
              <a:rPr lang="en-US" altLang="zh-CN" sz="1200" b="0" kern="1200" dirty="0">
                <a:solidFill>
                  <a:schemeClr val="bg1">
                    <a:lumMod val="50000"/>
                  </a:schemeClr>
                </a:solidFill>
                <a:latin typeface="+mn-ea"/>
                <a:ea typeface="+mn-ea"/>
                <a:cs typeface="+mn-cs"/>
              </a:rPr>
              <a:t>Jilin </a:t>
            </a:r>
            <a:r>
              <a:rPr lang="en-US" altLang="zh-CN" sz="1200" b="0" kern="1200" dirty="0" err="1">
                <a:solidFill>
                  <a:schemeClr val="bg1">
                    <a:lumMod val="50000"/>
                  </a:schemeClr>
                </a:solidFill>
                <a:latin typeface="+mn-ea"/>
                <a:ea typeface="+mn-ea"/>
                <a:cs typeface="+mn-cs"/>
              </a:rPr>
              <a:t>Reji</a:t>
            </a:r>
            <a:r>
              <a:rPr lang="en-US" altLang="zh-CN" sz="1200" b="0" kern="1200" dirty="0">
                <a:solidFill>
                  <a:schemeClr val="bg1">
                    <a:lumMod val="50000"/>
                  </a:schemeClr>
                </a:solidFill>
                <a:latin typeface="+mn-ea"/>
                <a:ea typeface="+mn-ea"/>
                <a:cs typeface="+mn-cs"/>
              </a:rPr>
              <a:t> Performance Chemicals Co., Ltd. </a:t>
            </a:r>
            <a:endParaRPr lang="zh-CN" altLang="en-US" sz="1200" b="0" kern="1200" dirty="0">
              <a:solidFill>
                <a:schemeClr val="bg1">
                  <a:lumMod val="50000"/>
                </a:schemeClr>
              </a:solidFill>
              <a:latin typeface="+mn-ea"/>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3" name="矩形 2"/>
          <p:cNvSpPr/>
          <p:nvPr userDrawn="1"/>
        </p:nvSpPr>
        <p:spPr>
          <a:xfrm>
            <a:off x="3644493" y="6463149"/>
            <a:ext cx="2185214" cy="276999"/>
          </a:xfrm>
          <a:prstGeom prst="rect">
            <a:avLst/>
          </a:prstGeom>
        </p:spPr>
        <p:txBody>
          <a:bodyPr wrap="none">
            <a:spAutoFit/>
          </a:bodyPr>
          <a:lstStyle/>
          <a:p>
            <a:r>
              <a:rPr lang="zh-CN" altLang="en-US" sz="1200" b="0" dirty="0">
                <a:solidFill>
                  <a:schemeClr val="bg1">
                    <a:lumMod val="50000"/>
                  </a:schemeClr>
                </a:solidFill>
                <a:latin typeface="+mn-ea"/>
              </a:rPr>
              <a:t>吉林瑞吉特殊化学品有限公司</a:t>
            </a:r>
            <a:endParaRPr lang="zh-CN" altLang="en-US" sz="1200" b="0" dirty="0">
              <a:solidFill>
                <a:schemeClr val="bg1">
                  <a:lumMod val="50000"/>
                </a:schemeClr>
              </a:solidFill>
              <a:latin typeface="+mn-ea"/>
            </a:endParaRPr>
          </a:p>
        </p:txBody>
      </p:sp>
      <p:sp>
        <p:nvSpPr>
          <p:cNvPr id="4" name="矩形 3"/>
          <p:cNvSpPr/>
          <p:nvPr userDrawn="1"/>
        </p:nvSpPr>
        <p:spPr>
          <a:xfrm>
            <a:off x="6096000" y="6474697"/>
            <a:ext cx="3219599" cy="276999"/>
          </a:xfrm>
          <a:prstGeom prst="rect">
            <a:avLst/>
          </a:prstGeom>
        </p:spPr>
        <p:txBody>
          <a:bodyPr wrap="none">
            <a:spAutoFit/>
          </a:bodyPr>
          <a:lstStyle/>
          <a:p>
            <a:r>
              <a:rPr lang="en-US" altLang="zh-CN" sz="1200" b="0" kern="1200" dirty="0">
                <a:solidFill>
                  <a:schemeClr val="bg1">
                    <a:lumMod val="50000"/>
                  </a:schemeClr>
                </a:solidFill>
                <a:latin typeface="+mn-ea"/>
                <a:ea typeface="+mn-ea"/>
                <a:cs typeface="+mn-cs"/>
              </a:rPr>
              <a:t>Jilin </a:t>
            </a:r>
            <a:r>
              <a:rPr lang="en-US" altLang="zh-CN" sz="1200" b="0" kern="1200" dirty="0" err="1">
                <a:solidFill>
                  <a:schemeClr val="bg1">
                    <a:lumMod val="50000"/>
                  </a:schemeClr>
                </a:solidFill>
                <a:latin typeface="+mn-ea"/>
                <a:ea typeface="+mn-ea"/>
                <a:cs typeface="+mn-cs"/>
              </a:rPr>
              <a:t>Reji</a:t>
            </a:r>
            <a:r>
              <a:rPr lang="en-US" altLang="zh-CN" sz="1200" b="0" kern="1200" dirty="0">
                <a:solidFill>
                  <a:schemeClr val="bg1">
                    <a:lumMod val="50000"/>
                  </a:schemeClr>
                </a:solidFill>
                <a:latin typeface="+mn-ea"/>
                <a:ea typeface="+mn-ea"/>
                <a:cs typeface="+mn-cs"/>
              </a:rPr>
              <a:t> Performance Chemicals Co., Ltd. </a:t>
            </a:r>
            <a:endParaRPr lang="zh-CN" altLang="en-US" sz="1200" b="0" kern="1200" dirty="0">
              <a:solidFill>
                <a:schemeClr val="bg1">
                  <a:lumMod val="50000"/>
                </a:schemeClr>
              </a:solidFill>
              <a:latin typeface="+mn-ea"/>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3" name="矩形 2"/>
          <p:cNvSpPr/>
          <p:nvPr userDrawn="1"/>
        </p:nvSpPr>
        <p:spPr>
          <a:xfrm>
            <a:off x="3644493" y="6463149"/>
            <a:ext cx="2185214" cy="276999"/>
          </a:xfrm>
          <a:prstGeom prst="rect">
            <a:avLst/>
          </a:prstGeom>
        </p:spPr>
        <p:txBody>
          <a:bodyPr wrap="none">
            <a:spAutoFit/>
          </a:bodyPr>
          <a:lstStyle/>
          <a:p>
            <a:r>
              <a:rPr lang="zh-CN" altLang="en-US" sz="1200" b="0" dirty="0">
                <a:solidFill>
                  <a:schemeClr val="bg1">
                    <a:lumMod val="50000"/>
                  </a:schemeClr>
                </a:solidFill>
                <a:latin typeface="+mn-ea"/>
              </a:rPr>
              <a:t>吉林瑞吉特殊化学品有限公司</a:t>
            </a:r>
            <a:endParaRPr lang="zh-CN" altLang="en-US" sz="1200" b="0" dirty="0">
              <a:solidFill>
                <a:schemeClr val="bg1">
                  <a:lumMod val="50000"/>
                </a:schemeClr>
              </a:solidFill>
              <a:latin typeface="+mn-ea"/>
            </a:endParaRPr>
          </a:p>
        </p:txBody>
      </p:sp>
      <p:sp>
        <p:nvSpPr>
          <p:cNvPr id="4" name="矩形 3"/>
          <p:cNvSpPr/>
          <p:nvPr userDrawn="1"/>
        </p:nvSpPr>
        <p:spPr>
          <a:xfrm>
            <a:off x="6096000" y="6474697"/>
            <a:ext cx="3219599" cy="276999"/>
          </a:xfrm>
          <a:prstGeom prst="rect">
            <a:avLst/>
          </a:prstGeom>
        </p:spPr>
        <p:txBody>
          <a:bodyPr wrap="none">
            <a:spAutoFit/>
          </a:bodyPr>
          <a:lstStyle/>
          <a:p>
            <a:r>
              <a:rPr lang="en-US" altLang="zh-CN" sz="1200" b="0" kern="1200" dirty="0">
                <a:solidFill>
                  <a:schemeClr val="bg1">
                    <a:lumMod val="50000"/>
                  </a:schemeClr>
                </a:solidFill>
                <a:latin typeface="+mn-ea"/>
                <a:ea typeface="+mn-ea"/>
                <a:cs typeface="+mn-cs"/>
              </a:rPr>
              <a:t>Jilin </a:t>
            </a:r>
            <a:r>
              <a:rPr lang="en-US" altLang="zh-CN" sz="1200" b="0" kern="1200" dirty="0" err="1">
                <a:solidFill>
                  <a:schemeClr val="bg1">
                    <a:lumMod val="50000"/>
                  </a:schemeClr>
                </a:solidFill>
                <a:latin typeface="+mn-ea"/>
                <a:ea typeface="+mn-ea"/>
                <a:cs typeface="+mn-cs"/>
              </a:rPr>
              <a:t>Reji</a:t>
            </a:r>
            <a:r>
              <a:rPr lang="en-US" altLang="zh-CN" sz="1200" b="0" kern="1200" dirty="0">
                <a:solidFill>
                  <a:schemeClr val="bg1">
                    <a:lumMod val="50000"/>
                  </a:schemeClr>
                </a:solidFill>
                <a:latin typeface="+mn-ea"/>
                <a:ea typeface="+mn-ea"/>
                <a:cs typeface="+mn-cs"/>
              </a:rPr>
              <a:t> Performance Chemicals Co., Ltd. </a:t>
            </a:r>
            <a:endParaRPr lang="zh-CN" altLang="en-US" sz="1200" b="0" kern="1200" dirty="0">
              <a:solidFill>
                <a:schemeClr val="bg1">
                  <a:lumMod val="50000"/>
                </a:schemeClr>
              </a:solidFill>
              <a:latin typeface="+mn-ea"/>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3" name="矩形 2"/>
          <p:cNvSpPr/>
          <p:nvPr userDrawn="1"/>
        </p:nvSpPr>
        <p:spPr>
          <a:xfrm>
            <a:off x="3644493" y="6463149"/>
            <a:ext cx="2185214" cy="276999"/>
          </a:xfrm>
          <a:prstGeom prst="rect">
            <a:avLst/>
          </a:prstGeom>
        </p:spPr>
        <p:txBody>
          <a:bodyPr wrap="none">
            <a:spAutoFit/>
          </a:bodyPr>
          <a:lstStyle/>
          <a:p>
            <a:r>
              <a:rPr lang="zh-CN" altLang="en-US" sz="1200" b="0" dirty="0">
                <a:solidFill>
                  <a:schemeClr val="bg1">
                    <a:lumMod val="50000"/>
                  </a:schemeClr>
                </a:solidFill>
                <a:latin typeface="+mn-ea"/>
              </a:rPr>
              <a:t>吉林瑞吉特殊化学品有限公司</a:t>
            </a:r>
            <a:endParaRPr lang="zh-CN" altLang="en-US" sz="1200" b="0" dirty="0">
              <a:solidFill>
                <a:schemeClr val="bg1">
                  <a:lumMod val="50000"/>
                </a:schemeClr>
              </a:solidFill>
              <a:latin typeface="+mn-ea"/>
            </a:endParaRPr>
          </a:p>
        </p:txBody>
      </p:sp>
      <p:sp>
        <p:nvSpPr>
          <p:cNvPr id="4" name="矩形 3"/>
          <p:cNvSpPr/>
          <p:nvPr userDrawn="1"/>
        </p:nvSpPr>
        <p:spPr>
          <a:xfrm>
            <a:off x="6096000" y="6474697"/>
            <a:ext cx="3219599" cy="276999"/>
          </a:xfrm>
          <a:prstGeom prst="rect">
            <a:avLst/>
          </a:prstGeom>
        </p:spPr>
        <p:txBody>
          <a:bodyPr wrap="none">
            <a:spAutoFit/>
          </a:bodyPr>
          <a:lstStyle/>
          <a:p>
            <a:r>
              <a:rPr lang="en-US" altLang="zh-CN" sz="1200" b="0" kern="1200" dirty="0">
                <a:solidFill>
                  <a:schemeClr val="bg1">
                    <a:lumMod val="50000"/>
                  </a:schemeClr>
                </a:solidFill>
                <a:latin typeface="+mn-ea"/>
                <a:ea typeface="+mn-ea"/>
                <a:cs typeface="+mn-cs"/>
              </a:rPr>
              <a:t>Jilin </a:t>
            </a:r>
            <a:r>
              <a:rPr lang="en-US" altLang="zh-CN" sz="1200" b="0" kern="1200" dirty="0" err="1">
                <a:solidFill>
                  <a:schemeClr val="bg1">
                    <a:lumMod val="50000"/>
                  </a:schemeClr>
                </a:solidFill>
                <a:latin typeface="+mn-ea"/>
                <a:ea typeface="+mn-ea"/>
                <a:cs typeface="+mn-cs"/>
              </a:rPr>
              <a:t>Reji</a:t>
            </a:r>
            <a:r>
              <a:rPr lang="en-US" altLang="zh-CN" sz="1200" b="0" kern="1200" dirty="0">
                <a:solidFill>
                  <a:schemeClr val="bg1">
                    <a:lumMod val="50000"/>
                  </a:schemeClr>
                </a:solidFill>
                <a:latin typeface="+mn-ea"/>
                <a:ea typeface="+mn-ea"/>
                <a:cs typeface="+mn-cs"/>
              </a:rPr>
              <a:t> Performance Chemicals Co., Ltd. </a:t>
            </a:r>
            <a:endParaRPr lang="zh-CN" altLang="en-US" sz="1200" b="0" kern="1200" dirty="0">
              <a:solidFill>
                <a:schemeClr val="bg1">
                  <a:lumMod val="50000"/>
                </a:schemeClr>
              </a:solidFill>
              <a:latin typeface="+mn-ea"/>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
        <p:nvSpPr>
          <p:cNvPr id="3" name="矩形 2"/>
          <p:cNvSpPr/>
          <p:nvPr userDrawn="1"/>
        </p:nvSpPr>
        <p:spPr>
          <a:xfrm>
            <a:off x="3644493" y="6463149"/>
            <a:ext cx="2185214" cy="276999"/>
          </a:xfrm>
          <a:prstGeom prst="rect">
            <a:avLst/>
          </a:prstGeom>
        </p:spPr>
        <p:txBody>
          <a:bodyPr wrap="none">
            <a:spAutoFit/>
          </a:bodyPr>
          <a:lstStyle/>
          <a:p>
            <a:r>
              <a:rPr lang="zh-CN" altLang="en-US" sz="1200" b="0" dirty="0">
                <a:solidFill>
                  <a:schemeClr val="bg1">
                    <a:lumMod val="50000"/>
                  </a:schemeClr>
                </a:solidFill>
                <a:latin typeface="+mn-ea"/>
              </a:rPr>
              <a:t>吉林瑞吉特殊化学品有限公司</a:t>
            </a:r>
            <a:endParaRPr lang="zh-CN" altLang="en-US" sz="1200" b="0" dirty="0">
              <a:solidFill>
                <a:schemeClr val="bg1">
                  <a:lumMod val="50000"/>
                </a:schemeClr>
              </a:solidFill>
              <a:latin typeface="+mn-ea"/>
            </a:endParaRPr>
          </a:p>
        </p:txBody>
      </p:sp>
      <p:sp>
        <p:nvSpPr>
          <p:cNvPr id="4" name="矩形 3"/>
          <p:cNvSpPr/>
          <p:nvPr userDrawn="1"/>
        </p:nvSpPr>
        <p:spPr>
          <a:xfrm>
            <a:off x="6096000" y="6474697"/>
            <a:ext cx="3219599" cy="276999"/>
          </a:xfrm>
          <a:prstGeom prst="rect">
            <a:avLst/>
          </a:prstGeom>
        </p:spPr>
        <p:txBody>
          <a:bodyPr wrap="none">
            <a:spAutoFit/>
          </a:bodyPr>
          <a:lstStyle/>
          <a:p>
            <a:r>
              <a:rPr lang="en-US" altLang="zh-CN" sz="1200" b="0" kern="1200" dirty="0">
                <a:solidFill>
                  <a:schemeClr val="bg1">
                    <a:lumMod val="50000"/>
                  </a:schemeClr>
                </a:solidFill>
                <a:latin typeface="+mn-ea"/>
                <a:ea typeface="+mn-ea"/>
                <a:cs typeface="+mn-cs"/>
              </a:rPr>
              <a:t>Jilin </a:t>
            </a:r>
            <a:r>
              <a:rPr lang="en-US" altLang="zh-CN" sz="1200" b="0" kern="1200" dirty="0" err="1">
                <a:solidFill>
                  <a:schemeClr val="bg1">
                    <a:lumMod val="50000"/>
                  </a:schemeClr>
                </a:solidFill>
                <a:latin typeface="+mn-ea"/>
                <a:ea typeface="+mn-ea"/>
                <a:cs typeface="+mn-cs"/>
              </a:rPr>
              <a:t>Reji</a:t>
            </a:r>
            <a:r>
              <a:rPr lang="en-US" altLang="zh-CN" sz="1200" b="0" kern="1200" dirty="0">
                <a:solidFill>
                  <a:schemeClr val="bg1">
                    <a:lumMod val="50000"/>
                  </a:schemeClr>
                </a:solidFill>
                <a:latin typeface="+mn-ea"/>
                <a:ea typeface="+mn-ea"/>
                <a:cs typeface="+mn-cs"/>
              </a:rPr>
              <a:t> Performance Chemicals Co., Ltd. </a:t>
            </a:r>
            <a:endParaRPr lang="zh-CN" altLang="en-US" sz="1200" b="0" kern="1200" dirty="0">
              <a:solidFill>
                <a:schemeClr val="bg1">
                  <a:lumMod val="50000"/>
                </a:schemeClr>
              </a:solidFill>
              <a:latin typeface="+mn-ea"/>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3" name="矩形 2"/>
          <p:cNvSpPr/>
          <p:nvPr userDrawn="1"/>
        </p:nvSpPr>
        <p:spPr>
          <a:xfrm>
            <a:off x="3644493" y="6463149"/>
            <a:ext cx="2185214" cy="276999"/>
          </a:xfrm>
          <a:prstGeom prst="rect">
            <a:avLst/>
          </a:prstGeom>
        </p:spPr>
        <p:txBody>
          <a:bodyPr wrap="none">
            <a:spAutoFit/>
          </a:bodyPr>
          <a:lstStyle/>
          <a:p>
            <a:r>
              <a:rPr lang="zh-CN" altLang="en-US" sz="1200" b="0" dirty="0">
                <a:solidFill>
                  <a:schemeClr val="bg1">
                    <a:lumMod val="50000"/>
                  </a:schemeClr>
                </a:solidFill>
                <a:latin typeface="+mn-ea"/>
              </a:rPr>
              <a:t>吉林瑞吉特殊化学品有限公司</a:t>
            </a:r>
            <a:endParaRPr lang="zh-CN" altLang="en-US" sz="1200" b="0" dirty="0">
              <a:solidFill>
                <a:schemeClr val="bg1">
                  <a:lumMod val="50000"/>
                </a:schemeClr>
              </a:solidFill>
              <a:latin typeface="+mn-ea"/>
            </a:endParaRPr>
          </a:p>
        </p:txBody>
      </p:sp>
      <p:sp>
        <p:nvSpPr>
          <p:cNvPr id="4" name="矩形 3"/>
          <p:cNvSpPr/>
          <p:nvPr userDrawn="1"/>
        </p:nvSpPr>
        <p:spPr>
          <a:xfrm>
            <a:off x="6096000" y="6474697"/>
            <a:ext cx="3219599" cy="276999"/>
          </a:xfrm>
          <a:prstGeom prst="rect">
            <a:avLst/>
          </a:prstGeom>
        </p:spPr>
        <p:txBody>
          <a:bodyPr wrap="none">
            <a:spAutoFit/>
          </a:bodyPr>
          <a:lstStyle/>
          <a:p>
            <a:r>
              <a:rPr lang="en-US" altLang="zh-CN" sz="1200" b="0" kern="1200" dirty="0">
                <a:solidFill>
                  <a:schemeClr val="bg1">
                    <a:lumMod val="50000"/>
                  </a:schemeClr>
                </a:solidFill>
                <a:latin typeface="+mn-ea"/>
                <a:ea typeface="+mn-ea"/>
                <a:cs typeface="+mn-cs"/>
              </a:rPr>
              <a:t>Jilin </a:t>
            </a:r>
            <a:r>
              <a:rPr lang="en-US" altLang="zh-CN" sz="1200" b="0" kern="1200" dirty="0" err="1">
                <a:solidFill>
                  <a:schemeClr val="bg1">
                    <a:lumMod val="50000"/>
                  </a:schemeClr>
                </a:solidFill>
                <a:latin typeface="+mn-ea"/>
                <a:ea typeface="+mn-ea"/>
                <a:cs typeface="+mn-cs"/>
              </a:rPr>
              <a:t>Reji</a:t>
            </a:r>
            <a:r>
              <a:rPr lang="en-US" altLang="zh-CN" sz="1200" b="0" kern="1200" dirty="0">
                <a:solidFill>
                  <a:schemeClr val="bg1">
                    <a:lumMod val="50000"/>
                  </a:schemeClr>
                </a:solidFill>
                <a:latin typeface="+mn-ea"/>
                <a:ea typeface="+mn-ea"/>
                <a:cs typeface="+mn-cs"/>
              </a:rPr>
              <a:t> Performance Chemicals Co., Ltd. </a:t>
            </a:r>
            <a:endParaRPr lang="zh-CN" altLang="en-US" sz="1200" b="0" kern="1200" dirty="0">
              <a:solidFill>
                <a:schemeClr val="bg1">
                  <a:lumMod val="50000"/>
                </a:schemeClr>
              </a:solidFill>
              <a:latin typeface="+mn-ea"/>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3" name="矩形 2"/>
          <p:cNvSpPr/>
          <p:nvPr userDrawn="1"/>
        </p:nvSpPr>
        <p:spPr>
          <a:xfrm>
            <a:off x="3644493" y="6463149"/>
            <a:ext cx="2185214" cy="276999"/>
          </a:xfrm>
          <a:prstGeom prst="rect">
            <a:avLst/>
          </a:prstGeom>
        </p:spPr>
        <p:txBody>
          <a:bodyPr wrap="none">
            <a:spAutoFit/>
          </a:bodyPr>
          <a:lstStyle/>
          <a:p>
            <a:r>
              <a:rPr lang="zh-CN" altLang="en-US" sz="1200" b="0" dirty="0">
                <a:solidFill>
                  <a:schemeClr val="bg1">
                    <a:lumMod val="50000"/>
                  </a:schemeClr>
                </a:solidFill>
                <a:latin typeface="+mn-ea"/>
              </a:rPr>
              <a:t>吉林瑞吉特殊化学品有限公司</a:t>
            </a:r>
            <a:endParaRPr lang="zh-CN" altLang="en-US" sz="1200" b="0" dirty="0">
              <a:solidFill>
                <a:schemeClr val="bg1">
                  <a:lumMod val="50000"/>
                </a:schemeClr>
              </a:solidFill>
              <a:latin typeface="+mn-ea"/>
            </a:endParaRPr>
          </a:p>
        </p:txBody>
      </p:sp>
      <p:sp>
        <p:nvSpPr>
          <p:cNvPr id="4" name="矩形 3"/>
          <p:cNvSpPr/>
          <p:nvPr userDrawn="1"/>
        </p:nvSpPr>
        <p:spPr>
          <a:xfrm>
            <a:off x="6096000" y="6474697"/>
            <a:ext cx="3219599" cy="276999"/>
          </a:xfrm>
          <a:prstGeom prst="rect">
            <a:avLst/>
          </a:prstGeom>
        </p:spPr>
        <p:txBody>
          <a:bodyPr wrap="none">
            <a:spAutoFit/>
          </a:bodyPr>
          <a:lstStyle/>
          <a:p>
            <a:r>
              <a:rPr lang="en-US" altLang="zh-CN" sz="1200" b="0" kern="1200" dirty="0">
                <a:solidFill>
                  <a:schemeClr val="bg1">
                    <a:lumMod val="50000"/>
                  </a:schemeClr>
                </a:solidFill>
                <a:latin typeface="+mn-ea"/>
                <a:ea typeface="+mn-ea"/>
                <a:cs typeface="+mn-cs"/>
              </a:rPr>
              <a:t>Jilin </a:t>
            </a:r>
            <a:r>
              <a:rPr lang="en-US" altLang="zh-CN" sz="1200" b="0" kern="1200" dirty="0" err="1">
                <a:solidFill>
                  <a:schemeClr val="bg1">
                    <a:lumMod val="50000"/>
                  </a:schemeClr>
                </a:solidFill>
                <a:latin typeface="+mn-ea"/>
                <a:ea typeface="+mn-ea"/>
                <a:cs typeface="+mn-cs"/>
              </a:rPr>
              <a:t>Reji</a:t>
            </a:r>
            <a:r>
              <a:rPr lang="en-US" altLang="zh-CN" sz="1200" b="0" kern="1200" dirty="0">
                <a:solidFill>
                  <a:schemeClr val="bg1">
                    <a:lumMod val="50000"/>
                  </a:schemeClr>
                </a:solidFill>
                <a:latin typeface="+mn-ea"/>
                <a:ea typeface="+mn-ea"/>
                <a:cs typeface="+mn-cs"/>
              </a:rPr>
              <a:t> Performance Chemicals Co., Ltd. </a:t>
            </a:r>
            <a:endParaRPr lang="zh-CN" altLang="en-US" sz="1200" b="0" kern="1200" dirty="0">
              <a:solidFill>
                <a:schemeClr val="bg1">
                  <a:lumMod val="50000"/>
                </a:schemeClr>
              </a:solidFill>
              <a:latin typeface="+mn-ea"/>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3" name="矩形 2"/>
          <p:cNvSpPr/>
          <p:nvPr userDrawn="1"/>
        </p:nvSpPr>
        <p:spPr>
          <a:xfrm>
            <a:off x="3644493" y="6463149"/>
            <a:ext cx="2185214" cy="276999"/>
          </a:xfrm>
          <a:prstGeom prst="rect">
            <a:avLst/>
          </a:prstGeom>
        </p:spPr>
        <p:txBody>
          <a:bodyPr wrap="none">
            <a:spAutoFit/>
          </a:bodyPr>
          <a:lstStyle/>
          <a:p>
            <a:r>
              <a:rPr lang="zh-CN" altLang="en-US" sz="1200" b="0" dirty="0">
                <a:solidFill>
                  <a:schemeClr val="bg1">
                    <a:lumMod val="50000"/>
                  </a:schemeClr>
                </a:solidFill>
                <a:latin typeface="+mn-ea"/>
              </a:rPr>
              <a:t>吉林瑞吉特殊化学品有限公司</a:t>
            </a:r>
            <a:endParaRPr lang="zh-CN" altLang="en-US" sz="1200" b="0" dirty="0">
              <a:solidFill>
                <a:schemeClr val="bg1">
                  <a:lumMod val="50000"/>
                </a:schemeClr>
              </a:solidFill>
              <a:latin typeface="+mn-ea"/>
            </a:endParaRPr>
          </a:p>
        </p:txBody>
      </p:sp>
      <p:sp>
        <p:nvSpPr>
          <p:cNvPr id="4" name="矩形 3"/>
          <p:cNvSpPr/>
          <p:nvPr userDrawn="1"/>
        </p:nvSpPr>
        <p:spPr>
          <a:xfrm>
            <a:off x="6096000" y="6474697"/>
            <a:ext cx="3219599" cy="276999"/>
          </a:xfrm>
          <a:prstGeom prst="rect">
            <a:avLst/>
          </a:prstGeom>
        </p:spPr>
        <p:txBody>
          <a:bodyPr wrap="none">
            <a:spAutoFit/>
          </a:bodyPr>
          <a:lstStyle/>
          <a:p>
            <a:r>
              <a:rPr lang="en-US" altLang="zh-CN" sz="1200" b="0" kern="1200" dirty="0">
                <a:solidFill>
                  <a:schemeClr val="bg1">
                    <a:lumMod val="50000"/>
                  </a:schemeClr>
                </a:solidFill>
                <a:latin typeface="+mn-ea"/>
                <a:ea typeface="+mn-ea"/>
                <a:cs typeface="+mn-cs"/>
              </a:rPr>
              <a:t>Jilin </a:t>
            </a:r>
            <a:r>
              <a:rPr lang="en-US" altLang="zh-CN" sz="1200" b="0" kern="1200" dirty="0" err="1">
                <a:solidFill>
                  <a:schemeClr val="bg1">
                    <a:lumMod val="50000"/>
                  </a:schemeClr>
                </a:solidFill>
                <a:latin typeface="+mn-ea"/>
                <a:ea typeface="+mn-ea"/>
                <a:cs typeface="+mn-cs"/>
              </a:rPr>
              <a:t>Reji</a:t>
            </a:r>
            <a:r>
              <a:rPr lang="en-US" altLang="zh-CN" sz="1200" b="0" kern="1200" dirty="0">
                <a:solidFill>
                  <a:schemeClr val="bg1">
                    <a:lumMod val="50000"/>
                  </a:schemeClr>
                </a:solidFill>
                <a:latin typeface="+mn-ea"/>
                <a:ea typeface="+mn-ea"/>
                <a:cs typeface="+mn-cs"/>
              </a:rPr>
              <a:t> Performance Chemicals Co., Ltd. </a:t>
            </a:r>
            <a:endParaRPr lang="zh-CN" altLang="en-US" sz="1200" b="0" kern="1200" dirty="0">
              <a:solidFill>
                <a:schemeClr val="bg1">
                  <a:lumMod val="50000"/>
                </a:schemeClr>
              </a:solidFill>
              <a:latin typeface="+mn-ea"/>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BC0CCC1-C2BF-403D-AB9C-D5C6BB0266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706518-2121-4429-BEE9-B48CB9007DD8}"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
        <p:nvSpPr>
          <p:cNvPr id="3" name="矩形 2"/>
          <p:cNvSpPr/>
          <p:nvPr userDrawn="1"/>
        </p:nvSpPr>
        <p:spPr>
          <a:xfrm>
            <a:off x="3644493" y="6463149"/>
            <a:ext cx="2185214" cy="276999"/>
          </a:xfrm>
          <a:prstGeom prst="rect">
            <a:avLst/>
          </a:prstGeom>
        </p:spPr>
        <p:txBody>
          <a:bodyPr wrap="none">
            <a:spAutoFit/>
          </a:bodyPr>
          <a:lstStyle/>
          <a:p>
            <a:r>
              <a:rPr lang="zh-CN" altLang="en-US" sz="1200" b="0" dirty="0">
                <a:solidFill>
                  <a:schemeClr val="bg1">
                    <a:lumMod val="50000"/>
                  </a:schemeClr>
                </a:solidFill>
                <a:latin typeface="+mn-ea"/>
              </a:rPr>
              <a:t>吉林瑞吉特殊化学品有限公司</a:t>
            </a:r>
            <a:endParaRPr lang="zh-CN" altLang="en-US" sz="1200" b="0" dirty="0">
              <a:solidFill>
                <a:schemeClr val="bg1">
                  <a:lumMod val="50000"/>
                </a:schemeClr>
              </a:solidFill>
              <a:latin typeface="+mn-ea"/>
            </a:endParaRPr>
          </a:p>
        </p:txBody>
      </p:sp>
      <p:sp>
        <p:nvSpPr>
          <p:cNvPr id="4" name="矩形 3"/>
          <p:cNvSpPr/>
          <p:nvPr userDrawn="1"/>
        </p:nvSpPr>
        <p:spPr>
          <a:xfrm>
            <a:off x="6096000" y="6474697"/>
            <a:ext cx="3219599" cy="276999"/>
          </a:xfrm>
          <a:prstGeom prst="rect">
            <a:avLst/>
          </a:prstGeom>
        </p:spPr>
        <p:txBody>
          <a:bodyPr wrap="none">
            <a:spAutoFit/>
          </a:bodyPr>
          <a:lstStyle/>
          <a:p>
            <a:r>
              <a:rPr lang="en-US" altLang="zh-CN" sz="1200" b="0" kern="1200" dirty="0">
                <a:solidFill>
                  <a:schemeClr val="bg1">
                    <a:lumMod val="50000"/>
                  </a:schemeClr>
                </a:solidFill>
                <a:latin typeface="+mn-ea"/>
                <a:ea typeface="+mn-ea"/>
                <a:cs typeface="+mn-cs"/>
              </a:rPr>
              <a:t>Jilin </a:t>
            </a:r>
            <a:r>
              <a:rPr lang="en-US" altLang="zh-CN" sz="1200" b="0" kern="1200" dirty="0" err="1">
                <a:solidFill>
                  <a:schemeClr val="bg1">
                    <a:lumMod val="50000"/>
                  </a:schemeClr>
                </a:solidFill>
                <a:latin typeface="+mn-ea"/>
                <a:ea typeface="+mn-ea"/>
                <a:cs typeface="+mn-cs"/>
              </a:rPr>
              <a:t>Reji</a:t>
            </a:r>
            <a:r>
              <a:rPr lang="en-US" altLang="zh-CN" sz="1200" b="0" kern="1200" dirty="0">
                <a:solidFill>
                  <a:schemeClr val="bg1">
                    <a:lumMod val="50000"/>
                  </a:schemeClr>
                </a:solidFill>
                <a:latin typeface="+mn-ea"/>
                <a:ea typeface="+mn-ea"/>
                <a:cs typeface="+mn-cs"/>
              </a:rPr>
              <a:t> Performance Chemicals Co., Ltd. </a:t>
            </a:r>
            <a:endParaRPr lang="zh-CN" altLang="en-US" sz="1200" b="0" kern="1200" dirty="0">
              <a:solidFill>
                <a:schemeClr val="bg1">
                  <a:lumMod val="50000"/>
                </a:schemeClr>
              </a:solidFill>
              <a:latin typeface="+mn-ea"/>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
        <p:nvSpPr>
          <p:cNvPr id="3" name="矩形 2"/>
          <p:cNvSpPr/>
          <p:nvPr userDrawn="1"/>
        </p:nvSpPr>
        <p:spPr>
          <a:xfrm>
            <a:off x="3644493" y="6463149"/>
            <a:ext cx="2185214" cy="276999"/>
          </a:xfrm>
          <a:prstGeom prst="rect">
            <a:avLst/>
          </a:prstGeom>
        </p:spPr>
        <p:txBody>
          <a:bodyPr wrap="none">
            <a:spAutoFit/>
          </a:bodyPr>
          <a:lstStyle/>
          <a:p>
            <a:r>
              <a:rPr lang="zh-CN" altLang="en-US" sz="1200" b="0" dirty="0">
                <a:solidFill>
                  <a:schemeClr val="bg1">
                    <a:lumMod val="50000"/>
                  </a:schemeClr>
                </a:solidFill>
                <a:latin typeface="+mn-ea"/>
              </a:rPr>
              <a:t>吉林瑞吉特殊化学品有限公司</a:t>
            </a:r>
            <a:endParaRPr lang="zh-CN" altLang="en-US" sz="1200" b="0" dirty="0">
              <a:solidFill>
                <a:schemeClr val="bg1">
                  <a:lumMod val="50000"/>
                </a:schemeClr>
              </a:solidFill>
              <a:latin typeface="+mn-ea"/>
            </a:endParaRPr>
          </a:p>
        </p:txBody>
      </p:sp>
      <p:sp>
        <p:nvSpPr>
          <p:cNvPr id="4" name="矩形 3"/>
          <p:cNvSpPr/>
          <p:nvPr userDrawn="1"/>
        </p:nvSpPr>
        <p:spPr>
          <a:xfrm>
            <a:off x="6096000" y="6474697"/>
            <a:ext cx="3219599" cy="276999"/>
          </a:xfrm>
          <a:prstGeom prst="rect">
            <a:avLst/>
          </a:prstGeom>
        </p:spPr>
        <p:txBody>
          <a:bodyPr wrap="none">
            <a:spAutoFit/>
          </a:bodyPr>
          <a:lstStyle/>
          <a:p>
            <a:r>
              <a:rPr lang="en-US" altLang="zh-CN" sz="1200" b="0" kern="1200" dirty="0">
                <a:solidFill>
                  <a:schemeClr val="bg1">
                    <a:lumMod val="50000"/>
                  </a:schemeClr>
                </a:solidFill>
                <a:latin typeface="+mn-ea"/>
                <a:ea typeface="+mn-ea"/>
                <a:cs typeface="+mn-cs"/>
              </a:rPr>
              <a:t>Jilin </a:t>
            </a:r>
            <a:r>
              <a:rPr lang="en-US" altLang="zh-CN" sz="1200" b="0" kern="1200" dirty="0" err="1">
                <a:solidFill>
                  <a:schemeClr val="bg1">
                    <a:lumMod val="50000"/>
                  </a:schemeClr>
                </a:solidFill>
                <a:latin typeface="+mn-ea"/>
                <a:ea typeface="+mn-ea"/>
                <a:cs typeface="+mn-cs"/>
              </a:rPr>
              <a:t>Reji</a:t>
            </a:r>
            <a:r>
              <a:rPr lang="en-US" altLang="zh-CN" sz="1200" b="0" kern="1200" dirty="0">
                <a:solidFill>
                  <a:schemeClr val="bg1">
                    <a:lumMod val="50000"/>
                  </a:schemeClr>
                </a:solidFill>
                <a:latin typeface="+mn-ea"/>
                <a:ea typeface="+mn-ea"/>
                <a:cs typeface="+mn-cs"/>
              </a:rPr>
              <a:t> Performance Chemicals Co., Ltd. </a:t>
            </a:r>
            <a:endParaRPr lang="zh-CN" altLang="en-US" sz="1200" b="0" kern="1200" dirty="0">
              <a:solidFill>
                <a:schemeClr val="bg1">
                  <a:lumMod val="50000"/>
                </a:schemeClr>
              </a:solidFill>
              <a:latin typeface="+mn-ea"/>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
        <p:nvSpPr>
          <p:cNvPr id="3" name="矩形 2"/>
          <p:cNvSpPr/>
          <p:nvPr userDrawn="1"/>
        </p:nvSpPr>
        <p:spPr>
          <a:xfrm>
            <a:off x="3644493" y="6463149"/>
            <a:ext cx="2185214" cy="276999"/>
          </a:xfrm>
          <a:prstGeom prst="rect">
            <a:avLst/>
          </a:prstGeom>
        </p:spPr>
        <p:txBody>
          <a:bodyPr wrap="none">
            <a:spAutoFit/>
          </a:bodyPr>
          <a:lstStyle/>
          <a:p>
            <a:r>
              <a:rPr lang="zh-CN" altLang="en-US" sz="1200" b="0" dirty="0">
                <a:solidFill>
                  <a:schemeClr val="bg1">
                    <a:lumMod val="50000"/>
                  </a:schemeClr>
                </a:solidFill>
                <a:latin typeface="+mn-ea"/>
              </a:rPr>
              <a:t>吉林瑞吉特殊化学品有限公司</a:t>
            </a:r>
            <a:endParaRPr lang="zh-CN" altLang="en-US" sz="1200" b="0" dirty="0">
              <a:solidFill>
                <a:schemeClr val="bg1">
                  <a:lumMod val="50000"/>
                </a:schemeClr>
              </a:solidFill>
              <a:latin typeface="+mn-ea"/>
            </a:endParaRPr>
          </a:p>
        </p:txBody>
      </p:sp>
      <p:sp>
        <p:nvSpPr>
          <p:cNvPr id="4" name="矩形 3"/>
          <p:cNvSpPr/>
          <p:nvPr userDrawn="1"/>
        </p:nvSpPr>
        <p:spPr>
          <a:xfrm>
            <a:off x="6096000" y="6474697"/>
            <a:ext cx="3219599" cy="276999"/>
          </a:xfrm>
          <a:prstGeom prst="rect">
            <a:avLst/>
          </a:prstGeom>
        </p:spPr>
        <p:txBody>
          <a:bodyPr wrap="none">
            <a:spAutoFit/>
          </a:bodyPr>
          <a:lstStyle/>
          <a:p>
            <a:r>
              <a:rPr lang="en-US" altLang="zh-CN" sz="1200" b="0" kern="1200" dirty="0">
                <a:solidFill>
                  <a:schemeClr val="bg1">
                    <a:lumMod val="50000"/>
                  </a:schemeClr>
                </a:solidFill>
                <a:latin typeface="+mn-ea"/>
                <a:ea typeface="+mn-ea"/>
                <a:cs typeface="+mn-cs"/>
              </a:rPr>
              <a:t>Jilin </a:t>
            </a:r>
            <a:r>
              <a:rPr lang="en-US" altLang="zh-CN" sz="1200" b="0" kern="1200" dirty="0" err="1">
                <a:solidFill>
                  <a:schemeClr val="bg1">
                    <a:lumMod val="50000"/>
                  </a:schemeClr>
                </a:solidFill>
                <a:latin typeface="+mn-ea"/>
                <a:ea typeface="+mn-ea"/>
                <a:cs typeface="+mn-cs"/>
              </a:rPr>
              <a:t>Reji</a:t>
            </a:r>
            <a:r>
              <a:rPr lang="en-US" altLang="zh-CN" sz="1200" b="0" kern="1200" dirty="0">
                <a:solidFill>
                  <a:schemeClr val="bg1">
                    <a:lumMod val="50000"/>
                  </a:schemeClr>
                </a:solidFill>
                <a:latin typeface="+mn-ea"/>
                <a:ea typeface="+mn-ea"/>
                <a:cs typeface="+mn-cs"/>
              </a:rPr>
              <a:t> Performance Chemicals Co., Ltd. </a:t>
            </a:r>
            <a:endParaRPr lang="zh-CN" altLang="en-US" sz="1200" b="0" kern="1200" dirty="0">
              <a:solidFill>
                <a:schemeClr val="bg1">
                  <a:lumMod val="50000"/>
                </a:schemeClr>
              </a:solidFill>
              <a:latin typeface="+mn-ea"/>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DBC0CCC1-C2BF-403D-AB9C-D5C6BB0266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706518-2121-4429-BEE9-B48CB9007DD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BC0CCC1-C2BF-403D-AB9C-D5C6BB0266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706518-2121-4429-BEE9-B48CB9007DD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BC0CCC1-C2BF-403D-AB9C-D5C6BB02664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7706518-2121-4429-BEE9-B48CB9007DD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BC0CCC1-C2BF-403D-AB9C-D5C6BB02664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7706518-2121-4429-BEE9-B48CB9007DD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C0CCC1-C2BF-403D-AB9C-D5C6BB02664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7706518-2121-4429-BEE9-B48CB9007DD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BC0CCC1-C2BF-403D-AB9C-D5C6BB0266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706518-2121-4429-BEE9-B48CB9007DD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BC0CCC1-C2BF-403D-AB9C-D5C6BB0266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706518-2121-4429-BEE9-B48CB9007DD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0CCC1-C2BF-403D-AB9C-D5C6BB02664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06518-2121-4429-BEE9-B48CB9007DD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6.xml"/><Relationship Id="rId5" Type="http://schemas.openxmlformats.org/officeDocument/2006/relationships/tags" Target="../tags/tag3.xml"/><Relationship Id="rId4" Type="http://schemas.openxmlformats.org/officeDocument/2006/relationships/image" Target="../media/image2.jpeg"/><Relationship Id="rId3" Type="http://schemas.openxmlformats.org/officeDocument/2006/relationships/tags" Target="../tags/tag2.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0" Type="http://schemas.openxmlformats.org/officeDocument/2006/relationships/notesSlide" Target="../notesSlides/notesSlide4.xml"/><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0" Type="http://schemas.openxmlformats.org/officeDocument/2006/relationships/notesSlide" Target="../notesSlides/notesSlide5.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9" Type="http://schemas.openxmlformats.org/officeDocument/2006/relationships/image" Target="../media/image10.jpeg"/><Relationship Id="rId8" Type="http://schemas.openxmlformats.org/officeDocument/2006/relationships/tags" Target="../tags/tag4.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4.jpeg"/><Relationship Id="rId12" Type="http://schemas.openxmlformats.org/officeDocument/2006/relationships/slideLayout" Target="../slideLayouts/slideLayout15.xml"/><Relationship Id="rId11" Type="http://schemas.openxmlformats.org/officeDocument/2006/relationships/image" Target="../media/image11.jpeg"/><Relationship Id="rId10" Type="http://schemas.openxmlformats.org/officeDocument/2006/relationships/tags" Target="../tags/tag5.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5.jpe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image" Target="../media/image5.jpe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image" Target="../media/image5.jpeg"/></Relationships>
</file>

<file path=ppt/slides/_rels/slide26.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0" Type="http://schemas.openxmlformats.org/officeDocument/2006/relationships/slideLayout" Target="../slideLayouts/slideLayout19.xml"/><Relationship Id="rId1" Type="http://schemas.openxmlformats.org/officeDocument/2006/relationships/image" Target="../media/image5.jpe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image" Target="../media/image5.jpeg"/></Relationships>
</file>

<file path=ppt/slides/_rels/slide28.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image" Target="../media/image28.jpeg"/><Relationship Id="rId7" Type="http://schemas.openxmlformats.org/officeDocument/2006/relationships/image" Target="../media/image27.jpeg"/><Relationship Id="rId6" Type="http://schemas.openxmlformats.org/officeDocument/2006/relationships/image" Target="../media/image26.jpeg"/><Relationship Id="rId5" Type="http://schemas.microsoft.com/office/2007/relationships/hdphoto" Target="../media/image25.wdp"/><Relationship Id="rId4" Type="http://schemas.openxmlformats.org/officeDocument/2006/relationships/image" Target="../media/image24.png"/><Relationship Id="rId3" Type="http://schemas.openxmlformats.org/officeDocument/2006/relationships/image" Target="../media/image23.jpeg"/><Relationship Id="rId2" Type="http://schemas.microsoft.com/office/2007/relationships/hdphoto" Target="../media/image22.wdp"/><Relationship Id="rId14" Type="http://schemas.openxmlformats.org/officeDocument/2006/relationships/notesSlide" Target="../notesSlides/notesSlide6.xml"/><Relationship Id="rId13" Type="http://schemas.openxmlformats.org/officeDocument/2006/relationships/slideLayout" Target="../slideLayouts/slideLayout22.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image" Target="../media/image29.png"/><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5.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2.xml"/><Relationship Id="rId5" Type="http://schemas.microsoft.com/office/2007/relationships/hdphoto" Target="../media/image19.wdp"/><Relationship Id="rId4" Type="http://schemas.openxmlformats.org/officeDocument/2006/relationships/image" Target="../media/image18.png"/><Relationship Id="rId3" Type="http://schemas.openxmlformats.org/officeDocument/2006/relationships/tags" Target="../tags/tag7.xml"/><Relationship Id="rId2" Type="http://schemas.openxmlformats.org/officeDocument/2006/relationships/image" Target="../media/image5.jpe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9.xml"/><Relationship Id="rId4" Type="http://schemas.openxmlformats.org/officeDocument/2006/relationships/tags" Target="../tags/tag12.xml"/><Relationship Id="rId3" Type="http://schemas.openxmlformats.org/officeDocument/2006/relationships/image" Target="../media/image20.png"/><Relationship Id="rId2" Type="http://schemas.openxmlformats.org/officeDocument/2006/relationships/tags" Target="../tags/tag1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2" cstate="print"/>
          <a:srcRect t="1075"/>
          <a:stretch>
            <a:fillRect/>
          </a:stretch>
        </p:blipFill>
        <p:spPr>
          <a:xfrm>
            <a:off x="43815" y="2478405"/>
            <a:ext cx="12148185" cy="4517390"/>
          </a:xfrm>
          <a:prstGeom prst="rect">
            <a:avLst/>
          </a:prstGeom>
        </p:spPr>
      </p:pic>
      <p:sp>
        <p:nvSpPr>
          <p:cNvPr id="2" name="矩形 1"/>
          <p:cNvSpPr/>
          <p:nvPr>
            <p:custDataLst>
              <p:tags r:id="rId3"/>
            </p:custDataLst>
          </p:nvPr>
        </p:nvSpPr>
        <p:spPr>
          <a:xfrm>
            <a:off x="4264025" y="-106680"/>
            <a:ext cx="3663863" cy="6964471"/>
          </a:xfrm>
          <a:prstGeom prst="rect">
            <a:avLst/>
          </a:prstGeom>
          <a:solidFill>
            <a:schemeClr val="accent1">
              <a:lumMod val="60000"/>
              <a:lumOff val="40000"/>
              <a:alpha val="7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rot="2700000">
            <a:off x="-2033593" y="1395405"/>
            <a:ext cx="4067189" cy="4067189"/>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1"/>
          <p:cNvSpPr/>
          <p:nvPr/>
        </p:nvSpPr>
        <p:spPr>
          <a:xfrm rot="18900000">
            <a:off x="-1011887" y="1616329"/>
            <a:ext cx="3657895" cy="3657895"/>
          </a:xfrm>
          <a:custGeom>
            <a:avLst/>
            <a:gdLst>
              <a:gd name="connsiteX0" fmla="*/ 138525 w 4010024"/>
              <a:gd name="connsiteY0" fmla="*/ 138526 h 4010025"/>
              <a:gd name="connsiteX1" fmla="*/ 138525 w 4010024"/>
              <a:gd name="connsiteY1" fmla="*/ 3871499 h 4010025"/>
              <a:gd name="connsiteX2" fmla="*/ 138526 w 4010024"/>
              <a:gd name="connsiteY2" fmla="*/ 3871499 h 4010025"/>
              <a:gd name="connsiteX3" fmla="*/ 3871498 w 4010024"/>
              <a:gd name="connsiteY3" fmla="*/ 3871499 h 4010025"/>
              <a:gd name="connsiteX4" fmla="*/ 3871499 w 4010024"/>
              <a:gd name="connsiteY4" fmla="*/ 3871499 h 4010025"/>
              <a:gd name="connsiteX5" fmla="*/ 3871499 w 4010024"/>
              <a:gd name="connsiteY5" fmla="*/ 138526 h 4010025"/>
              <a:gd name="connsiteX6" fmla="*/ 3871498 w 4010024"/>
              <a:gd name="connsiteY6" fmla="*/ 138526 h 4010025"/>
              <a:gd name="connsiteX7" fmla="*/ 138526 w 4010024"/>
              <a:gd name="connsiteY7" fmla="*/ 138526 h 4010025"/>
              <a:gd name="connsiteX8" fmla="*/ 0 w 4010024"/>
              <a:gd name="connsiteY8" fmla="*/ 0 h 4010025"/>
              <a:gd name="connsiteX9" fmla="*/ 4010024 w 4010024"/>
              <a:gd name="connsiteY9" fmla="*/ 0 h 4010025"/>
              <a:gd name="connsiteX10" fmla="*/ 4010024 w 4010024"/>
              <a:gd name="connsiteY10" fmla="*/ 4010025 h 4010025"/>
              <a:gd name="connsiteX11" fmla="*/ 0 w 4010024"/>
              <a:gd name="connsiteY11" fmla="*/ 4010025 h 401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0024" h="4010025">
                <a:moveTo>
                  <a:pt x="138525" y="138526"/>
                </a:moveTo>
                <a:lnTo>
                  <a:pt x="138525" y="3871499"/>
                </a:lnTo>
                <a:lnTo>
                  <a:pt x="138526" y="3871499"/>
                </a:lnTo>
                <a:lnTo>
                  <a:pt x="3871498" y="3871499"/>
                </a:lnTo>
                <a:lnTo>
                  <a:pt x="3871499" y="3871499"/>
                </a:lnTo>
                <a:lnTo>
                  <a:pt x="3871499" y="138526"/>
                </a:lnTo>
                <a:lnTo>
                  <a:pt x="3871498" y="138526"/>
                </a:lnTo>
                <a:lnTo>
                  <a:pt x="138526" y="138526"/>
                </a:lnTo>
                <a:close/>
                <a:moveTo>
                  <a:pt x="0" y="0"/>
                </a:moveTo>
                <a:lnTo>
                  <a:pt x="4010024" y="0"/>
                </a:lnTo>
                <a:lnTo>
                  <a:pt x="4010024" y="4010025"/>
                </a:lnTo>
                <a:lnTo>
                  <a:pt x="0" y="4010025"/>
                </a:lnTo>
                <a:close/>
              </a:path>
            </a:pathLst>
          </a:custGeom>
          <a:solidFill>
            <a:srgbClr val="F2F2F2">
              <a:alpha val="58039"/>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0" name="矩形 9"/>
          <p:cNvSpPr/>
          <p:nvPr/>
        </p:nvSpPr>
        <p:spPr>
          <a:xfrm rot="2700000">
            <a:off x="-1696572" y="1610072"/>
            <a:ext cx="3695773" cy="3498031"/>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4" cstate="screen">
            <a:clrChange>
              <a:clrFrom>
                <a:srgbClr val="FFFFFF"/>
              </a:clrFrom>
              <a:clrTo>
                <a:srgbClr val="FFFFFF">
                  <a:alpha val="0"/>
                </a:srgbClr>
              </a:clrTo>
            </a:clrChange>
          </a:blip>
          <a:srcRect/>
          <a:stretch>
            <a:fillRect/>
          </a:stretch>
        </p:blipFill>
        <p:spPr>
          <a:xfrm>
            <a:off x="138172" y="2910913"/>
            <a:ext cx="2074476" cy="1068724"/>
          </a:xfrm>
          <a:prstGeom prst="rect">
            <a:avLst/>
          </a:prstGeom>
        </p:spPr>
      </p:pic>
      <p:sp>
        <p:nvSpPr>
          <p:cNvPr id="17" name="文本框 7"/>
          <p:cNvSpPr txBox="1"/>
          <p:nvPr/>
        </p:nvSpPr>
        <p:spPr>
          <a:xfrm>
            <a:off x="3663950" y="1458595"/>
            <a:ext cx="8528050" cy="378460"/>
          </a:xfrm>
          <a:prstGeom prst="rect">
            <a:avLst/>
          </a:prstGeom>
          <a:noFill/>
          <a:ln w="12700" cap="flat">
            <a:noFill/>
            <a:miter lim="400000"/>
          </a:ln>
          <a:effectLst/>
        </p:spPr>
        <p:txBody>
          <a:bodyPr rot="0" spcFirstLastPara="1" vertOverflow="overflow" horzOverflow="overflow" vert="horz" wrap="square" lIns="50800" tIns="50800" rIns="50800" bIns="50800" numCol="1" spcCol="38100" rtlCol="0" anchor="ctr">
            <a:spAutoFit/>
          </a:bodyPr>
          <a:lstStyle/>
          <a:p>
            <a:pPr lvl="0" algn="ctr" defTabSz="825500" latinLnBrk="1" hangingPunct="0"/>
            <a:r>
              <a:rPr lang="en-US" altLang="zh-CN" b="1" i="1" spc="10" dirty="0">
                <a:solidFill>
                  <a:srgbClr val="0F688A"/>
                </a:solidFill>
                <a:effectLst>
                  <a:outerShdw blurRad="38100" dist="38100" dir="2700000" algn="tl">
                    <a:srgbClr val="000000">
                      <a:alpha val="43137"/>
                    </a:srgbClr>
                  </a:outerShdw>
                </a:effectLst>
                <a:latin typeface="Arial Black" panose="020B0A04020102020204" pitchFamily="34" charset="0"/>
                <a:ea typeface="宋体" panose="02010600030101010101" pitchFamily="2" charset="-122"/>
                <a:cs typeface="Calibri" panose="020F0502020204030204" pitchFamily="34" charset="0"/>
              </a:rPr>
              <a:t>REGI CHEMICAL    </a:t>
            </a:r>
            <a:r>
              <a:rPr lang="en-US" altLang="zh-CN" b="1" i="1" kern="1300" spc="10" dirty="0">
                <a:solidFill>
                  <a:srgbClr val="0F688A"/>
                </a:solidFill>
                <a:effectLst>
                  <a:outerShdw blurRad="38100" dist="38100" dir="2700000" algn="tl">
                    <a:srgbClr val="000000">
                      <a:alpha val="43137"/>
                    </a:srgbClr>
                  </a:outerShdw>
                </a:effectLst>
                <a:latin typeface="Arial Black" panose="020B0A04020102020204" pitchFamily="34" charset="0"/>
                <a:ea typeface="宋体" panose="02010600030101010101" pitchFamily="2" charset="-122"/>
                <a:cs typeface="Calibri" panose="020F0502020204030204" pitchFamily="34" charset="0"/>
              </a:rPr>
              <a:t>BUSINESS OVERVIEW</a:t>
            </a:r>
            <a:endParaRPr lang="en-US" altLang="zh-CN" b="1" i="1" kern="1300" spc="10" dirty="0">
              <a:solidFill>
                <a:srgbClr val="0F688A"/>
              </a:solidFill>
              <a:effectLst>
                <a:outerShdw blurRad="38100" dist="38100" dir="2700000" algn="tl">
                  <a:srgbClr val="000000">
                    <a:alpha val="43137"/>
                  </a:srgbClr>
                </a:outerShdw>
              </a:effectLst>
              <a:latin typeface="Arial Black" panose="020B0A04020102020204" pitchFamily="34" charset="0"/>
              <a:ea typeface="宋体" panose="02010600030101010101" pitchFamily="2" charset="-122"/>
              <a:cs typeface="Calibri" panose="020F0502020204030204" pitchFamily="34" charset="0"/>
              <a:sym typeface="Arimo"/>
            </a:endParaRPr>
          </a:p>
        </p:txBody>
      </p:sp>
      <p:sp>
        <p:nvSpPr>
          <p:cNvPr id="11" name="Rectangle 3"/>
          <p:cNvSpPr/>
          <p:nvPr>
            <p:custDataLst>
              <p:tags r:id="rId5"/>
            </p:custDataLst>
          </p:nvPr>
        </p:nvSpPr>
        <p:spPr>
          <a:xfrm>
            <a:off x="3296920" y="2110105"/>
            <a:ext cx="6588760" cy="368300"/>
          </a:xfrm>
          <a:prstGeom prst="rect">
            <a:avLst/>
          </a:prstGeom>
        </p:spPr>
        <p:txBody>
          <a:bodyPr wrap="square">
            <a:spAutoFit/>
          </a:bodyPr>
          <a:lstStyle/>
          <a:p>
            <a:r>
              <a:rPr lang="en-US" altLang="zh-CN" b="1" dirty="0">
                <a:solidFill>
                  <a:srgbClr val="0F688A"/>
                </a:solidFill>
                <a:latin typeface="微软雅黑" panose="020B0503020204020204" pitchFamily="34" charset="-122"/>
                <a:ea typeface="微软雅黑" panose="020B0503020204020204" pitchFamily="34" charset="-122"/>
                <a:cs typeface="Calibri" panose="020F0502020204030204" pitchFamily="34" charset="0"/>
              </a:rPr>
              <a:t>Jilin Regi Performance Chemicals Co., ltd.</a:t>
            </a:r>
            <a:endParaRPr lang="en-US" altLang="zh-CN" b="1" dirty="0">
              <a:solidFill>
                <a:srgbClr val="0F688A"/>
              </a:solidFill>
              <a:latin typeface="微软雅黑" panose="020B0503020204020204" pitchFamily="34" charset="-122"/>
              <a:ea typeface="微软雅黑" panose="020B0503020204020204" pitchFamily="34" charset="-122"/>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595" y="100965"/>
            <a:ext cx="442595" cy="337185"/>
          </a:xfrm>
          <a:prstGeom prst="rect">
            <a:avLst/>
          </a:prstGeom>
          <a:noFill/>
          <a:ln>
            <a:noFill/>
          </a:ln>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09</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512532" y="361939"/>
            <a:ext cx="1080656" cy="556730"/>
          </a:xfrm>
          <a:prstGeom prst="rect">
            <a:avLst/>
          </a:prstGeom>
        </p:spPr>
      </p:pic>
      <p:sp>
        <p:nvSpPr>
          <p:cNvPr id="52" name="矩形 51"/>
          <p:cNvSpPr/>
          <p:nvPr/>
        </p:nvSpPr>
        <p:spPr>
          <a:xfrm>
            <a:off x="1189990" y="870585"/>
            <a:ext cx="10384155" cy="398780"/>
          </a:xfrm>
          <a:prstGeom prst="rect">
            <a:avLst/>
          </a:prstGeom>
        </p:spPr>
        <p:txBody>
          <a:bodyPr wrap="square">
            <a:sp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a:t>
            </a:r>
            <a:r>
              <a:rPr sz="2000" b="1" dirty="0">
                <a:solidFill>
                  <a:srgbClr val="8C7274"/>
                </a:solidFill>
                <a:latin typeface="微软雅黑" panose="020B0503020204020204" pitchFamily="34" charset="-122"/>
                <a:ea typeface="微软雅黑" panose="020B0503020204020204" pitchFamily="34" charset="-122"/>
                <a:sym typeface="+mn-ea"/>
              </a:rPr>
              <a:t>Isomeryl alcohol ether</a:t>
            </a:r>
            <a:r>
              <a:rPr lang="en-US" sz="2000" b="1" dirty="0">
                <a:solidFill>
                  <a:srgbClr val="8C7274"/>
                </a:solidFill>
                <a:latin typeface="微软雅黑" panose="020B0503020204020204" pitchFamily="34" charset="-122"/>
                <a:ea typeface="微软雅黑" panose="020B0503020204020204" pitchFamily="34" charset="-122"/>
                <a:sym typeface="+mn-ea"/>
              </a:rPr>
              <a:t> serials</a:t>
            </a:r>
            <a:r>
              <a:rPr lang="zh-CN" sz="2000" b="1" dirty="0">
                <a:solidFill>
                  <a:srgbClr val="8C7274"/>
                </a:solidFill>
                <a:latin typeface="微软雅黑" panose="020B0503020204020204" pitchFamily="34" charset="-122"/>
                <a:ea typeface="微软雅黑" panose="020B0503020204020204" pitchFamily="34" charset="-122"/>
                <a:sym typeface="+mn-ea"/>
              </a:rPr>
              <a:t>（</a:t>
            </a:r>
            <a:r>
              <a:rPr sz="2000" b="1" dirty="0">
                <a:solidFill>
                  <a:srgbClr val="8C7274"/>
                </a:solidFill>
                <a:latin typeface="微软雅黑" panose="020B0503020204020204" pitchFamily="34" charset="-122"/>
                <a:ea typeface="微软雅黑" panose="020B0503020204020204" pitchFamily="34" charset="-122"/>
                <a:sym typeface="+mn-ea"/>
              </a:rPr>
              <a:t>ISO1</a:t>
            </a:r>
            <a:r>
              <a:rPr lang="en-US" sz="2000" b="1" dirty="0">
                <a:solidFill>
                  <a:srgbClr val="8C7274"/>
                </a:solidFill>
                <a:latin typeface="微软雅黑" panose="020B0503020204020204" pitchFamily="34" charset="-122"/>
                <a:ea typeface="微软雅黑" panose="020B0503020204020204" pitchFamily="34" charset="-122"/>
                <a:sym typeface="+mn-ea"/>
              </a:rPr>
              <a:t>0</a:t>
            </a:r>
            <a:r>
              <a:rPr sz="2000" b="1" dirty="0">
                <a:solidFill>
                  <a:srgbClr val="8C7274"/>
                </a:solidFill>
                <a:latin typeface="微软雅黑" panose="020B0503020204020204" pitchFamily="34" charset="-122"/>
                <a:ea typeface="微软雅黑" panose="020B0503020204020204" pitchFamily="34" charset="-122"/>
                <a:sym typeface="+mn-ea"/>
              </a:rPr>
              <a:t>00</a:t>
            </a:r>
            <a:r>
              <a:rPr lang="zh-CN" sz="2000" b="1" dirty="0">
                <a:solidFill>
                  <a:srgbClr val="8C7274"/>
                </a:solidFill>
                <a:latin typeface="微软雅黑" panose="020B0503020204020204" pitchFamily="34" charset="-122"/>
                <a:ea typeface="微软雅黑" panose="020B0503020204020204" pitchFamily="34" charset="-122"/>
                <a:sym typeface="+mn-ea"/>
              </a:rPr>
              <a:t>）</a:t>
            </a:r>
            <a:r>
              <a:rPr lang="en-US" altLang="zh-CN" sz="2000" b="1" dirty="0">
                <a:solidFill>
                  <a:srgbClr val="8C7274"/>
                </a:solidFill>
                <a:latin typeface="微软雅黑" panose="020B0503020204020204" pitchFamily="34" charset="-122"/>
                <a:ea typeface="微软雅黑" panose="020B0503020204020204" pitchFamily="34" charset="-122"/>
                <a:sym typeface="+mn-ea"/>
              </a:rPr>
              <a:t>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152801" y="440191"/>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a:t>
            </a:r>
            <a:r>
              <a:rPr lang="zh-CN" altLang="en-US"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a:t>
            </a:r>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Product Recommendation</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280546" y="582702"/>
            <a:ext cx="1775460" cy="245110"/>
          </a:xfrm>
          <a:prstGeom prst="rect">
            <a:avLst/>
          </a:prstGeom>
          <a:noFill/>
        </p:spPr>
        <p:txBody>
          <a:bodyPr wrap="none" rtlCol="0">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rPr>
              <a:t>Product Recommendation</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592455" y="2936240"/>
            <a:ext cx="5504180" cy="306705"/>
          </a:xfrm>
          <a:prstGeom prst="rect">
            <a:avLst/>
          </a:prstGeom>
          <a:noFill/>
          <a:ln w="9525">
            <a:noFill/>
          </a:ln>
        </p:spPr>
        <p:txBody>
          <a:bodyPr wrap="square">
            <a:spAutoFit/>
          </a:bodyPr>
          <a:lstStyle/>
          <a:p>
            <a:pPr indent="0" algn="ct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Technical Specification</a:t>
            </a: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6609080" y="1463040"/>
            <a:ext cx="5043170" cy="705485"/>
          </a:xfrm>
          <a:prstGeom prst="rect">
            <a:avLst/>
          </a:prstGeom>
          <a:noFill/>
          <a:ln w="9525">
            <a:noFill/>
          </a:ln>
        </p:spPr>
        <p:txBody>
          <a:bodyPr wrap="square">
            <a:noAutofit/>
          </a:bodyPr>
          <a:lstStyle/>
          <a:p>
            <a:pPr indent="0" algn="ctr"/>
            <a:endParaRPr lang="zh-CN" sz="1200" b="0">
              <a:solidFill>
                <a:srgbClr val="231F20"/>
              </a:solidFill>
              <a:latin typeface="宋体" panose="02010600030101010101" pitchFamily="2" charset="-122"/>
              <a:ea typeface="宋体" panose="02010600030101010101" pitchFamily="2" charset="-122"/>
              <a:cs typeface="宋体" panose="02010600030101010101" pitchFamily="2" charset="-122"/>
            </a:endParaRPr>
          </a:p>
          <a:p>
            <a:pPr indent="0"/>
            <a:endParaRPr lang="zh-CN" altLang="en-US" sz="1200">
              <a:latin typeface="宋体" panose="02010600030101010101" pitchFamily="2" charset="-122"/>
              <a:ea typeface="宋体" panose="02010600030101010101" pitchFamily="2" charset="-122"/>
              <a:cs typeface="宋体" panose="02010600030101010101" pitchFamily="2" charset="-122"/>
            </a:endParaRPr>
          </a:p>
          <a:p>
            <a:pPr indent="0"/>
            <a:endParaRPr lang="zh-CN" altLang="en-US" sz="1200">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文本框 6"/>
          <p:cNvSpPr txBox="1"/>
          <p:nvPr/>
        </p:nvSpPr>
        <p:spPr>
          <a:xfrm>
            <a:off x="7610475" y="2482215"/>
            <a:ext cx="2044065" cy="405765"/>
          </a:xfrm>
          <a:prstGeom prst="rect">
            <a:avLst/>
          </a:prstGeom>
          <a:noFill/>
          <a:ln w="9525">
            <a:noFill/>
          </a:ln>
        </p:spPr>
        <p:txBody>
          <a:bodyPr>
            <a:noAutofit/>
          </a:bodyPr>
          <a:lstStyle/>
          <a:p>
            <a:pPr indent="0" algn="ctr"/>
            <a:r>
              <a:rPr lang="en-US" altLang="zh-CN" sz="1050" b="1">
                <a:solidFill>
                  <a:srgbClr val="000000"/>
                </a:solidFill>
                <a:ea typeface="宋体" panose="02010600030101010101" pitchFamily="2" charset="-122"/>
              </a:rPr>
              <a:t>                                                           </a:t>
            </a:r>
            <a:endParaRPr lang="en-US" altLang="zh-CN" sz="1200" b="1">
              <a:solidFill>
                <a:srgbClr val="000000"/>
              </a:solidFill>
              <a:latin typeface="微软雅黑" panose="020B0503020204020204" pitchFamily="34" charset="-122"/>
              <a:ea typeface="微软雅黑" panose="020B0503020204020204" pitchFamily="34" charset="-122"/>
            </a:endParaRPr>
          </a:p>
        </p:txBody>
      </p:sp>
      <p:graphicFrame>
        <p:nvGraphicFramePr>
          <p:cNvPr id="3" name="表格 2"/>
          <p:cNvGraphicFramePr/>
          <p:nvPr>
            <p:custDataLst>
              <p:tags r:id="rId2"/>
            </p:custDataLst>
          </p:nvPr>
        </p:nvGraphicFramePr>
        <p:xfrm>
          <a:off x="585893" y="1436371"/>
          <a:ext cx="5469467" cy="1017905"/>
        </p:xfrm>
        <a:graphic>
          <a:graphicData uri="http://schemas.openxmlformats.org/drawingml/2006/table">
            <a:tbl>
              <a:tblPr/>
              <a:tblGrid>
                <a:gridCol w="2729857"/>
                <a:gridCol w="2739610"/>
              </a:tblGrid>
              <a:tr h="378460">
                <a:tc>
                  <a:txBody>
                    <a:bodyPr/>
                    <a:lstStyle/>
                    <a:p>
                      <a:pPr indent="0" algn="ctr">
                        <a:lnSpc>
                          <a:spcPct val="130000"/>
                        </a:lnSpc>
                        <a:buNone/>
                      </a:pPr>
                      <a:r>
                        <a:rPr lang="en-US" sz="1200" b="1"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Chemical Name</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lnSpc>
                          <a:spcPct val="130000"/>
                        </a:lnSpc>
                        <a:buNone/>
                      </a:pP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Isomeryl alcohol ether serials </a:t>
                      </a: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ISO1000</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r>
              <a:tr h="292100">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Calibri" panose="020F0502020204030204" pitchFamily="34" charset="0"/>
                        </a:rPr>
                        <a:t>Chemical Formula</a:t>
                      </a:r>
                      <a:endParaRPr lang="en-US" altLang="en-US" sz="1200" b="0">
                        <a:solidFill>
                          <a:srgbClr val="000000"/>
                        </a:solidFill>
                        <a:latin typeface="微软雅黑" panose="020B0503020204020204" pitchFamily="34" charset="-122"/>
                        <a:ea typeface="微软雅黑" panose="020B0503020204020204" pitchFamily="34" charset="-122"/>
                        <a:cs typeface="Calibri" panose="020F0502020204030204" pitchFamily="34" charset="0"/>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a:t>
                      </a:r>
                      <a:r>
                        <a:rPr lang="en-US" sz="1200" b="0" baseline="-25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10</a:t>
                      </a: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H</a:t>
                      </a:r>
                      <a:r>
                        <a:rPr lang="en-US" sz="1200" b="0" baseline="-25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22</a:t>
                      </a: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O（C</a:t>
                      </a:r>
                      <a:r>
                        <a:rPr lang="en-US" sz="1200" b="0" baseline="-25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H</a:t>
                      </a:r>
                      <a:r>
                        <a:rPr lang="en-US" sz="1200" b="0" baseline="-25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O)</a:t>
                      </a:r>
                      <a:r>
                        <a:rPr lang="en-US" sz="1200" b="0" baseline="-25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
                      </a: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H</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r h="347345">
                <a:tc>
                  <a:txBody>
                    <a:bodyPr/>
                    <a:lstStyle/>
                    <a:p>
                      <a:pPr indent="0" algn="ctr">
                        <a:lnSpc>
                          <a:spcPct val="14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Type</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lnSpc>
                          <a:spcPct val="130000"/>
                        </a:lnSpc>
                        <a:buNone/>
                      </a:pPr>
                      <a:r>
                        <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Non-ionic</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bl>
          </a:graphicData>
        </a:graphic>
      </p:graphicFrame>
      <p:graphicFrame>
        <p:nvGraphicFramePr>
          <p:cNvPr id="4" name="表格 3"/>
          <p:cNvGraphicFramePr/>
          <p:nvPr>
            <p:custDataLst>
              <p:tags r:id="rId3"/>
            </p:custDataLst>
          </p:nvPr>
        </p:nvGraphicFramePr>
        <p:xfrm>
          <a:off x="592454" y="3365500"/>
          <a:ext cx="5503546" cy="3243580"/>
        </p:xfrm>
        <a:graphic>
          <a:graphicData uri="http://schemas.openxmlformats.org/drawingml/2006/table">
            <a:tbl>
              <a:tblPr/>
              <a:tblGrid>
                <a:gridCol w="962116"/>
                <a:gridCol w="1697990"/>
                <a:gridCol w="833755"/>
                <a:gridCol w="994430"/>
                <a:gridCol w="1015255"/>
              </a:tblGrid>
              <a:tr h="646354">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Water content</a:t>
                      </a: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Hydroxyl value</a:t>
                      </a: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(mgKOH/g)</a:t>
                      </a:r>
                      <a:endParaRPr lang="en-US"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Cloud point</a:t>
                      </a:r>
                      <a:endPar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(1%water solution)</a:t>
                      </a:r>
                      <a:endParaRPr lang="en-US"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r>
              <a:tr h="377190">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ISO-1003</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Colorless to light yellow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175-215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kern="1200">
                        <a:solidFill>
                          <a:srgbClr val="DEEBF7"/>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r>
              <a:tr h="337285">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ISO-1004</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latin typeface="微软雅黑" panose="020B0503020204020204" pitchFamily="34" charset="-122"/>
                          <a:ea typeface="微软雅黑" panose="020B0503020204020204" pitchFamily="34" charset="-122"/>
                          <a:cs typeface="宋体" panose="02010600030101010101" pitchFamily="2" charset="-122"/>
                          <a:sym typeface="+mn-ea"/>
                        </a:rPr>
                        <a:t>Colorless to light yellow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160-180</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kern="1200">
                        <a:solidFill>
                          <a:srgbClr val="EAEFF7"/>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r h="336002">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ISO-1005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latin typeface="微软雅黑" panose="020B0503020204020204" pitchFamily="34" charset="-122"/>
                          <a:ea typeface="微软雅黑" panose="020B0503020204020204" pitchFamily="34" charset="-122"/>
                          <a:cs typeface="宋体" panose="02010600030101010101" pitchFamily="2" charset="-122"/>
                          <a:sym typeface="+mn-ea"/>
                        </a:rPr>
                        <a:t>Colorless to light yellow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135-165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r h="337285">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ISO-1006</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latin typeface="微软雅黑" panose="020B0503020204020204" pitchFamily="34" charset="-122"/>
                          <a:ea typeface="微软雅黑" panose="020B0503020204020204" pitchFamily="34" charset="-122"/>
                          <a:cs typeface="宋体" panose="02010600030101010101" pitchFamily="2" charset="-122"/>
                          <a:sym typeface="+mn-ea"/>
                        </a:rPr>
                        <a:t>Colorless to light yellow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latin typeface="微软雅黑" panose="020B0503020204020204" pitchFamily="34" charset="-122"/>
                          <a:ea typeface="微软雅黑" panose="020B0503020204020204" pitchFamily="34" charset="-122"/>
                          <a:cs typeface="宋体" panose="02010600030101010101" pitchFamily="2" charset="-122"/>
                          <a:sym typeface="+mn-ea"/>
                        </a:rPr>
                        <a:t>126-140</a:t>
                      </a:r>
                      <a:endParaRPr lang="en-US" altLang="en-US" sz="1200" kern="120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40-50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r h="369346">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ISO-1007</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latin typeface="微软雅黑" panose="020B0503020204020204" pitchFamily="34" charset="-122"/>
                          <a:ea typeface="微软雅黑" panose="020B0503020204020204" pitchFamily="34" charset="-122"/>
                          <a:cs typeface="宋体" panose="02010600030101010101" pitchFamily="2" charset="-122"/>
                          <a:sym typeface="+mn-ea"/>
                        </a:rPr>
                        <a:t>Colorless to light yellow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latin typeface="微软雅黑" panose="020B0503020204020204" pitchFamily="34" charset="-122"/>
                          <a:ea typeface="微软雅黑" panose="020B0503020204020204" pitchFamily="34" charset="-122"/>
                          <a:cs typeface="宋体" panose="02010600030101010101" pitchFamily="2" charset="-122"/>
                          <a:sym typeface="+mn-ea"/>
                        </a:rPr>
                        <a:t>115-127</a:t>
                      </a:r>
                      <a:endParaRPr lang="en-US" altLang="en-US" sz="1200" kern="120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50-60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r>
              <a:tr h="336002">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ISO-1009</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White pasty fluid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latin typeface="微软雅黑" panose="020B0503020204020204" pitchFamily="34" charset="-122"/>
                          <a:ea typeface="微软雅黑" panose="020B0503020204020204" pitchFamily="34" charset="-122"/>
                          <a:cs typeface="宋体" panose="02010600030101010101" pitchFamily="2" charset="-122"/>
                          <a:sym typeface="+mn-ea"/>
                        </a:rPr>
                        <a:t>97-107</a:t>
                      </a:r>
                      <a:endParaRPr lang="en-US" altLang="en-US" sz="1200" kern="120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70-80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r h="337285">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ISO-1010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latin typeface="微软雅黑" panose="020B0503020204020204" pitchFamily="34" charset="-122"/>
                          <a:ea typeface="微软雅黑" panose="020B0503020204020204" pitchFamily="34" charset="-122"/>
                          <a:cs typeface="宋体" panose="02010600030101010101" pitchFamily="2" charset="-122"/>
                          <a:sym typeface="+mn-ea"/>
                        </a:rPr>
                        <a:t>White pasty fluid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85-90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bl>
          </a:graphicData>
        </a:graphic>
      </p:graphicFrame>
      <p:sp>
        <p:nvSpPr>
          <p:cNvPr id="2" name="文本框 1"/>
          <p:cNvSpPr txBox="1"/>
          <p:nvPr>
            <p:custDataLst>
              <p:tags r:id="rId4"/>
            </p:custDataLst>
          </p:nvPr>
        </p:nvSpPr>
        <p:spPr>
          <a:xfrm>
            <a:off x="6455410" y="1713865"/>
            <a:ext cx="4976495" cy="2408555"/>
          </a:xfrm>
          <a:prstGeom prst="rect">
            <a:avLst/>
          </a:prstGeom>
          <a:noFill/>
          <a:ln w="9525">
            <a:noFill/>
          </a:ln>
        </p:spPr>
        <p:txBody>
          <a:bodyPr wrap="square">
            <a:noAutofit/>
          </a:bodyPr>
          <a:lstStyle/>
          <a:p>
            <a:pPr indent="0" algn="l" fontAlgn="auto">
              <a:lnSpc>
                <a:spcPct val="150000"/>
              </a:lnSpc>
            </a:pPr>
            <a:r>
              <a:rPr lang="en-US" altLang="zh-CN" sz="1000" b="0" dirty="0">
                <a:solidFill>
                  <a:srgbClr val="231F20"/>
                </a:solidFill>
                <a:latin typeface="Times New Roman" panose="02020603050405020304" charset="0"/>
                <a:ea typeface="宋体" panose="02010600030101010101" pitchFamily="2" charset="-122"/>
                <a:cs typeface="Times New Roman" panose="02020603050405020304" charset="0"/>
              </a:rPr>
              <a:t>1. Can be used as cleaning agents of solvent type with a better emulsibility, wettability than TX serials, compounded with negative ions, positive ions and other non-ionic surfactants. Also can be used to clean the engines, metal components, machinery parts.</a:t>
            </a:r>
            <a:endParaRPr lang="en-US" altLang="zh-CN" sz="1000" b="0" dirty="0">
              <a:solidFill>
                <a:srgbClr val="231F20"/>
              </a:solidFill>
              <a:latin typeface="Times New Roman" panose="02020603050405020304" charset="0"/>
              <a:ea typeface="宋体" panose="02010600030101010101" pitchFamily="2" charset="-122"/>
              <a:cs typeface="Times New Roman" panose="02020603050405020304" charset="0"/>
            </a:endParaRPr>
          </a:p>
          <a:p>
            <a:pPr indent="0" algn="l" fontAlgn="auto">
              <a:lnSpc>
                <a:spcPct val="150000"/>
              </a:lnSpc>
            </a:pPr>
            <a:r>
              <a:rPr lang="en-US" altLang="zh-CN" sz="1000" b="0" dirty="0">
                <a:solidFill>
                  <a:srgbClr val="231F20"/>
                </a:solidFill>
                <a:latin typeface="Times New Roman" panose="02020603050405020304" charset="0"/>
                <a:ea typeface="宋体" panose="02010600030101010101" pitchFamily="2" charset="-122"/>
                <a:cs typeface="Times New Roman" panose="02020603050405020304" charset="0"/>
              </a:rPr>
              <a:t>2. Used as dispersants</a:t>
            </a:r>
            <a:endParaRPr lang="en-US" altLang="zh-CN" sz="1000" b="0" dirty="0">
              <a:solidFill>
                <a:srgbClr val="231F20"/>
              </a:solidFill>
              <a:latin typeface="Times New Roman" panose="02020603050405020304" charset="0"/>
              <a:ea typeface="宋体" panose="02010600030101010101" pitchFamily="2" charset="-122"/>
              <a:cs typeface="Times New Roman" panose="02020603050405020304" charset="0"/>
            </a:endParaRPr>
          </a:p>
          <a:p>
            <a:pPr indent="0" algn="l" fontAlgn="auto">
              <a:lnSpc>
                <a:spcPct val="150000"/>
              </a:lnSpc>
            </a:pPr>
            <a:r>
              <a:rPr lang="en-US" altLang="zh-CN" sz="1000" b="0" dirty="0">
                <a:solidFill>
                  <a:srgbClr val="231F20"/>
                </a:solidFill>
                <a:latin typeface="Times New Roman" panose="02020603050405020304" charset="0"/>
                <a:ea typeface="宋体" panose="02010600030101010101" pitchFamily="2" charset="-122"/>
                <a:cs typeface="Times New Roman" panose="02020603050405020304" charset="0"/>
              </a:rPr>
              <a:t>3. Used as wetting agents, penetrating agents, which are used to purify, refine, penetrate and do surface treatment.</a:t>
            </a:r>
            <a:endParaRPr lang="en-US" altLang="zh-CN" sz="1000" b="0" dirty="0">
              <a:solidFill>
                <a:srgbClr val="231F20"/>
              </a:solidFill>
              <a:latin typeface="Times New Roman" panose="02020603050405020304" charset="0"/>
              <a:ea typeface="宋体" panose="02010600030101010101" pitchFamily="2" charset="-122"/>
              <a:cs typeface="Times New Roman" panose="02020603050405020304" charset="0"/>
            </a:endParaRPr>
          </a:p>
          <a:p>
            <a:pPr indent="0" algn="l" fontAlgn="auto">
              <a:lnSpc>
                <a:spcPct val="150000"/>
              </a:lnSpc>
            </a:pPr>
            <a:r>
              <a:rPr lang="en-US" altLang="zh-CN" sz="1000" b="0" dirty="0">
                <a:solidFill>
                  <a:srgbClr val="231F20"/>
                </a:solidFill>
                <a:latin typeface="Times New Roman" panose="02020603050405020304" charset="0"/>
                <a:ea typeface="宋体" panose="02010600030101010101" pitchFamily="2" charset="-122"/>
                <a:cs typeface="Times New Roman" panose="02020603050405020304" charset="0"/>
              </a:rPr>
              <a:t>4. Used as leather degreasants when compounded with other penetrating agents.</a:t>
            </a:r>
            <a:endParaRPr lang="en-US" altLang="zh-CN" sz="1000" b="0" dirty="0">
              <a:solidFill>
                <a:srgbClr val="231F20"/>
              </a:solidFill>
              <a:latin typeface="Times New Roman" panose="02020603050405020304" charset="0"/>
              <a:ea typeface="宋体" panose="02010600030101010101" pitchFamily="2" charset="-122"/>
              <a:cs typeface="Times New Roman" panose="02020603050405020304" charset="0"/>
            </a:endParaRPr>
          </a:p>
          <a:p>
            <a:pPr indent="0" algn="l" fontAlgn="auto">
              <a:lnSpc>
                <a:spcPct val="150000"/>
              </a:lnSpc>
            </a:pPr>
            <a:r>
              <a:rPr lang="en-US" altLang="zh-CN" sz="1000" b="0" dirty="0">
                <a:solidFill>
                  <a:srgbClr val="231F20"/>
                </a:solidFill>
                <a:latin typeface="Times New Roman" panose="02020603050405020304" charset="0"/>
                <a:ea typeface="宋体" panose="02010600030101010101" pitchFamily="2" charset="-122"/>
                <a:cs typeface="Times New Roman" panose="02020603050405020304" charset="0"/>
              </a:rPr>
              <a:t>5. Multiple uses in paper-making, coating, construction and etc..</a:t>
            </a:r>
            <a:endParaRPr lang="zh-CN" sz="1000" b="0" dirty="0">
              <a:solidFill>
                <a:srgbClr val="231F20"/>
              </a:solidFill>
              <a:latin typeface="Times New Roman" panose="02020603050405020304" charset="0"/>
              <a:ea typeface="宋体" panose="02010600030101010101" pitchFamily="2" charset="-122"/>
              <a:cs typeface="Times New Roman" panose="02020603050405020304" charset="0"/>
            </a:endParaRPr>
          </a:p>
          <a:p>
            <a:pPr indent="0" algn="l"/>
            <a:endParaRPr lang="zh-CN" altLang="en-US" sz="1000" dirty="0">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custDataLst>
              <p:tags r:id="rId5"/>
            </p:custDataLst>
          </p:nvPr>
        </p:nvSpPr>
        <p:spPr>
          <a:xfrm>
            <a:off x="6917055" y="1407795"/>
            <a:ext cx="4043680" cy="413385"/>
          </a:xfrm>
          <a:prstGeom prst="rect">
            <a:avLst/>
          </a:prstGeom>
          <a:noFill/>
          <a:ln w="9525">
            <a:noFill/>
          </a:ln>
        </p:spPr>
        <p:txBody>
          <a:bodyPr>
            <a:noAutofit/>
          </a:bodyPr>
          <a:p>
            <a:pPr indent="0" algn="ctr"/>
            <a:r>
              <a:rPr lang="en-US" altLang="zh-CN" sz="1200" b="1" dirty="0">
                <a:solidFill>
                  <a:srgbClr val="000000"/>
                </a:solidFill>
                <a:ea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Performance and Application</a:t>
            </a:r>
            <a:r>
              <a:rPr lang="zh-CN" sz="1400" b="1" dirty="0">
                <a:solidFill>
                  <a:srgbClr val="000000"/>
                </a:solidFill>
                <a:latin typeface="微软雅黑" panose="020B0503020204020204" pitchFamily="34" charset="-122"/>
                <a:ea typeface="微软雅黑" panose="020B0503020204020204" pitchFamily="34" charset="-122"/>
              </a:rPr>
              <a:t>】</a:t>
            </a:r>
            <a:r>
              <a:rPr lang="en-US" altLang="zh-CN" sz="1200" b="1" dirty="0">
                <a:solidFill>
                  <a:srgbClr val="000000"/>
                </a:solidFill>
                <a:latin typeface="微软雅黑" panose="020B0503020204020204" pitchFamily="34" charset="-122"/>
                <a:ea typeface="微软雅黑" panose="020B0503020204020204" pitchFamily="34" charset="-122"/>
              </a:rPr>
              <a:t>  </a:t>
            </a:r>
            <a:endParaRPr lang="en-US" altLang="zh-CN" sz="12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066145" y="100965"/>
            <a:ext cx="442595" cy="337185"/>
          </a:xfrm>
          <a:prstGeom prst="rect">
            <a:avLst/>
          </a:prstGeom>
          <a:noFill/>
          <a:ln>
            <a:noFill/>
          </a:ln>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10</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512532" y="361939"/>
            <a:ext cx="1080656" cy="556730"/>
          </a:xfrm>
          <a:prstGeom prst="rect">
            <a:avLst/>
          </a:prstGeom>
        </p:spPr>
      </p:pic>
      <p:sp>
        <p:nvSpPr>
          <p:cNvPr id="52" name="矩形 51"/>
          <p:cNvSpPr/>
          <p:nvPr/>
        </p:nvSpPr>
        <p:spPr>
          <a:xfrm>
            <a:off x="1189990" y="1064260"/>
            <a:ext cx="10384155" cy="398780"/>
          </a:xfrm>
          <a:prstGeom prst="rect">
            <a:avLst/>
          </a:prstGeom>
        </p:spPr>
        <p:txBody>
          <a:bodyPr wrap="square">
            <a:sp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a:t>
            </a:r>
            <a:r>
              <a:rPr lang="en-US" altLang="zh-CN" sz="2000" b="1" dirty="0">
                <a:solidFill>
                  <a:srgbClr val="8C7274"/>
                </a:solidFill>
                <a:latin typeface="微软雅黑" panose="020B0503020204020204" pitchFamily="34" charset="-122"/>
                <a:ea typeface="微软雅黑" panose="020B0503020204020204" pitchFamily="34" charset="-122"/>
                <a:sym typeface="+mn-ea"/>
              </a:rPr>
              <a:t> </a:t>
            </a:r>
            <a:r>
              <a:rPr sz="2000" b="1" dirty="0">
                <a:solidFill>
                  <a:srgbClr val="8C7274"/>
                </a:solidFill>
                <a:latin typeface="微软雅黑" panose="020B0503020204020204" pitchFamily="34" charset="-122"/>
                <a:ea typeface="微软雅黑" panose="020B0503020204020204" pitchFamily="34" charset="-122"/>
                <a:sym typeface="+mn-ea"/>
              </a:rPr>
              <a:t>Isomeryl alcohol ether</a:t>
            </a:r>
            <a:r>
              <a:rPr lang="en-US" sz="2000" b="1" dirty="0">
                <a:solidFill>
                  <a:srgbClr val="8C7274"/>
                </a:solidFill>
                <a:latin typeface="微软雅黑" panose="020B0503020204020204" pitchFamily="34" charset="-122"/>
                <a:ea typeface="微软雅黑" panose="020B0503020204020204" pitchFamily="34" charset="-122"/>
                <a:sym typeface="+mn-ea"/>
              </a:rPr>
              <a:t> serials</a:t>
            </a:r>
            <a:r>
              <a:rPr lang="zh-CN" sz="2000" b="1" dirty="0">
                <a:solidFill>
                  <a:srgbClr val="8C7274"/>
                </a:solidFill>
                <a:latin typeface="微软雅黑" panose="020B0503020204020204" pitchFamily="34" charset="-122"/>
                <a:ea typeface="微软雅黑" panose="020B0503020204020204" pitchFamily="34" charset="-122"/>
                <a:sym typeface="+mn-ea"/>
              </a:rPr>
              <a:t>（</a:t>
            </a:r>
            <a:r>
              <a:rPr sz="2000" b="1" dirty="0">
                <a:solidFill>
                  <a:srgbClr val="8C7274"/>
                </a:solidFill>
                <a:latin typeface="微软雅黑" panose="020B0503020204020204" pitchFamily="34" charset="-122"/>
                <a:ea typeface="微软雅黑" panose="020B0503020204020204" pitchFamily="34" charset="-122"/>
                <a:sym typeface="+mn-ea"/>
              </a:rPr>
              <a:t>ISO1300</a:t>
            </a:r>
            <a:r>
              <a:rPr lang="zh-CN" sz="2000" b="1" dirty="0">
                <a:solidFill>
                  <a:srgbClr val="8C7274"/>
                </a:solidFill>
                <a:latin typeface="微软雅黑" panose="020B0503020204020204" pitchFamily="34" charset="-122"/>
                <a:ea typeface="微软雅黑" panose="020B0503020204020204" pitchFamily="34" charset="-122"/>
                <a:sym typeface="+mn-ea"/>
              </a:rPr>
              <a:t>）</a:t>
            </a:r>
            <a:r>
              <a:rPr lang="en-US" altLang="zh-CN" sz="2000" b="1" dirty="0">
                <a:solidFill>
                  <a:srgbClr val="8C7274"/>
                </a:solidFill>
                <a:latin typeface="微软雅黑" panose="020B0503020204020204" pitchFamily="34" charset="-122"/>
                <a:ea typeface="微软雅黑" panose="020B0503020204020204" pitchFamily="34" charset="-122"/>
                <a:sym typeface="+mn-ea"/>
              </a:rPr>
              <a:t>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152801" y="440191"/>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a:t>
            </a:r>
            <a:r>
              <a:rPr lang="zh-CN" altLang="en-US"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a:t>
            </a:r>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a:t>
            </a:r>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sym typeface="+mn-ea"/>
              </a:rPr>
              <a:t> Product Recommendation</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260226" y="513487"/>
            <a:ext cx="1775460" cy="245110"/>
          </a:xfrm>
          <a:prstGeom prst="rect">
            <a:avLst/>
          </a:prstGeom>
          <a:noFill/>
        </p:spPr>
        <p:txBody>
          <a:bodyPr wrap="none" rtlCol="0">
            <a:spAutoFit/>
          </a:bodyPr>
          <a:lstStyle/>
          <a:p>
            <a:pPr algn="l"/>
            <a:r>
              <a:rPr lang="en-US" altLang="zh-CN" sz="1000" dirty="0">
                <a:solidFill>
                  <a:schemeClr val="bg1">
                    <a:lumMod val="50000"/>
                  </a:schemeClr>
                </a:solidFill>
                <a:latin typeface="微软雅黑" panose="020B0503020204020204" pitchFamily="34" charset="-122"/>
                <a:ea typeface="微软雅黑" panose="020B0503020204020204" pitchFamily="34" charset="-122"/>
                <a:sym typeface="+mn-ea"/>
              </a:rPr>
              <a:t>Product Recommendation</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660400" y="3483610"/>
            <a:ext cx="5080000" cy="306705"/>
          </a:xfrm>
          <a:prstGeom prst="rect">
            <a:avLst/>
          </a:prstGeom>
          <a:noFill/>
          <a:ln w="9525">
            <a:noFill/>
          </a:ln>
        </p:spPr>
        <p:txBody>
          <a:bodyPr>
            <a:spAutoFit/>
          </a:bodyPr>
          <a:lstStyle/>
          <a:p>
            <a:pPr indent="0" algn="ct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Specification</a:t>
            </a: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6207760" y="2101850"/>
            <a:ext cx="5549265" cy="2686050"/>
          </a:xfrm>
          <a:prstGeom prst="rect">
            <a:avLst/>
          </a:prstGeom>
          <a:noFill/>
          <a:ln w="9525">
            <a:noFill/>
          </a:ln>
        </p:spPr>
        <p:txBody>
          <a:bodyPr wrap="square">
            <a:noAutofit/>
          </a:bodyPr>
          <a:lstStyle/>
          <a:p>
            <a:pPr indent="0" algn="just" fontAlgn="auto">
              <a:lnSpc>
                <a:spcPct val="150000"/>
              </a:lnSpc>
            </a:pPr>
            <a:r>
              <a:rPr lang="en-US" altLang="zh-CN" sz="1000" dirty="0">
                <a:latin typeface="微软雅黑" panose="020B0503020204020204" pitchFamily="34" charset="-122"/>
                <a:ea typeface="微软雅黑" panose="020B0503020204020204" pitchFamily="34" charset="-122"/>
                <a:cs typeface="宋体" panose="02010600030101010101" pitchFamily="2" charset="-122"/>
              </a:rPr>
              <a:t>1. The serials are easy to be dispersed or dissolved in the water with an excellent wettability, penetrability and emulsibility. A small amount of the products to be put into the pre-treatment formulas, excellent refining performance.</a:t>
            </a:r>
            <a:endParaRPr lang="en-US" altLang="zh-CN" sz="10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50000"/>
              </a:lnSpc>
            </a:pPr>
            <a:r>
              <a:rPr lang="en-US" altLang="zh-CN" sz="1000" dirty="0">
                <a:latin typeface="微软雅黑" panose="020B0503020204020204" pitchFamily="34" charset="-122"/>
                <a:ea typeface="微软雅黑" panose="020B0503020204020204" pitchFamily="34" charset="-122"/>
                <a:cs typeface="宋体" panose="02010600030101010101" pitchFamily="2" charset="-122"/>
              </a:rPr>
              <a:t>2. In Textile and Leather processing industry, used as the components of degreasants, detergents, emulsifiers and scouring agents. Used as metal processing accessory ingredients, multi-functional detergents, decontamination solubilizers, detergents of home care, detergents of vehicles, public facilities, ultrasonic wave.</a:t>
            </a:r>
            <a:endParaRPr lang="en-US" altLang="zh-CN" sz="10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50000"/>
              </a:lnSpc>
            </a:pPr>
            <a:r>
              <a:rPr lang="en-US" altLang="zh-CN" sz="1000" dirty="0">
                <a:latin typeface="微软雅黑" panose="020B0503020204020204" pitchFamily="34" charset="-122"/>
                <a:ea typeface="微软雅黑" panose="020B0503020204020204" pitchFamily="34" charset="-122"/>
                <a:cs typeface="宋体" panose="02010600030101010101" pitchFamily="2" charset="-122"/>
              </a:rPr>
              <a:t>3. Special emulsifying effects to amino-silicon oil and simethicone, increase the effects after use, less emulsifiers than normal silicon oil with stable performance of solution, which can penetrate to the inside of the fiber to gain a more satisfying softness.</a:t>
            </a:r>
            <a:endParaRPr lang="en-US" altLang="zh-CN" sz="1000"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3" name="表格 2"/>
          <p:cNvGraphicFramePr/>
          <p:nvPr>
            <p:custDataLst>
              <p:tags r:id="rId2"/>
            </p:custDataLst>
          </p:nvPr>
        </p:nvGraphicFramePr>
        <p:xfrm>
          <a:off x="677334" y="1855682"/>
          <a:ext cx="5401945" cy="998467"/>
        </p:xfrm>
        <a:graphic>
          <a:graphicData uri="http://schemas.openxmlformats.org/drawingml/2006/table">
            <a:tbl>
              <a:tblPr/>
              <a:tblGrid>
                <a:gridCol w="2394308"/>
                <a:gridCol w="3007426"/>
              </a:tblGrid>
              <a:tr h="389255">
                <a:tc>
                  <a:txBody>
                    <a:bodyPr/>
                    <a:lstStyle/>
                    <a:p>
                      <a:pPr indent="0" algn="ctr">
                        <a:lnSpc>
                          <a:spcPct val="130000"/>
                        </a:lnSpc>
                        <a:buNone/>
                      </a:pP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Chemical name</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lnSpc>
                          <a:spcPct val="120000"/>
                        </a:lnSpc>
                        <a:buNone/>
                      </a:pP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Isomeryl alcohol ether serials </a:t>
                      </a: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ISO1300</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r>
              <a:tr h="303601">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Calibri" panose="020F0502020204030204" pitchFamily="34" charset="0"/>
                          <a:sym typeface="+mn-ea"/>
                        </a:rPr>
                        <a:t>Chemical Formula</a:t>
                      </a:r>
                      <a:endParaRPr lang="en-US" altLang="en-US" sz="1200" b="0">
                        <a:solidFill>
                          <a:srgbClr val="000000"/>
                        </a:solidFill>
                        <a:latin typeface="微软雅黑" panose="020B0503020204020204" pitchFamily="34" charset="-122"/>
                        <a:ea typeface="微软雅黑" panose="020B0503020204020204" pitchFamily="34" charset="-122"/>
                        <a:cs typeface="Calibri" panose="020F0502020204030204" pitchFamily="34" charset="0"/>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a:t>
                      </a:r>
                      <a:r>
                        <a:rPr lang="en-US" sz="1200" b="0" baseline="-25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13</a:t>
                      </a: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H</a:t>
                      </a:r>
                      <a:r>
                        <a:rPr lang="en-US" sz="1200" b="0" baseline="-25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28</a:t>
                      </a: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O（C</a:t>
                      </a:r>
                      <a:r>
                        <a:rPr lang="en-US" sz="1200" b="0" baseline="-25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H</a:t>
                      </a:r>
                      <a:r>
                        <a:rPr lang="en-US" sz="1200" b="0" baseline="-25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O)</a:t>
                      </a:r>
                      <a:r>
                        <a:rPr lang="en-US" sz="1200" b="0" baseline="-25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
                      </a: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H</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r h="305435">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Type</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altLang="en-US"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Non-ionic</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bl>
          </a:graphicData>
        </a:graphic>
      </p:graphicFrame>
      <p:graphicFrame>
        <p:nvGraphicFramePr>
          <p:cNvPr id="2" name="表格 1"/>
          <p:cNvGraphicFramePr/>
          <p:nvPr>
            <p:custDataLst>
              <p:tags r:id="rId3"/>
            </p:custDataLst>
          </p:nvPr>
        </p:nvGraphicFramePr>
        <p:xfrm>
          <a:off x="660401" y="3892550"/>
          <a:ext cx="5435600" cy="2506354"/>
        </p:xfrm>
        <a:graphic>
          <a:graphicData uri="http://schemas.openxmlformats.org/drawingml/2006/table">
            <a:tbl>
              <a:tblPr/>
              <a:tblGrid>
                <a:gridCol w="1184238"/>
                <a:gridCol w="2010162"/>
                <a:gridCol w="886795"/>
                <a:gridCol w="1354403"/>
              </a:tblGrid>
              <a:tr h="467730">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Water content</a:t>
                      </a: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Hydroxyl value</a:t>
                      </a: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(mgKOH/g)</a:t>
                      </a:r>
                      <a:endParaRPr lang="en-US"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r>
              <a:tr h="362585">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ISO-1303</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a:latin typeface="微软雅黑" panose="020B0503020204020204" pitchFamily="34" charset="-122"/>
                          <a:ea typeface="微软雅黑" panose="020B0503020204020204" pitchFamily="34" charset="-122"/>
                          <a:cs typeface="宋体" panose="02010600030101010101" pitchFamily="2" charset="-122"/>
                          <a:sym typeface="+mn-ea"/>
                        </a:rPr>
                        <a:t>Colorless to light yellow liquid</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170±5</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r>
              <a:tr h="335208">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ISO-1305</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latin typeface="微软雅黑" panose="020B0503020204020204" pitchFamily="34" charset="-122"/>
                          <a:ea typeface="微软雅黑" panose="020B0503020204020204" pitchFamily="34" charset="-122"/>
                          <a:cs typeface="宋体" panose="02010600030101010101" pitchFamily="2" charset="-122"/>
                          <a:sym typeface="+mn-ea"/>
                        </a:rPr>
                        <a:t>Colorless to light yellow liquid</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133±5</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r h="334558">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ISO-1307</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latin typeface="微软雅黑" panose="020B0503020204020204" pitchFamily="34" charset="-122"/>
                          <a:ea typeface="微软雅黑" panose="020B0503020204020204" pitchFamily="34" charset="-122"/>
                          <a:cs typeface="宋体" panose="02010600030101010101" pitchFamily="2" charset="-122"/>
                          <a:sym typeface="+mn-ea"/>
                        </a:rPr>
                        <a:t>Colorless to light yellow liquid</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110±5</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r h="336507">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ISO-1309</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latin typeface="微软雅黑" panose="020B0503020204020204" pitchFamily="34" charset="-122"/>
                          <a:ea typeface="微软雅黑" panose="020B0503020204020204" pitchFamily="34" charset="-122"/>
                          <a:cs typeface="宋体" panose="02010600030101010101" pitchFamily="2" charset="-122"/>
                          <a:sym typeface="+mn-ea"/>
                        </a:rPr>
                        <a:t>Colorless to light yellow liquid</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95±5</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r h="334558">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ISO-1310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latin typeface="微软雅黑" panose="020B0503020204020204" pitchFamily="34" charset="-122"/>
                          <a:ea typeface="微软雅黑" panose="020B0503020204020204" pitchFamily="34" charset="-122"/>
                          <a:cs typeface="宋体" panose="02010600030101010101" pitchFamily="2" charset="-122"/>
                          <a:sym typeface="+mn-ea"/>
                        </a:rPr>
                        <a:t>Colorless to white pasty fluid </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88±5</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r>
              <a:tr h="335208">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ISO-1340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White flakes</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24-34</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bl>
          </a:graphicData>
        </a:graphic>
      </p:graphicFrame>
      <p:sp>
        <p:nvSpPr>
          <p:cNvPr id="4" name="文本框 3"/>
          <p:cNvSpPr txBox="1"/>
          <p:nvPr>
            <p:custDataLst>
              <p:tags r:id="rId4"/>
            </p:custDataLst>
          </p:nvPr>
        </p:nvSpPr>
        <p:spPr>
          <a:xfrm>
            <a:off x="8058785" y="5169535"/>
            <a:ext cx="3805555" cy="355600"/>
          </a:xfrm>
          <a:prstGeom prst="rect">
            <a:avLst/>
          </a:prstGeom>
          <a:noFill/>
          <a:ln w="9525">
            <a:noFill/>
          </a:ln>
        </p:spPr>
        <p:txBody>
          <a:bodyPr wrap="square">
            <a:noAutofit/>
          </a:bodyPr>
          <a:p>
            <a:pPr indent="0" algn="ctr"/>
            <a:endParaRPr lang="zh-CN" altLang="en-US" sz="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文本框 4"/>
          <p:cNvSpPr txBox="1"/>
          <p:nvPr>
            <p:custDataLst>
              <p:tags r:id="rId5"/>
            </p:custDataLst>
          </p:nvPr>
        </p:nvSpPr>
        <p:spPr>
          <a:xfrm>
            <a:off x="6888480" y="1768475"/>
            <a:ext cx="4073525" cy="413385"/>
          </a:xfrm>
          <a:prstGeom prst="rect">
            <a:avLst/>
          </a:prstGeom>
          <a:noFill/>
          <a:ln w="9525">
            <a:noFill/>
          </a:ln>
        </p:spPr>
        <p:txBody>
          <a:bodyPr>
            <a:noAutofit/>
          </a:bodyPr>
          <a:p>
            <a:pPr indent="0" algn="ctr"/>
            <a:r>
              <a:rPr lang="zh-CN" sz="1400" b="1" dirty="0">
                <a:solidFill>
                  <a:srgbClr val="000000"/>
                </a:solidFill>
                <a:latin typeface="微软雅黑" panose="020B0503020204020204" pitchFamily="34" charset="-122"/>
                <a:ea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Performance and Application</a:t>
            </a:r>
            <a:r>
              <a:rPr lang="zh-CN" sz="1400" b="1" dirty="0">
                <a:solidFill>
                  <a:srgbClr val="000000"/>
                </a:solidFill>
                <a:latin typeface="微软雅黑" panose="020B0503020204020204" pitchFamily="34" charset="-122"/>
                <a:ea typeface="微软雅黑" panose="020B0503020204020204" pitchFamily="34" charset="-122"/>
              </a:rPr>
              <a:t>】</a:t>
            </a:r>
            <a:r>
              <a:rPr lang="en-US" altLang="zh-CN" sz="1200" b="1" dirty="0">
                <a:solidFill>
                  <a:srgbClr val="000000"/>
                </a:solidFill>
                <a:latin typeface="微软雅黑" panose="020B0503020204020204" pitchFamily="34" charset="-122"/>
                <a:ea typeface="微软雅黑" panose="020B0503020204020204" pitchFamily="34" charset="-122"/>
              </a:rPr>
              <a:t>  </a:t>
            </a:r>
            <a:r>
              <a:rPr lang="en-US" altLang="zh-CN" sz="1200" b="1" dirty="0">
                <a:solidFill>
                  <a:srgbClr val="000000"/>
                </a:solidFill>
                <a:ea typeface="宋体" panose="02010600030101010101" pitchFamily="2" charset="-122"/>
                <a:sym typeface="+mn-ea"/>
              </a:rPr>
              <a:t> </a:t>
            </a:r>
            <a:endParaRPr lang="en-US" altLang="zh-CN" sz="1200" b="1" dirty="0">
              <a:solidFill>
                <a:srgbClr val="000000"/>
              </a:solidFill>
              <a:latin typeface="微软雅黑" panose="020B0503020204020204" pitchFamily="34"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346" y="101059"/>
            <a:ext cx="421640" cy="337185"/>
          </a:xfrm>
          <a:prstGeom prst="rect">
            <a:avLst/>
          </a:prstGeom>
          <a:noFill/>
          <a:ln>
            <a:noFill/>
          </a:ln>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11</a:t>
            </a: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374764" y="343700"/>
            <a:ext cx="1080656" cy="556730"/>
          </a:xfrm>
          <a:prstGeom prst="rect">
            <a:avLst/>
          </a:prstGeom>
        </p:spPr>
      </p:pic>
      <p:sp>
        <p:nvSpPr>
          <p:cNvPr id="52" name="矩形 51"/>
          <p:cNvSpPr/>
          <p:nvPr/>
        </p:nvSpPr>
        <p:spPr>
          <a:xfrm>
            <a:off x="1455420" y="969645"/>
            <a:ext cx="10384155" cy="398780"/>
          </a:xfrm>
          <a:prstGeom prst="rect">
            <a:avLst/>
          </a:prstGeom>
        </p:spPr>
        <p:txBody>
          <a:bodyPr wrap="square">
            <a:sp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a:t>
            </a:r>
            <a:r>
              <a:rPr lang="en-US" sz="2000" b="1" dirty="0">
                <a:solidFill>
                  <a:srgbClr val="8C7274"/>
                </a:solidFill>
                <a:latin typeface="微软雅黑" panose="020B0503020204020204" pitchFamily="34" charset="-122"/>
                <a:ea typeface="微软雅黑" panose="020B0503020204020204" pitchFamily="34" charset="-122"/>
                <a:sym typeface="+mn-ea"/>
              </a:rPr>
              <a:t>octylphenoleo</a:t>
            </a:r>
            <a:r>
              <a:rPr lang="en-US" sz="2000" b="1" dirty="0">
                <a:solidFill>
                  <a:srgbClr val="8C7274"/>
                </a:solidFill>
                <a:latin typeface="微软雅黑" panose="020B0503020204020204" pitchFamily="34" charset="-122"/>
                <a:ea typeface="微软雅黑" panose="020B0503020204020204" pitchFamily="34" charset="-122"/>
                <a:sym typeface="+mn-ea"/>
              </a:rPr>
              <a:t>l</a:t>
            </a:r>
            <a:r>
              <a:rPr lang="zh-CN" sz="2000" b="1" dirty="0">
                <a:solidFill>
                  <a:srgbClr val="8C7274"/>
                </a:solidFill>
                <a:latin typeface="微软雅黑" panose="020B0503020204020204" pitchFamily="34" charset="-122"/>
                <a:ea typeface="微软雅黑" panose="020B0503020204020204" pitchFamily="34" charset="-122"/>
                <a:sym typeface="+mn-ea"/>
              </a:rPr>
              <a:t>（</a:t>
            </a:r>
            <a:r>
              <a:rPr sz="2000" b="1" dirty="0">
                <a:solidFill>
                  <a:srgbClr val="8C7274"/>
                </a:solidFill>
                <a:latin typeface="微软雅黑" panose="020B0503020204020204" pitchFamily="34" charset="-122"/>
                <a:ea typeface="微软雅黑" panose="020B0503020204020204" pitchFamily="34" charset="-122"/>
                <a:sym typeface="+mn-ea"/>
              </a:rPr>
              <a:t>OP</a:t>
            </a:r>
            <a:r>
              <a:rPr lang="zh-CN" sz="2000" b="1" dirty="0">
                <a:solidFill>
                  <a:srgbClr val="8C7274"/>
                </a:solidFill>
                <a:latin typeface="微软雅黑" panose="020B0503020204020204" pitchFamily="34" charset="-122"/>
                <a:ea typeface="微软雅黑" panose="020B0503020204020204" pitchFamily="34" charset="-122"/>
                <a:sym typeface="+mn-ea"/>
              </a:rPr>
              <a:t>）</a:t>
            </a:r>
            <a:r>
              <a:rPr lang="en-US" altLang="zh-CN" sz="2000" b="1" dirty="0">
                <a:solidFill>
                  <a:srgbClr val="8C7274"/>
                </a:solidFill>
                <a:latin typeface="微软雅黑" panose="020B0503020204020204" pitchFamily="34" charset="-122"/>
                <a:ea typeface="微软雅黑" panose="020B0503020204020204" pitchFamily="34" charset="-122"/>
                <a:sym typeface="+mn-ea"/>
              </a:rPr>
              <a:t>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152801" y="440191"/>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a:t>
            </a:r>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sym typeface="+mn-ea"/>
              </a:rPr>
              <a:t>Product Recommendation</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209426" y="580797"/>
            <a:ext cx="1775460" cy="245110"/>
          </a:xfrm>
          <a:prstGeom prst="rect">
            <a:avLst/>
          </a:prstGeom>
          <a:noFill/>
        </p:spPr>
        <p:txBody>
          <a:bodyPr wrap="none" rtlCol="0">
            <a:spAutoFit/>
          </a:bodyPr>
          <a:lstStyle/>
          <a:p>
            <a:pPr algn="l"/>
            <a:r>
              <a:rPr lang="en-US" altLang="zh-CN" sz="1000" dirty="0">
                <a:solidFill>
                  <a:schemeClr val="bg1">
                    <a:lumMod val="50000"/>
                  </a:schemeClr>
                </a:solidFill>
                <a:latin typeface="微软雅黑" panose="020B0503020204020204" pitchFamily="34" charset="-122"/>
                <a:ea typeface="微软雅黑" panose="020B0503020204020204" pitchFamily="34" charset="-122"/>
                <a:sym typeface="+mn-ea"/>
              </a:rPr>
              <a:t>Product Recommendation</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2"/>
            </p:custDataLst>
          </p:nvPr>
        </p:nvGraphicFramePr>
        <p:xfrm>
          <a:off x="652780" y="1672590"/>
          <a:ext cx="5737225" cy="1300127"/>
        </p:xfrm>
        <a:graphic>
          <a:graphicData uri="http://schemas.openxmlformats.org/drawingml/2006/table">
            <a:tbl>
              <a:tblPr firstRow="1" bandRow="1">
                <a:tableStyleId>{5940675A-B579-460E-94D1-54222C63F5DA}</a:tableStyleId>
              </a:tblPr>
              <a:tblGrid>
                <a:gridCol w="2944495"/>
                <a:gridCol w="2792730"/>
              </a:tblGrid>
              <a:tr h="748665">
                <a:tc>
                  <a:txBody>
                    <a:bodyPr/>
                    <a:lstStyle/>
                    <a:p>
                      <a:pPr indent="0" algn="ctr">
                        <a:lnSpc>
                          <a:spcPct val="120000"/>
                        </a:lnSpc>
                        <a:buNone/>
                      </a:pPr>
                      <a:r>
                        <a:rPr lang="en-US" sz="1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Chemical Name</a:t>
                      </a:r>
                      <a:endParaRPr lang="en-US" altLang="en-US" sz="1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lnSpc>
                          <a:spcPct val="120000"/>
                        </a:lnSpc>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2-(2-[4-(1,1,3,3-Tetramethylbutyl)phenoxy]ethoxy)ethanol</a:t>
                      </a:r>
                      <a:endPar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r>
              <a:tr h="275731">
                <a:tc>
                  <a:txBody>
                    <a:bodyPr/>
                    <a:lstStyle/>
                    <a:p>
                      <a:pPr indent="0" algn="ctr">
                        <a:buNone/>
                      </a:pPr>
                      <a:r>
                        <a:rPr lang="en-US" sz="1200" b="0" dirty="0" err="1">
                          <a:solidFill>
                            <a:srgbClr val="000000"/>
                          </a:solidFill>
                          <a:latin typeface="微软雅黑" panose="020B0503020204020204" pitchFamily="34" charset="-122"/>
                          <a:ea typeface="微软雅黑" panose="020B0503020204020204" pitchFamily="34" charset="-122"/>
                          <a:cs typeface="Calibri" panose="020F0502020204030204" pitchFamily="34" charset="0"/>
                        </a:rPr>
                        <a:t>Chemical Formula</a:t>
                      </a:r>
                      <a:endParaRPr lang="en-US" altLang="en-US" sz="1200" b="0" dirty="0">
                        <a:solidFill>
                          <a:srgbClr val="000000"/>
                        </a:solidFill>
                        <a:latin typeface="微软雅黑" panose="020B0503020204020204" pitchFamily="34" charset="-122"/>
                        <a:ea typeface="微软雅黑" panose="020B0503020204020204" pitchFamily="34" charset="-122"/>
                        <a:cs typeface="Calibri" panose="020F0502020204030204" pitchFamily="34" charset="0"/>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a:t>
                      </a:r>
                      <a:r>
                        <a:rPr lang="en-US" sz="1200" b="0" baseline="-25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14</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H</a:t>
                      </a:r>
                      <a:r>
                        <a:rPr lang="en-US" sz="1200" b="0" baseline="-25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21</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O（C</a:t>
                      </a:r>
                      <a:r>
                        <a:rPr lang="en-US" sz="1200" b="0" baseline="-25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H</a:t>
                      </a:r>
                      <a:r>
                        <a:rPr lang="en-US" sz="1200" b="0" baseline="-25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O)</a:t>
                      </a:r>
                      <a:r>
                        <a:rPr lang="en-US" sz="1200" b="0" baseline="-25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
                      </a: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H</a:t>
                      </a:r>
                      <a:endPar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r h="275731">
                <a:tc>
                  <a:txBody>
                    <a:bodyPr/>
                    <a:lstStyle/>
                    <a:p>
                      <a:pPr indent="0" algn="ctr">
                        <a:buNone/>
                      </a:pPr>
                      <a:r>
                        <a:rPr lang="en-US" sz="1200" b="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rPr>
                        <a:t>type </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Non-ionic</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bl>
          </a:graphicData>
        </a:graphic>
      </p:graphicFrame>
      <p:graphicFrame>
        <p:nvGraphicFramePr>
          <p:cNvPr id="4" name="表格 3"/>
          <p:cNvGraphicFramePr/>
          <p:nvPr>
            <p:custDataLst>
              <p:tags r:id="rId3"/>
            </p:custDataLst>
          </p:nvPr>
        </p:nvGraphicFramePr>
        <p:xfrm>
          <a:off x="374650" y="3276600"/>
          <a:ext cx="5737860" cy="3184525"/>
        </p:xfrm>
        <a:graphic>
          <a:graphicData uri="http://schemas.openxmlformats.org/drawingml/2006/table">
            <a:tbl>
              <a:tblPr firstRow="1" bandRow="1">
                <a:tableStyleId>{5940675A-B579-460E-94D1-54222C63F5DA}</a:tableStyleId>
              </a:tblPr>
              <a:tblGrid>
                <a:gridCol w="751205"/>
                <a:gridCol w="1063625"/>
                <a:gridCol w="1050925"/>
                <a:gridCol w="1113790"/>
                <a:gridCol w="1005840"/>
                <a:gridCol w="752475"/>
              </a:tblGrid>
              <a:tr h="847090">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Cloud point </a:t>
                      </a:r>
                      <a:endPar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(1%water solution)</a:t>
                      </a:r>
                      <a:endParaRPr lang="en-US"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Hydroxyl value</a:t>
                      </a: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b="1"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mgKOH</a:t>
                      </a: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/g)</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pH  value</a:t>
                      </a:r>
                      <a:endPar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(1%water solution)</a:t>
                      </a:r>
                      <a:endParaRPr lang="en-US"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HLB value</a:t>
                      </a:r>
                      <a:endParaRPr lang="en-US"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r>
              <a:tr h="659130">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OP-4</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a:latin typeface="微软雅黑" panose="020B0503020204020204" pitchFamily="34" charset="-122"/>
                          <a:ea typeface="微软雅黑" panose="020B0503020204020204" pitchFamily="34" charset="-122"/>
                          <a:cs typeface="宋体" panose="02010600030101010101" pitchFamily="2" charset="-122"/>
                          <a:sym typeface="+mn-ea"/>
                        </a:rPr>
                        <a:t>Colorless to light yellow grease</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a:latin typeface="微软雅黑" panose="020B0503020204020204" pitchFamily="34" charset="-122"/>
                          <a:ea typeface="微软雅黑" panose="020B0503020204020204" pitchFamily="34" charset="-122"/>
                          <a:cs typeface="宋体" panose="02010600030101010101" pitchFamily="2" charset="-122"/>
                          <a:sym typeface="+mn-ea"/>
                        </a:rPr>
                        <a:t>--</a:t>
                      </a:r>
                      <a:endParaRPr lang="en-US" altLang="en-US" sz="1200" b="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147±5</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5.0-7.0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13～14</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r>
              <a:tr h="564515">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OP-6</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latin typeface="微软雅黑" panose="020B0503020204020204" pitchFamily="34" charset="-122"/>
                          <a:ea typeface="微软雅黑" panose="020B0503020204020204" pitchFamily="34" charset="-122"/>
                          <a:cs typeface="宋体" panose="02010600030101010101" pitchFamily="2" charset="-122"/>
                          <a:sym typeface="+mn-ea"/>
                        </a:rPr>
                        <a:t>Colorless to light yellow grease</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a:t>
                      </a:r>
                      <a:endParaRPr lang="en-US" altLang="en-US" sz="1200" b="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119±3</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5.0-7.0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11-12</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r h="565150">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OP-8.5</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latin typeface="微软雅黑" panose="020B0503020204020204" pitchFamily="34" charset="-122"/>
                          <a:ea typeface="微软雅黑" panose="020B0503020204020204" pitchFamily="34" charset="-122"/>
                          <a:cs typeface="宋体" panose="02010600030101010101" pitchFamily="2" charset="-122"/>
                          <a:sym typeface="+mn-ea"/>
                        </a:rPr>
                        <a:t>Colorless to light yellow grease</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58～62</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97±3</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5.0-7.0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8～8.6</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r h="462915">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OP-10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latin typeface="微软雅黑" panose="020B0503020204020204" pitchFamily="34" charset="-122"/>
                          <a:ea typeface="微软雅黑" panose="020B0503020204020204" pitchFamily="34" charset="-122"/>
                          <a:cs typeface="宋体" panose="02010600030101010101" pitchFamily="2" charset="-122"/>
                          <a:sym typeface="+mn-ea"/>
                        </a:rPr>
                        <a:t>Colorless to light yellow grease</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68～78</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87±5</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5.0-7.0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13～14</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r>
            </a:tbl>
          </a:graphicData>
        </a:graphic>
      </p:graphicFrame>
      <p:sp>
        <p:nvSpPr>
          <p:cNvPr id="100" name="文本框 99"/>
          <p:cNvSpPr txBox="1"/>
          <p:nvPr/>
        </p:nvSpPr>
        <p:spPr>
          <a:xfrm>
            <a:off x="904240" y="3038475"/>
            <a:ext cx="5080000" cy="306705"/>
          </a:xfrm>
          <a:prstGeom prst="rect">
            <a:avLst/>
          </a:prstGeom>
          <a:noFill/>
          <a:ln w="9525">
            <a:noFill/>
          </a:ln>
        </p:spPr>
        <p:txBody>
          <a:bodyPr wrap="square">
            <a:spAutoFit/>
          </a:bodyPr>
          <a:lstStyle/>
          <a:p>
            <a:pPr indent="0" algn="ctr"/>
            <a:r>
              <a:rPr lang="zh-CN" sz="1400" b="1">
                <a:solidFill>
                  <a:srgbClr val="000000"/>
                </a:solidFill>
                <a:latin typeface="微软雅黑" panose="020B0503020204020204" pitchFamily="34" charset="-122"/>
                <a:ea typeface="微软雅黑" panose="020B0503020204020204" pitchFamily="34" charset="-122"/>
              </a:rPr>
              <a:t>【</a:t>
            </a:r>
            <a:r>
              <a:rPr lang="en-US" alt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Specification</a:t>
            </a:r>
            <a:r>
              <a:rPr lang="en-US" altLang="zh-CN" sz="1400" b="1">
                <a:solidFill>
                  <a:srgbClr val="000000"/>
                </a:solidFill>
                <a:latin typeface="微软雅黑" panose="020B0503020204020204" pitchFamily="34" charset="-122"/>
                <a:ea typeface="微软雅黑" panose="020B0503020204020204" pitchFamily="34" charset="-122"/>
              </a:rPr>
              <a:t> </a:t>
            </a:r>
            <a:r>
              <a:rPr lang="zh-CN" sz="1400" b="1">
                <a:solidFill>
                  <a:srgbClr val="000000"/>
                </a:solidFill>
                <a:latin typeface="微软雅黑" panose="020B0503020204020204" pitchFamily="34" charset="-122"/>
                <a:ea typeface="微软雅黑" panose="020B0503020204020204" pitchFamily="34" charset="-122"/>
              </a:rPr>
              <a:t>】</a:t>
            </a:r>
            <a:endParaRPr lang="zh-CN" altLang="en-US" sz="1400" b="1">
              <a:solidFill>
                <a:srgbClr val="0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593205" y="2159635"/>
            <a:ext cx="5246370" cy="1798320"/>
          </a:xfrm>
          <a:prstGeom prst="rect">
            <a:avLst/>
          </a:prstGeom>
          <a:noFill/>
          <a:ln w="9525">
            <a:noFill/>
          </a:ln>
        </p:spPr>
        <p:txBody>
          <a:bodyPr wrap="square">
            <a:noAutofit/>
          </a:bodyPr>
          <a:lstStyle/>
          <a:p>
            <a:pPr indent="0" algn="just" fontAlgn="auto">
              <a:lnSpc>
                <a:spcPct val="150000"/>
              </a:lnSpc>
            </a:pPr>
            <a:r>
              <a:rPr lang="en-US" altLang="zh-CN"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Octaphenyl polyoxyethyiene serials are a kind of multifunctional non-ionic special surfactants with an extraordinary emusifying performance. Reconized publicly as industrial  standard products in the aspect of pigment wettability and stability of the coatings. In the  balanced range of </a:t>
            </a:r>
            <a:r>
              <a:rPr lang="en-US" altLang="zh-CN" sz="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hydrophile-lipophile, specific requirements of  wettability and dispersibility should be fulfilled as well as the stability of water-based paints.</a:t>
            </a:r>
            <a:endParaRPr lang="en-US" altLang="zh-CN"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50000"/>
              </a:lnSpc>
            </a:pPr>
            <a:endParaRPr lang="en-US" altLang="zh-CN"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50000"/>
              </a:lnSpc>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enyl polyoxyethyien</a:t>
            </a:r>
            <a:endPar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50000"/>
              </a:lnSpc>
            </a:pP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custDataLst>
              <p:tags r:id="rId4"/>
            </p:custDataLst>
          </p:nvPr>
        </p:nvSpPr>
        <p:spPr>
          <a:xfrm>
            <a:off x="6390127" y="1856730"/>
            <a:ext cx="5163820" cy="413385"/>
          </a:xfrm>
          <a:prstGeom prst="rect">
            <a:avLst/>
          </a:prstGeom>
          <a:noFill/>
          <a:ln w="9525">
            <a:noFill/>
          </a:ln>
        </p:spPr>
        <p:txBody>
          <a:bodyPr>
            <a:noAutofit/>
          </a:bodyPr>
          <a:p>
            <a:pPr indent="0" algn="ctr"/>
            <a:r>
              <a:rPr lang="en-US" altLang="zh-CN" sz="1200" b="1" dirty="0">
                <a:solidFill>
                  <a:srgbClr val="000000"/>
                </a:solidFill>
                <a:ea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Performance and Application</a:t>
            </a:r>
            <a:r>
              <a:rPr lang="zh-CN" sz="1400" b="1" dirty="0">
                <a:solidFill>
                  <a:srgbClr val="000000"/>
                </a:solidFill>
                <a:latin typeface="微软雅黑" panose="020B0503020204020204" pitchFamily="34" charset="-122"/>
                <a:ea typeface="微软雅黑" panose="020B0503020204020204" pitchFamily="34" charset="-122"/>
              </a:rPr>
              <a:t>】</a:t>
            </a:r>
            <a:r>
              <a:rPr lang="en-US" altLang="zh-CN" sz="1200" b="1" dirty="0">
                <a:solidFill>
                  <a:srgbClr val="000000"/>
                </a:solidFill>
                <a:latin typeface="微软雅黑" panose="020B0503020204020204" pitchFamily="34" charset="-122"/>
                <a:ea typeface="微软雅黑" panose="020B0503020204020204" pitchFamily="34" charset="-122"/>
              </a:rPr>
              <a:t>  </a:t>
            </a:r>
            <a:r>
              <a:rPr lang="en-US" altLang="zh-CN" sz="1200" b="1" dirty="0">
                <a:solidFill>
                  <a:srgbClr val="000000"/>
                </a:solidFill>
                <a:ea typeface="宋体" panose="02010600030101010101" pitchFamily="2" charset="-122"/>
                <a:sym typeface="+mn-ea"/>
              </a:rPr>
              <a:t> </a:t>
            </a:r>
            <a:endParaRPr lang="en-US" altLang="zh-CN" sz="1200" b="1" dirty="0">
              <a:solidFill>
                <a:srgbClr val="000000"/>
              </a:solidFill>
              <a:latin typeface="微软雅黑" panose="020B0503020204020204" pitchFamily="34"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595" y="100965"/>
            <a:ext cx="442595" cy="337185"/>
          </a:xfrm>
          <a:prstGeom prst="rect">
            <a:avLst/>
          </a:prstGeom>
          <a:noFill/>
          <a:ln>
            <a:noFill/>
          </a:ln>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12</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512532" y="361939"/>
            <a:ext cx="1080656" cy="556730"/>
          </a:xfrm>
          <a:prstGeom prst="rect">
            <a:avLst/>
          </a:prstGeom>
        </p:spPr>
      </p:pic>
      <p:sp>
        <p:nvSpPr>
          <p:cNvPr id="52" name="矩形 51"/>
          <p:cNvSpPr/>
          <p:nvPr/>
        </p:nvSpPr>
        <p:spPr>
          <a:xfrm>
            <a:off x="1938020" y="991870"/>
            <a:ext cx="9266555" cy="398780"/>
          </a:xfrm>
          <a:prstGeom prst="rect">
            <a:avLst/>
          </a:prstGeom>
        </p:spPr>
        <p:txBody>
          <a:bodyPr wrap="square">
            <a:sp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Fatty Amine Polyoxyethylene Ether</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152801" y="440191"/>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a:t>
            </a:r>
            <a:r>
              <a:rPr lang="zh-CN" altLang="en-US"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a:t>
            </a:r>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Product Recommendation</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416436" y="545237"/>
            <a:ext cx="1775460" cy="245110"/>
          </a:xfrm>
          <a:prstGeom prst="rect">
            <a:avLst/>
          </a:prstGeom>
          <a:noFill/>
        </p:spPr>
        <p:txBody>
          <a:bodyPr wrap="none" rtlCol="0">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rPr>
              <a:t>Product Recommendation</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584200" y="3307715"/>
            <a:ext cx="5486400" cy="306705"/>
          </a:xfrm>
          <a:prstGeom prst="rect">
            <a:avLst/>
          </a:prstGeom>
          <a:noFill/>
          <a:ln w="9525">
            <a:noFill/>
          </a:ln>
        </p:spPr>
        <p:txBody>
          <a:bodyPr wrap="square">
            <a:spAutoFit/>
          </a:bodyPr>
          <a:lstStyle/>
          <a:p>
            <a:pPr indent="0" algn="ct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Technical Specification</a:t>
            </a: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6355080" y="2073275"/>
            <a:ext cx="5517515" cy="3656965"/>
          </a:xfrm>
          <a:prstGeom prst="rect">
            <a:avLst/>
          </a:prstGeom>
          <a:noFill/>
          <a:ln w="9525">
            <a:noFill/>
          </a:ln>
        </p:spPr>
        <p:txBody>
          <a:bodyPr wrap="square">
            <a:noAutofit/>
          </a:bodyPr>
          <a:lstStyle/>
          <a:p>
            <a:pPr indent="0" algn="just" fontAlgn="auto">
              <a:lnSpc>
                <a:spcPct val="140000"/>
              </a:lnSpc>
            </a:pPr>
            <a:r>
              <a:rPr lang="zh-CN" altLang="en-US" sz="1200" dirty="0">
                <a:latin typeface="微软雅黑" panose="020B0503020204020204" pitchFamily="34" charset="-122"/>
                <a:ea typeface="微软雅黑" panose="020B0503020204020204" pitchFamily="34" charset="-122"/>
                <a:cs typeface="宋体" panose="02010600030101010101" pitchFamily="2" charset="-122"/>
              </a:rPr>
              <a:t>1</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 AC-1203 is used as dispersants, anti-static agents, softening finishing agents, stabilizer of latex, acid corrosion preventer in Textile industry.</a:t>
            </a:r>
            <a:endParaRPr lang="zh-CN" altLang="en-US"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50000"/>
              </a:lnSpc>
            </a:pPr>
            <a:r>
              <a:rPr lang="zh-CN" altLang="en-US" sz="1200" dirty="0">
                <a:latin typeface="微软雅黑" panose="020B0503020204020204" pitchFamily="34" charset="-122"/>
                <a:ea typeface="微软雅黑" panose="020B0503020204020204" pitchFamily="34" charset="-122"/>
                <a:cs typeface="宋体" panose="02010600030101010101" pitchFamily="2" charset="-122"/>
              </a:rPr>
              <a:t>2</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 AC-</a:t>
            </a:r>
            <a:r>
              <a:rPr lang="zh-CN" altLang="en-US" sz="1200" dirty="0">
                <a:latin typeface="微软雅黑" panose="020B0503020204020204" pitchFamily="34" charset="-122"/>
                <a:ea typeface="微软雅黑" panose="020B0503020204020204" pitchFamily="34" charset="-122"/>
                <a:cs typeface="宋体" panose="02010600030101010101" pitchFamily="2" charset="-122"/>
                <a:sym typeface="+mn-ea"/>
              </a:rPr>
              <a:t>1205</a:t>
            </a:r>
            <a:r>
              <a:rPr lang="en-US" altLang="zh-CN" sz="1200" dirty="0">
                <a:latin typeface="微软雅黑" panose="020B0503020204020204" pitchFamily="34" charset="-122"/>
                <a:ea typeface="微软雅黑" panose="020B0503020204020204" pitchFamily="34" charset="-122"/>
                <a:cs typeface="宋体" panose="02010600030101010101" pitchFamily="2" charset="-122"/>
                <a:sym typeface="+mn-ea"/>
              </a:rPr>
              <a:t>, </a:t>
            </a:r>
            <a:r>
              <a:rPr lang="zh-CN" altLang="en-US" sz="1200" dirty="0">
                <a:latin typeface="微软雅黑" panose="020B0503020204020204" pitchFamily="34" charset="-122"/>
                <a:ea typeface="微软雅黑" panose="020B0503020204020204" pitchFamily="34" charset="-122"/>
                <a:cs typeface="宋体" panose="02010600030101010101" pitchFamily="2" charset="-122"/>
                <a:sym typeface="+mn-ea"/>
              </a:rPr>
              <a:t>AC-1210</a:t>
            </a:r>
            <a:r>
              <a:rPr lang="en-US" altLang="zh-CN" sz="1200" dirty="0">
                <a:latin typeface="微软雅黑" panose="020B0503020204020204" pitchFamily="34" charset="-122"/>
                <a:ea typeface="微软雅黑" panose="020B0503020204020204" pitchFamily="34" charset="-122"/>
                <a:cs typeface="宋体" panose="02010600030101010101" pitchFamily="2" charset="-122"/>
                <a:sym typeface="+mn-ea"/>
              </a:rPr>
              <a:t> and </a:t>
            </a:r>
            <a:r>
              <a:rPr lang="zh-CN" altLang="en-US" sz="1200" dirty="0">
                <a:latin typeface="微软雅黑" panose="020B0503020204020204" pitchFamily="34" charset="-122"/>
                <a:ea typeface="微软雅黑" panose="020B0503020204020204" pitchFamily="34" charset="-122"/>
                <a:cs typeface="宋体" panose="02010600030101010101" pitchFamily="2" charset="-122"/>
                <a:sym typeface="+mn-ea"/>
              </a:rPr>
              <a:t>AC-1215</a:t>
            </a:r>
            <a:r>
              <a:rPr lang="en-US" altLang="zh-CN" sz="1200" dirty="0">
                <a:latin typeface="微软雅黑" panose="020B0503020204020204" pitchFamily="34" charset="-122"/>
                <a:ea typeface="微软雅黑" panose="020B0503020204020204" pitchFamily="34" charset="-122"/>
                <a:cs typeface="宋体" panose="02010600030101010101" pitchFamily="2" charset="-122"/>
                <a:sym typeface="+mn-ea"/>
              </a:rPr>
              <a:t> are used as preparing for pesticides, herbicide, anti-static agents, emulsifiers if lubricants in Textile industry. Also it can be used as grease addictives, finally applied in water-based ink and cosmetics.</a:t>
            </a:r>
            <a:endParaRPr lang="en-US" altLang="zh-CN" sz="1200" dirty="0">
              <a:latin typeface="微软雅黑" panose="020B0503020204020204" pitchFamily="34" charset="-122"/>
              <a:ea typeface="微软雅黑" panose="020B0503020204020204" pitchFamily="34" charset="-122"/>
              <a:cs typeface="宋体" panose="02010600030101010101" pitchFamily="2" charset="-122"/>
              <a:sym typeface="+mn-ea"/>
            </a:endParaRPr>
          </a:p>
          <a:p>
            <a:pPr indent="0" algn="just" fontAlgn="auto">
              <a:lnSpc>
                <a:spcPct val="150000"/>
              </a:lnSpc>
            </a:pPr>
            <a:r>
              <a:rPr lang="zh-CN" altLang="en-US" sz="1200" dirty="0">
                <a:latin typeface="微软雅黑" panose="020B0503020204020204" pitchFamily="34" charset="-122"/>
                <a:ea typeface="微软雅黑" panose="020B0503020204020204" pitchFamily="34" charset="-122"/>
                <a:cs typeface="宋体" panose="02010600030101010101" pitchFamily="2" charset="-122"/>
              </a:rPr>
              <a:t>3</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 AC-1210 especially is adapted to addictives of electrostatic spraying for ships, which can decrease resistance. Take place of process high pressure painting and improve the working conditions. In tackspun fabric, it is used as dispersants of inorganic salts, emulsifier of fat and grease in industrial lubricancy.</a:t>
            </a:r>
            <a:endParaRPr lang="zh-CN" altLang="en-US"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50000"/>
              </a:lnSpc>
            </a:pPr>
            <a:r>
              <a:rPr lang="zh-CN" altLang="en-US" sz="1200" dirty="0">
                <a:latin typeface="微软雅黑" panose="020B0503020204020204" pitchFamily="34" charset="-122"/>
                <a:ea typeface="微软雅黑" panose="020B0503020204020204" pitchFamily="34" charset="-122"/>
                <a:cs typeface="宋体" panose="02010600030101010101" pitchFamily="2" charset="-122"/>
              </a:rPr>
              <a:t>4</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 When AC-1215 is used in man-made fiber, the product is put into the spinning bath to prevent the sludge deposited on the sprayers, meanwhile, it can improve the transparency level of Alkaline fibre.</a:t>
            </a:r>
            <a:endParaRPr lang="en-US" altLang="zh-CN"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50000"/>
              </a:lnSpc>
            </a:pPr>
            <a:endParaRPr lang="zh-CN" altLang="en-US" sz="1200"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3" name="表格 2"/>
          <p:cNvGraphicFramePr/>
          <p:nvPr>
            <p:custDataLst>
              <p:tags r:id="rId2"/>
            </p:custDataLst>
          </p:nvPr>
        </p:nvGraphicFramePr>
        <p:xfrm>
          <a:off x="584200" y="1860127"/>
          <a:ext cx="5486400" cy="705485"/>
        </p:xfrm>
        <a:graphic>
          <a:graphicData uri="http://schemas.openxmlformats.org/drawingml/2006/table">
            <a:tbl>
              <a:tblPr/>
              <a:tblGrid>
                <a:gridCol w="2431865"/>
                <a:gridCol w="3054535"/>
              </a:tblGrid>
              <a:tr h="400050">
                <a:tc>
                  <a:txBody>
                    <a:bodyPr/>
                    <a:lstStyle/>
                    <a:p>
                      <a:pPr indent="0" algn="ctr">
                        <a:lnSpc>
                          <a:spcPct val="120000"/>
                        </a:lnSpc>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Chemical Name</a:t>
                      </a:r>
                      <a:endParaRPr lang="en-US"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algn="ctr">
                        <a:lnSpc>
                          <a:spcPct val="120000"/>
                        </a:lnSpc>
                        <a:buClrTx/>
                        <a:buSzTx/>
                        <a:buFontTx/>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AC-1200 Serials</a:t>
                      </a:r>
                      <a:endPar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r>
              <a:tr h="305435">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Type</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rPr>
                        <a:t>Non-ionic</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bl>
          </a:graphicData>
        </a:graphic>
      </p:graphicFrame>
      <p:graphicFrame>
        <p:nvGraphicFramePr>
          <p:cNvPr id="4" name="表格 3"/>
          <p:cNvGraphicFramePr/>
          <p:nvPr>
            <p:custDataLst>
              <p:tags r:id="rId3"/>
            </p:custDataLst>
          </p:nvPr>
        </p:nvGraphicFramePr>
        <p:xfrm>
          <a:off x="584200" y="3726046"/>
          <a:ext cx="5520267" cy="1815465"/>
        </p:xfrm>
        <a:graphic>
          <a:graphicData uri="http://schemas.openxmlformats.org/drawingml/2006/table">
            <a:tbl>
              <a:tblPr firstRow="1" bandRow="1">
                <a:tableStyleId>{5C22544A-7EE6-4342-B048-85BDC9FD1C3A}</a:tableStyleId>
              </a:tblPr>
              <a:tblGrid>
                <a:gridCol w="1118339"/>
                <a:gridCol w="1641455"/>
                <a:gridCol w="1156433"/>
                <a:gridCol w="1604040"/>
              </a:tblGrid>
              <a:tr h="397510">
                <a:tc>
                  <a:txBody>
                    <a:bodyPr/>
                    <a:lstStyle/>
                    <a:p>
                      <a:pPr algn="ctr">
                        <a:buClrTx/>
                        <a:buSzTx/>
                        <a:buFontTx/>
                        <a:buNone/>
                      </a:pPr>
                      <a:r>
                        <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SPEC.</a:t>
                      </a:r>
                      <a:endPar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Appearance（25℃）</a:t>
                      </a:r>
                      <a:endPar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water content（%）</a:t>
                      </a:r>
                      <a:endPar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Total Amine amount</a:t>
                      </a:r>
                      <a:endPar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buClrTx/>
                        <a:buSzTx/>
                        <a:buFontTx/>
                        <a:buNone/>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mgKOH/g</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81000">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AC-1203</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Yellow viscous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168～178</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45636">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AC-1205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Yellow viscous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130～141</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45636">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AC-1210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Yellow viscous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82～92</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45636">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AC-1215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Yellow viscous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60～70</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bl>
          </a:graphicData>
        </a:graphic>
      </p:graphicFrame>
      <p:sp>
        <p:nvSpPr>
          <p:cNvPr id="5" name="文本框 4"/>
          <p:cNvSpPr txBox="1"/>
          <p:nvPr>
            <p:custDataLst>
              <p:tags r:id="rId4"/>
            </p:custDataLst>
          </p:nvPr>
        </p:nvSpPr>
        <p:spPr>
          <a:xfrm>
            <a:off x="6887210" y="1772920"/>
            <a:ext cx="4074160" cy="413385"/>
          </a:xfrm>
          <a:prstGeom prst="rect">
            <a:avLst/>
          </a:prstGeom>
          <a:noFill/>
          <a:ln w="9525">
            <a:noFill/>
          </a:ln>
        </p:spPr>
        <p:txBody>
          <a:bodyPr>
            <a:noAutofit/>
          </a:bodyPr>
          <a:p>
            <a:pPr indent="0" algn="ctr"/>
            <a:r>
              <a:rPr lang="en-US" altLang="zh-CN" sz="1200" b="1" dirty="0">
                <a:solidFill>
                  <a:srgbClr val="000000"/>
                </a:solidFill>
                <a:ea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rPr>
              <a:t>Performance and Application</a:t>
            </a:r>
            <a:r>
              <a:rPr lang="zh-CN" sz="1400" b="1" dirty="0">
                <a:solidFill>
                  <a:srgbClr val="000000"/>
                </a:solidFill>
                <a:latin typeface="微软雅黑" panose="020B0503020204020204" pitchFamily="34" charset="-122"/>
                <a:ea typeface="微软雅黑" panose="020B0503020204020204" pitchFamily="34" charset="-122"/>
              </a:rPr>
              <a:t>】</a:t>
            </a:r>
            <a:r>
              <a:rPr lang="en-US" altLang="zh-CN" sz="1200" b="1" dirty="0">
                <a:solidFill>
                  <a:srgbClr val="000000"/>
                </a:solidFill>
                <a:latin typeface="微软雅黑" panose="020B0503020204020204" pitchFamily="34" charset="-122"/>
                <a:ea typeface="微软雅黑" panose="020B0503020204020204" pitchFamily="34" charset="-122"/>
              </a:rPr>
              <a:t>  </a:t>
            </a:r>
            <a:endParaRPr lang="en-US" altLang="zh-CN" sz="12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595" y="100965"/>
            <a:ext cx="442595" cy="337185"/>
          </a:xfrm>
          <a:prstGeom prst="rect">
            <a:avLst/>
          </a:prstGeom>
          <a:noFill/>
          <a:ln>
            <a:noFill/>
          </a:ln>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13</a:t>
            </a: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512532" y="361939"/>
            <a:ext cx="1080656" cy="556730"/>
          </a:xfrm>
          <a:prstGeom prst="rect">
            <a:avLst/>
          </a:prstGeom>
        </p:spPr>
      </p:pic>
      <p:sp>
        <p:nvSpPr>
          <p:cNvPr id="52" name="矩形 51"/>
          <p:cNvSpPr/>
          <p:nvPr/>
        </p:nvSpPr>
        <p:spPr>
          <a:xfrm>
            <a:off x="635" y="774700"/>
            <a:ext cx="12190730" cy="398780"/>
          </a:xfrm>
          <a:prstGeom prst="rect">
            <a:avLst/>
          </a:prstGeom>
        </p:spPr>
        <p:txBody>
          <a:bodyPr wrap="square">
            <a:spAutoFit/>
          </a:bodyPr>
          <a:lstStyle/>
          <a:p>
            <a:pPr lvl="0" algn="ctr"/>
            <a:r>
              <a:rPr sz="2000" b="1" dirty="0">
                <a:solidFill>
                  <a:srgbClr val="8C7274"/>
                </a:solidFill>
                <a:latin typeface="微软雅黑" panose="020B0503020204020204" pitchFamily="34" charset="-122"/>
                <a:ea typeface="微软雅黑" panose="020B0503020204020204" pitchFamily="34" charset="-122"/>
                <a:sym typeface="+mn-ea"/>
              </a:rPr>
              <a:t>Fatty amine polyoxyethylene ether</a:t>
            </a:r>
            <a:endParaRPr sz="2000"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152801" y="440191"/>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a:t>
            </a:r>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sym typeface="+mn-ea"/>
              </a:rPr>
              <a:t>Product Recommendation</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961266" y="545237"/>
            <a:ext cx="690880" cy="245110"/>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产品推荐</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512445" y="3429000"/>
            <a:ext cx="5080000" cy="275590"/>
          </a:xfrm>
          <a:prstGeom prst="rect">
            <a:avLst/>
          </a:prstGeom>
          <a:noFill/>
          <a:ln w="9525">
            <a:noFill/>
          </a:ln>
        </p:spPr>
        <p:txBody>
          <a:bodyPr>
            <a:spAutoFit/>
          </a:bodyPr>
          <a:lstStyle/>
          <a:p>
            <a:pPr indent="0" algn="ctr"/>
            <a:r>
              <a:rPr lang="zh-CN" sz="12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【技术指标】</a:t>
            </a:r>
            <a:endParaRPr lang="zh-CN" altLang="en-US" sz="12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5890895" y="1407795"/>
            <a:ext cx="6010910" cy="5618480"/>
          </a:xfrm>
          <a:prstGeom prst="rect">
            <a:avLst/>
          </a:prstGeom>
          <a:noFill/>
          <a:ln w="9525">
            <a:noFill/>
          </a:ln>
        </p:spPr>
        <p:txBody>
          <a:bodyPr wrap="square">
            <a:noAutofit/>
          </a:bodyPr>
          <a:lstStyle/>
          <a:p>
            <a:pPr indent="0" algn="just" fontAlgn="auto">
              <a:lnSpc>
                <a:spcPct val="130000"/>
              </a:lnSpc>
            </a:pPr>
            <a:r>
              <a:rPr lang="zh-CN" altLang="en-US" sz="1000" dirty="0">
                <a:latin typeface="微软雅黑" panose="020B0503020204020204" pitchFamily="34" charset="-122"/>
                <a:ea typeface="微软雅黑" panose="020B0503020204020204" pitchFamily="34" charset="-122"/>
                <a:cs typeface="宋体" panose="02010600030101010101" pitchFamily="2" charset="-122"/>
              </a:rPr>
              <a:t>1</a:t>
            </a:r>
            <a:r>
              <a:rPr lang="en-US" altLang="zh-CN" sz="1000" dirty="0">
                <a:latin typeface="微软雅黑" panose="020B0503020204020204" pitchFamily="34" charset="-122"/>
                <a:ea typeface="微软雅黑" panose="020B0503020204020204" pitchFamily="34" charset="-122"/>
                <a:cs typeface="宋体" panose="02010600030101010101" pitchFamily="2" charset="-122"/>
              </a:rPr>
              <a:t>. </a:t>
            </a:r>
            <a:r>
              <a:rPr lang="zh-CN" altLang="en-US" sz="1000" dirty="0">
                <a:latin typeface="微软雅黑" panose="020B0503020204020204" pitchFamily="34" charset="-122"/>
                <a:ea typeface="微软雅黑" panose="020B0503020204020204" pitchFamily="34" charset="-122"/>
                <a:cs typeface="宋体" panose="02010600030101010101" pitchFamily="2" charset="-122"/>
                <a:sym typeface="+mn-ea"/>
              </a:rPr>
              <a:t>AC-1802</a:t>
            </a:r>
            <a:r>
              <a:rPr lang="en-US" altLang="zh-CN" sz="1000" dirty="0">
                <a:latin typeface="微软雅黑" panose="020B0503020204020204" pitchFamily="34" charset="-122"/>
                <a:ea typeface="微软雅黑" panose="020B0503020204020204" pitchFamily="34" charset="-122"/>
                <a:cs typeface="宋体" panose="02010600030101010101" pitchFamily="2" charset="-122"/>
                <a:sym typeface="+mn-ea"/>
              </a:rPr>
              <a:t> is not soluble in water but in organic solvents. It can be used as anti-static agents in the plastics, addicitives in Textile industry.</a:t>
            </a:r>
            <a:endParaRPr lang="en-US" altLang="zh-CN" sz="1000" dirty="0">
              <a:latin typeface="微软雅黑" panose="020B0503020204020204" pitchFamily="34" charset="-122"/>
              <a:ea typeface="微软雅黑" panose="020B0503020204020204" pitchFamily="34" charset="-122"/>
              <a:cs typeface="宋体" panose="02010600030101010101" pitchFamily="2" charset="-122"/>
              <a:sym typeface="+mn-ea"/>
            </a:endParaRPr>
          </a:p>
          <a:p>
            <a:pPr indent="0" algn="just" fontAlgn="auto">
              <a:lnSpc>
                <a:spcPct val="130000"/>
              </a:lnSpc>
            </a:pPr>
            <a:r>
              <a:rPr lang="en-US" altLang="zh-CN" sz="1000" dirty="0">
                <a:latin typeface="微软雅黑" panose="020B0503020204020204" pitchFamily="34" charset="-122"/>
                <a:ea typeface="微软雅黑" panose="020B0503020204020204" pitchFamily="34" charset="-122"/>
                <a:cs typeface="宋体" panose="02010600030101010101" pitchFamily="2" charset="-122"/>
                <a:sym typeface="+mn-ea"/>
              </a:rPr>
              <a:t>2. AC-1810 is soluble in water and organic solvents. It can be used as levelling agents in dyestaff of reducing acidity. Used as corrosion inhibitors of petroleum cracking plants; lubricants, emulsifiers, dispersants in fa</a:t>
            </a:r>
            <a:r>
              <a:rPr lang="en-US" altLang="zh-CN" sz="1000" dirty="0">
                <a:latin typeface="微软雅黑" panose="020B0503020204020204" pitchFamily="34" charset="-122"/>
                <a:ea typeface="微软雅黑" panose="020B0503020204020204" pitchFamily="34" charset="-122"/>
                <a:cs typeface="宋体" panose="02010600030101010101" pitchFamily="2" charset="-122"/>
              </a:rPr>
              <a:t>rm chemicals, textile, paper-making, leather industry.</a:t>
            </a:r>
            <a:endParaRPr lang="en-US" altLang="zh-CN" sz="10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30000"/>
              </a:lnSpc>
            </a:pPr>
            <a:r>
              <a:rPr lang="en-US" altLang="zh-CN" sz="1000" dirty="0">
                <a:latin typeface="微软雅黑" panose="020B0503020204020204" pitchFamily="34" charset="-122"/>
                <a:ea typeface="微软雅黑" panose="020B0503020204020204" pitchFamily="34" charset="-122"/>
                <a:cs typeface="宋体" panose="02010600030101010101" pitchFamily="2" charset="-122"/>
              </a:rPr>
              <a:t>3. AC-1812 and AC-1815 are soluble in water, non-ionic type in alkali or neutral medium but positive ion type in acid medium, a good levelling and diffusing function. Mainly applied as levelling agents of complex dyes of acid metal, decrease the amount of stained base sulfuric acid, also the strength damage of the fabrics, meanwhile as levelling agents of neutral dyes, reduced dyes, which can effectively control strike test rates and migration of the dyes and good for abrumpt dying under high temperature. Levelling agents in wool, jute, silk and synthetic fiber, increasing the content and make it to be the ideal stripping agents, used as stripping agents of woolen and Polyamide fabric, stripping and levelling dyes of wool, which can improve the appearance of the fabrics. Finally it can improve the fastness to rubbing of dying and printing of azoic dyes. Addictives in cord threads of jubilan, increasing the strength of the azoic dyes, improving the fitrability and processing of the jubilan, increasing the strength of the single silk of the jubilian to make the self-regulating rates of the spinning nozzles decrease by 20-40%. Used as emulsifiers, anti-static agents and dispersants in textile industry.</a:t>
            </a:r>
            <a:endParaRPr lang="en-US" altLang="zh-CN" sz="10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30000"/>
              </a:lnSpc>
            </a:pPr>
            <a:r>
              <a:rPr lang="en-US" altLang="zh-CN" sz="1000" dirty="0">
                <a:latin typeface="微软雅黑" panose="020B0503020204020204" pitchFamily="34" charset="-122"/>
                <a:ea typeface="微软雅黑" panose="020B0503020204020204" pitchFamily="34" charset="-122"/>
                <a:cs typeface="宋体" panose="02010600030101010101" pitchFamily="2" charset="-122"/>
              </a:rPr>
              <a:t>4. </a:t>
            </a:r>
            <a:r>
              <a:rPr lang="zh-CN" altLang="en-US" sz="1000" dirty="0">
                <a:latin typeface="微软雅黑" panose="020B0503020204020204" pitchFamily="34" charset="-122"/>
                <a:ea typeface="微软雅黑" panose="020B0503020204020204" pitchFamily="34" charset="-122"/>
                <a:cs typeface="宋体" panose="02010600030101010101" pitchFamily="2" charset="-122"/>
                <a:sym typeface="+mn-ea"/>
              </a:rPr>
              <a:t>AC-1820</a:t>
            </a:r>
            <a:r>
              <a:rPr lang="en-US" altLang="zh-CN" sz="1000" dirty="0">
                <a:latin typeface="微软雅黑" panose="020B0503020204020204" pitchFamily="34" charset="-122"/>
                <a:ea typeface="微软雅黑" panose="020B0503020204020204" pitchFamily="34" charset="-122"/>
                <a:cs typeface="宋体" panose="02010600030101010101" pitchFamily="2" charset="-122"/>
                <a:sym typeface="+mn-ea"/>
              </a:rPr>
              <a:t>, </a:t>
            </a:r>
            <a:r>
              <a:rPr lang="zh-CN" altLang="en-US" sz="1000" dirty="0">
                <a:latin typeface="微软雅黑" panose="020B0503020204020204" pitchFamily="34" charset="-122"/>
                <a:ea typeface="微软雅黑" panose="020B0503020204020204" pitchFamily="34" charset="-122"/>
                <a:cs typeface="宋体" panose="02010600030101010101" pitchFamily="2" charset="-122"/>
                <a:sym typeface="+mn-ea"/>
              </a:rPr>
              <a:t>AC-1830</a:t>
            </a:r>
            <a:r>
              <a:rPr lang="en-US" altLang="zh-CN" sz="1000" dirty="0">
                <a:latin typeface="微软雅黑" panose="020B0503020204020204" pitchFamily="34" charset="-122"/>
                <a:ea typeface="微软雅黑" panose="020B0503020204020204" pitchFamily="34" charset="-122"/>
                <a:cs typeface="宋体" panose="02010600030101010101" pitchFamily="2" charset="-122"/>
                <a:sym typeface="+mn-ea"/>
              </a:rPr>
              <a:t> are used as detergents, emulsifiers, dispersants, desizing agents, anti-static agents, softening agents in textile and printing industry; also used as raw stock of viscose, increasing the fitrability and silk-proof of the raw stock. During alkalization, remarkably decrease the power load, increase the loosening of alkali fiber.</a:t>
            </a:r>
            <a:endParaRPr lang="en-US" altLang="zh-CN" sz="1000" dirty="0">
              <a:latin typeface="微软雅黑" panose="020B0503020204020204" pitchFamily="34" charset="-122"/>
              <a:ea typeface="微软雅黑" panose="020B0503020204020204" pitchFamily="34" charset="-122"/>
              <a:cs typeface="宋体" panose="02010600030101010101" pitchFamily="2" charset="-122"/>
              <a:sym typeface="+mn-ea"/>
            </a:endParaRPr>
          </a:p>
          <a:p>
            <a:pPr indent="0" algn="just" fontAlgn="auto">
              <a:lnSpc>
                <a:spcPct val="130000"/>
              </a:lnSpc>
            </a:pPr>
            <a:endParaRPr lang="zh-CN" altLang="en-US" sz="1000"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3" name="表格 2"/>
          <p:cNvGraphicFramePr/>
          <p:nvPr>
            <p:custDataLst>
              <p:tags r:id="rId2"/>
            </p:custDataLst>
          </p:nvPr>
        </p:nvGraphicFramePr>
        <p:xfrm>
          <a:off x="639445" y="1602740"/>
          <a:ext cx="5153025" cy="631825"/>
        </p:xfrm>
        <a:graphic>
          <a:graphicData uri="http://schemas.openxmlformats.org/drawingml/2006/table">
            <a:tbl>
              <a:tblPr/>
              <a:tblGrid>
                <a:gridCol w="2284095"/>
                <a:gridCol w="2868930"/>
              </a:tblGrid>
              <a:tr h="352425">
                <a:tc>
                  <a:txBody>
                    <a:bodyPr/>
                    <a:lstStyle/>
                    <a:p>
                      <a:pPr indent="0" algn="ctr">
                        <a:lnSpc>
                          <a:spcPct val="120000"/>
                        </a:lnSpc>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Chemical Name</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algn="ctr">
                        <a:lnSpc>
                          <a:spcPct val="120000"/>
                        </a:lnSpc>
                        <a:buClrTx/>
                        <a:buSzTx/>
                        <a:buFontTx/>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AC-1800 Serials</a:t>
                      </a:r>
                      <a:endPar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r>
              <a:tr h="279400">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Type</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Non-ionic</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bl>
          </a:graphicData>
        </a:graphic>
      </p:graphicFrame>
      <p:graphicFrame>
        <p:nvGraphicFramePr>
          <p:cNvPr id="2" name="表格 1"/>
          <p:cNvGraphicFramePr/>
          <p:nvPr>
            <p:custDataLst>
              <p:tags r:id="rId3"/>
            </p:custDataLst>
          </p:nvPr>
        </p:nvGraphicFramePr>
        <p:xfrm>
          <a:off x="548428" y="3007572"/>
          <a:ext cx="5225839" cy="3190029"/>
        </p:xfrm>
        <a:graphic>
          <a:graphicData uri="http://schemas.openxmlformats.org/drawingml/2006/table">
            <a:tbl>
              <a:tblPr firstRow="1" bandRow="1">
                <a:tableStyleId>{5C22544A-7EE6-4342-B048-85BDC9FD1C3A}</a:tableStyleId>
              </a:tblPr>
              <a:tblGrid>
                <a:gridCol w="1056556"/>
                <a:gridCol w="1556996"/>
                <a:gridCol w="1249520"/>
                <a:gridCol w="1362767"/>
              </a:tblGrid>
              <a:tr h="502260">
                <a:tc>
                  <a:txBody>
                    <a:bodyPr/>
                    <a:lstStyle/>
                    <a:p>
                      <a:pPr algn="ctr">
                        <a:buClrTx/>
                        <a:buSzTx/>
                        <a:buFontTx/>
                        <a:buNone/>
                      </a:pPr>
                      <a:r>
                        <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Spec.</a:t>
                      </a:r>
                      <a:endPar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water content</a:t>
                      </a: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Total Amine amount</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mgKOH/g</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83482">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AC-1802</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Colorless to light yellow wax</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150～165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84161">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AC-1810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Yellow oil phase</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75～85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84161">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AC-1812</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Yellow oil phase</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65～75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84161">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AC-1815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Yellow oil to paste phase</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55～65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83482">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AC-1820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Light brown paste phase</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44～54</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84161">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AC-1830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Yellow paste phase</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32～38</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84161">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AC-1860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Yellow paste phase</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14～24</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bl>
          </a:graphicData>
        </a:graphic>
      </p:graphicFrame>
      <p:sp>
        <p:nvSpPr>
          <p:cNvPr id="8" name="文本框 7"/>
          <p:cNvSpPr txBox="1"/>
          <p:nvPr>
            <p:custDataLst>
              <p:tags r:id="rId4"/>
            </p:custDataLst>
          </p:nvPr>
        </p:nvSpPr>
        <p:spPr>
          <a:xfrm>
            <a:off x="630978" y="2588684"/>
            <a:ext cx="5080000" cy="306705"/>
          </a:xfrm>
          <a:prstGeom prst="rect">
            <a:avLst/>
          </a:prstGeom>
          <a:noFill/>
          <a:ln w="9525">
            <a:noFill/>
          </a:ln>
        </p:spPr>
        <p:txBody>
          <a:bodyPr>
            <a:spAutoFit/>
          </a:bodyPr>
          <a:lstStyle/>
          <a:p>
            <a:pPr indent="0" algn="ctr"/>
            <a:r>
              <a:rPr 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Specification</a:t>
            </a:r>
            <a:r>
              <a:rPr 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5"/>
            </p:custDataLst>
          </p:nvPr>
        </p:nvSpPr>
        <p:spPr>
          <a:xfrm>
            <a:off x="6390127" y="1116320"/>
            <a:ext cx="5163820" cy="413385"/>
          </a:xfrm>
          <a:prstGeom prst="rect">
            <a:avLst/>
          </a:prstGeom>
          <a:noFill/>
          <a:ln w="9525">
            <a:noFill/>
          </a:ln>
        </p:spPr>
        <p:txBody>
          <a:bodyPr>
            <a:noAutofit/>
          </a:bodyPr>
          <a:p>
            <a:pPr indent="0" algn="ctr"/>
            <a:r>
              <a:rPr lang="en-US" altLang="zh-CN" sz="1200" b="1" dirty="0">
                <a:solidFill>
                  <a:srgbClr val="000000"/>
                </a:solidFill>
                <a:ea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sym typeface="+mn-ea"/>
              </a:rPr>
              <a:t>【</a:t>
            </a:r>
            <a:r>
              <a:rPr lang="en-US" altLang="zh-CN" sz="1400" b="1" dirty="0">
                <a:solidFill>
                  <a:srgbClr val="000000"/>
                </a:solidFill>
                <a:latin typeface="微软雅黑" panose="020B0503020204020204" pitchFamily="34" charset="-122"/>
                <a:ea typeface="微软雅黑" panose="020B0503020204020204" pitchFamily="34" charset="-122"/>
                <a:sym typeface="+mn-ea"/>
              </a:rPr>
              <a:t>Performance and Application</a:t>
            </a:r>
            <a:r>
              <a:rPr lang="zh-CN" sz="1400" b="1" dirty="0">
                <a:solidFill>
                  <a:srgbClr val="000000"/>
                </a:solidFill>
                <a:latin typeface="微软雅黑" panose="020B0503020204020204" pitchFamily="34" charset="-122"/>
                <a:ea typeface="微软雅黑" panose="020B0503020204020204" pitchFamily="34" charset="-122"/>
                <a:sym typeface="+mn-ea"/>
              </a:rPr>
              <a:t>】</a:t>
            </a:r>
            <a:endParaRPr lang="en-US" altLang="zh-CN" sz="1200" b="1" dirty="0">
              <a:solidFill>
                <a:srgbClr val="000000"/>
              </a:solidFill>
              <a:latin typeface="微软雅黑" panose="020B0503020204020204" pitchFamily="34"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595" y="100965"/>
            <a:ext cx="442595" cy="337185"/>
          </a:xfrm>
          <a:prstGeom prst="rect">
            <a:avLst/>
          </a:prstGeom>
          <a:noFill/>
          <a:ln>
            <a:noFill/>
          </a:ln>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14</a:t>
            </a: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512532" y="361939"/>
            <a:ext cx="1080656" cy="556730"/>
          </a:xfrm>
          <a:prstGeom prst="rect">
            <a:avLst/>
          </a:prstGeom>
        </p:spPr>
      </p:pic>
      <p:sp>
        <p:nvSpPr>
          <p:cNvPr id="52" name="矩形 51"/>
          <p:cNvSpPr/>
          <p:nvPr/>
        </p:nvSpPr>
        <p:spPr>
          <a:xfrm>
            <a:off x="677545" y="790575"/>
            <a:ext cx="10388600" cy="398780"/>
          </a:xfrm>
          <a:prstGeom prst="rect">
            <a:avLst/>
          </a:prstGeom>
        </p:spPr>
        <p:txBody>
          <a:bodyPr wrap="square">
            <a:spAutoFit/>
          </a:bodyPr>
          <a:lstStyle/>
          <a:p>
            <a:pPr lvl="0" algn="ctr"/>
            <a:r>
              <a:rPr lang="en-US" sz="2000" b="1" dirty="0">
                <a:solidFill>
                  <a:srgbClr val="8C7274"/>
                </a:solidFill>
                <a:latin typeface="微软雅黑" panose="020B0503020204020204" pitchFamily="34" charset="-122"/>
                <a:ea typeface="微软雅黑" panose="020B0503020204020204" pitchFamily="34" charset="-122"/>
                <a:sym typeface="+mn-ea"/>
              </a:rPr>
              <a:t>Cator Oil</a:t>
            </a:r>
            <a:r>
              <a:rPr sz="2000" b="1" dirty="0">
                <a:solidFill>
                  <a:srgbClr val="8C7274"/>
                </a:solidFill>
                <a:latin typeface="微软雅黑" panose="020B0503020204020204" pitchFamily="34" charset="-122"/>
                <a:ea typeface="微软雅黑" panose="020B0503020204020204" pitchFamily="34" charset="-122"/>
                <a:sym typeface="+mn-ea"/>
              </a:rPr>
              <a:t> / Hydrogenated castor oil polyoxyethylene ether</a:t>
            </a:r>
            <a:r>
              <a:rPr lang="en-US" altLang="zh-CN" sz="2000" b="1" dirty="0">
                <a:solidFill>
                  <a:srgbClr val="8C7274"/>
                </a:solidFill>
                <a:latin typeface="微软雅黑" panose="020B0503020204020204" pitchFamily="34" charset="-122"/>
                <a:ea typeface="微软雅黑" panose="020B0503020204020204" pitchFamily="34" charset="-122"/>
                <a:sym typeface="+mn-ea"/>
              </a:rPr>
              <a:t>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152801" y="440191"/>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Product</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961266" y="545237"/>
            <a:ext cx="690880" cy="245110"/>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产品推荐</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701790" y="1770380"/>
            <a:ext cx="5167630" cy="4204335"/>
          </a:xfrm>
          <a:prstGeom prst="rect">
            <a:avLst/>
          </a:prstGeom>
          <a:noFill/>
          <a:ln w="9525">
            <a:noFill/>
          </a:ln>
        </p:spPr>
        <p:txBody>
          <a:bodyPr wrap="square">
            <a:noAutofit/>
          </a:bodyPr>
          <a:lstStyle/>
          <a:p>
            <a:pPr indent="0" algn="just" fontAlgn="auto">
              <a:lnSpc>
                <a:spcPct val="140000"/>
              </a:lnSpc>
            </a:pPr>
            <a:r>
              <a:rPr lang="en-US" altLang="zh-CN" sz="1200" dirty="0">
                <a:latin typeface="微软雅黑" panose="020B0503020204020204" pitchFamily="34" charset="-122"/>
                <a:ea typeface="微软雅黑" panose="020B0503020204020204" pitchFamily="34" charset="-122"/>
                <a:cs typeface="宋体" panose="02010600030101010101" pitchFamily="2" charset="-122"/>
              </a:rPr>
              <a:t>1. Main components of textile, synthetic fiber spinning with emulsifying and anti-static function.</a:t>
            </a:r>
            <a:endParaRPr lang="en-US" altLang="zh-CN"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40000"/>
              </a:lnSpc>
            </a:pPr>
            <a:r>
              <a:rPr lang="en-US" altLang="zh-CN" sz="1200" dirty="0">
                <a:latin typeface="微软雅黑" panose="020B0503020204020204" pitchFamily="34" charset="-122"/>
                <a:ea typeface="微软雅黑" panose="020B0503020204020204" pitchFamily="34" charset="-122"/>
                <a:cs typeface="宋体" panose="02010600030101010101" pitchFamily="2" charset="-122"/>
              </a:rPr>
              <a:t>2. In pharmaceutical industry, used as emulsifiers, making linimentum, cream, emulsion and etc..</a:t>
            </a:r>
            <a:endParaRPr lang="en-US" altLang="zh-CN"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40000"/>
              </a:lnSpc>
            </a:pPr>
            <a:r>
              <a:rPr lang="en-US" altLang="zh-CN" sz="1200" dirty="0">
                <a:latin typeface="微软雅黑" panose="020B0503020204020204" pitchFamily="34" charset="-122"/>
                <a:ea typeface="微软雅黑" panose="020B0503020204020204" pitchFamily="34" charset="-122"/>
                <a:cs typeface="宋体" panose="02010600030101010101" pitchFamily="2" charset="-122"/>
              </a:rPr>
              <a:t>3. Used as emulsifiers in farm chemicals.</a:t>
            </a:r>
            <a:endParaRPr lang="en-US" altLang="zh-CN"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40000"/>
              </a:lnSpc>
            </a:pPr>
            <a:r>
              <a:rPr lang="en-US" altLang="zh-CN" sz="1200" dirty="0">
                <a:latin typeface="微软雅黑" panose="020B0503020204020204" pitchFamily="34" charset="-122"/>
                <a:ea typeface="微软雅黑" panose="020B0503020204020204" pitchFamily="34" charset="-122"/>
                <a:cs typeface="宋体" panose="02010600030101010101" pitchFamily="2" charset="-122"/>
              </a:rPr>
              <a:t>4. Prepare for aqueous metal machining liquid in metal processing industry.</a:t>
            </a:r>
            <a:endParaRPr lang="en-US" altLang="zh-CN"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40000"/>
              </a:lnSpc>
            </a:pPr>
            <a:r>
              <a:rPr lang="en-US" altLang="zh-CN" sz="1200" dirty="0">
                <a:latin typeface="微软雅黑" panose="020B0503020204020204" pitchFamily="34" charset="-122"/>
                <a:ea typeface="微软雅黑" panose="020B0503020204020204" pitchFamily="34" charset="-122"/>
                <a:cs typeface="宋体" panose="02010600030101010101" pitchFamily="2" charset="-122"/>
              </a:rPr>
              <a:t>5. Dehydrators in oil fields.</a:t>
            </a:r>
            <a:endParaRPr lang="en-US" altLang="zh-CN"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40000"/>
              </a:lnSpc>
            </a:pPr>
            <a:r>
              <a:rPr lang="en-US" altLang="zh-CN" sz="1200" dirty="0">
                <a:latin typeface="微软雅黑" panose="020B0503020204020204" pitchFamily="34" charset="-122"/>
                <a:ea typeface="微软雅黑" panose="020B0503020204020204" pitchFamily="34" charset="-122"/>
                <a:cs typeface="宋体" panose="02010600030101010101" pitchFamily="2" charset="-122"/>
              </a:rPr>
              <a:t>6. Emulsifier, superfatting agents, emollient agents in cosmetics and pharmaceutical industry.</a:t>
            </a:r>
            <a:endParaRPr lang="en-US" altLang="zh-CN"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40000"/>
              </a:lnSpc>
            </a:pPr>
            <a:r>
              <a:rPr lang="en-US" altLang="zh-CN" sz="1200" dirty="0">
                <a:latin typeface="微软雅黑" panose="020B0503020204020204" pitchFamily="34" charset="-122"/>
                <a:ea typeface="微软雅黑" panose="020B0503020204020204" pitchFamily="34" charset="-122"/>
                <a:cs typeface="宋体" panose="02010600030101010101" pitchFamily="2" charset="-122"/>
              </a:rPr>
              <a:t>7. Creaming and dispersants agents in printer ink.</a:t>
            </a:r>
            <a:endParaRPr lang="en-US" altLang="zh-CN" sz="1200"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3" name="表格 2"/>
          <p:cNvGraphicFramePr/>
          <p:nvPr>
            <p:custDataLst>
              <p:tags r:id="rId2"/>
            </p:custDataLst>
          </p:nvPr>
        </p:nvGraphicFramePr>
        <p:xfrm>
          <a:off x="677545" y="1450975"/>
          <a:ext cx="5384800" cy="706755"/>
        </p:xfrm>
        <a:graphic>
          <a:graphicData uri="http://schemas.openxmlformats.org/drawingml/2006/table">
            <a:tbl>
              <a:tblPr/>
              <a:tblGrid>
                <a:gridCol w="2636520"/>
                <a:gridCol w="2748280"/>
              </a:tblGrid>
              <a:tr h="384810">
                <a:tc>
                  <a:txBody>
                    <a:bodyPr/>
                    <a:lstStyle/>
                    <a:p>
                      <a:pPr indent="0" algn="ctr">
                        <a:lnSpc>
                          <a:spcPct val="120000"/>
                        </a:lnSpc>
                        <a:buNone/>
                      </a:pP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Chemical Name</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algn="ctr">
                        <a:lnSpc>
                          <a:spcPct val="120000"/>
                        </a:lnSpc>
                        <a:buClrTx/>
                        <a:buSzTx/>
                        <a:buFontTx/>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Cator Oil / Hydrogenated castor oil polyoxyethylene ether   </a:t>
                      </a:r>
                      <a:r>
                        <a:rPr lang="en-US" altLang="zh-CN" sz="1200" b="1" dirty="0">
                          <a:solidFill>
                            <a:srgbClr val="8C7274"/>
                          </a:solidFill>
                          <a:latin typeface="微软雅黑" panose="020B0503020204020204" pitchFamily="34" charset="-122"/>
                          <a:ea typeface="微软雅黑" panose="020B0503020204020204" pitchFamily="34" charset="-122"/>
                          <a:sym typeface="+mn-ea"/>
                        </a:rPr>
                        <a:t>   </a:t>
                      </a:r>
                      <a:r>
                        <a:rPr lang="en-US" altLang="zh-CN" sz="1200" b="1" dirty="0">
                          <a:solidFill>
                            <a:srgbClr val="8C7274"/>
                          </a:solidFill>
                          <a:latin typeface="微软雅黑" panose="020B0503020204020204" pitchFamily="34" charset="-122"/>
                          <a:ea typeface="微软雅黑" panose="020B0503020204020204" pitchFamily="34" charset="-122"/>
                          <a:sym typeface="+mn-ea"/>
                        </a:rPr>
                        <a:t> </a:t>
                      </a:r>
                      <a:endPar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r>
              <a:tr h="321802">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Type</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Non-ionic</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bl>
          </a:graphicData>
        </a:graphic>
      </p:graphicFrame>
      <p:graphicFrame>
        <p:nvGraphicFramePr>
          <p:cNvPr id="4" name="表格 3"/>
          <p:cNvGraphicFramePr/>
          <p:nvPr>
            <p:custDataLst>
              <p:tags r:id="rId3"/>
            </p:custDataLst>
          </p:nvPr>
        </p:nvGraphicFramePr>
        <p:xfrm>
          <a:off x="243840" y="2722245"/>
          <a:ext cx="6146165" cy="5075555"/>
        </p:xfrm>
        <a:graphic>
          <a:graphicData uri="http://schemas.openxmlformats.org/drawingml/2006/table">
            <a:tbl>
              <a:tblPr firstRow="1" bandRow="1">
                <a:tableStyleId>{5C22544A-7EE6-4342-B048-85BDC9FD1C3A}</a:tableStyleId>
              </a:tblPr>
              <a:tblGrid>
                <a:gridCol w="964565"/>
                <a:gridCol w="1671955"/>
                <a:gridCol w="1188720"/>
                <a:gridCol w="1050925"/>
                <a:gridCol w="1270000"/>
              </a:tblGrid>
              <a:tr h="581025">
                <a:tc>
                  <a:txBody>
                    <a:bodyPr/>
                    <a:lstStyle/>
                    <a:p>
                      <a:pPr algn="ctr">
                        <a:buClrTx/>
                        <a:buSzTx/>
                        <a:buFontTx/>
                        <a:buNone/>
                      </a:pPr>
                      <a:r>
                        <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r>
                        <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Soapification number </a:t>
                      </a:r>
                      <a:r>
                        <a:rPr lang="en-US" sz="120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mgKOH</a:t>
                      </a:r>
                      <a:r>
                        <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/g</a:t>
                      </a:r>
                      <a:endPar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water content</a:t>
                      </a: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HLB</a:t>
                      </a:r>
                      <a:endPar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75920">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EL-10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Light yellow transparent oil phase</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110～130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6～7</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75285">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EL-12</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Light yellow transparent oil phase</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110～120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6.5～7.5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75285">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EL-20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Light yellow transparent oil phase</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90～100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9～10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563880">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EL-30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Light yellow transparent oil to paste phase</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70～80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11.5～12.5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562610">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EL-40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Light yellow transparent oil to paste phase</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57～67</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13～14</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75285">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EL-60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Light yellow paste or solid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42～52</a:t>
                      </a:r>
                      <a:endParaRPr lang="en-US" altLang="en-US" sz="1200" kern="120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14～15.5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73380">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EL-80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Light yellow to yellowish solid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33～43</a:t>
                      </a:r>
                      <a:endParaRPr lang="en-US" altLang="en-US" sz="1200" kern="120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15.5～16.5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73380">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EL-90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Light yellow solid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30～40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17</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72745">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HEL-20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Light yellow transparent oil </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90～100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9～10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746760">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HEL-40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Light yellow transparent oil to paste phase</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p>
                      <a:pPr indent="0" algn="ctr">
                        <a:buNone/>
                      </a:pP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57～67</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13～14</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bl>
          </a:graphicData>
        </a:graphic>
      </p:graphicFrame>
      <p:sp>
        <p:nvSpPr>
          <p:cNvPr id="9" name="文本框 8"/>
          <p:cNvSpPr txBox="1"/>
          <p:nvPr>
            <p:custDataLst>
              <p:tags r:id="rId4"/>
            </p:custDataLst>
          </p:nvPr>
        </p:nvSpPr>
        <p:spPr>
          <a:xfrm>
            <a:off x="829733" y="2359236"/>
            <a:ext cx="5080000" cy="306705"/>
          </a:xfrm>
          <a:prstGeom prst="rect">
            <a:avLst/>
          </a:prstGeom>
          <a:noFill/>
          <a:ln w="9525">
            <a:noFill/>
          </a:ln>
        </p:spPr>
        <p:txBody>
          <a:bodyPr>
            <a:spAutoFit/>
          </a:bodyPr>
          <a:lstStyle/>
          <a:p>
            <a:pPr indent="0" algn="ctr"/>
            <a:r>
              <a:rPr 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Technical Index</a:t>
            </a:r>
            <a:r>
              <a:rPr 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custDataLst>
              <p:tags r:id="rId5"/>
            </p:custDataLst>
          </p:nvPr>
        </p:nvSpPr>
        <p:spPr>
          <a:xfrm>
            <a:off x="6390127" y="1399530"/>
            <a:ext cx="5163820" cy="413385"/>
          </a:xfrm>
          <a:prstGeom prst="rect">
            <a:avLst/>
          </a:prstGeom>
          <a:noFill/>
          <a:ln w="9525">
            <a:noFill/>
          </a:ln>
        </p:spPr>
        <p:txBody>
          <a:bodyPr>
            <a:noAutofit/>
          </a:bodyPr>
          <a:p>
            <a:pPr indent="0" algn="ctr"/>
            <a:r>
              <a:rPr lang="en-US" altLang="zh-CN" sz="1200" b="1" dirty="0">
                <a:solidFill>
                  <a:srgbClr val="000000"/>
                </a:solidFill>
                <a:ea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sym typeface="+mn-ea"/>
              </a:rPr>
              <a:t>Performance and Application</a:t>
            </a:r>
            <a:r>
              <a:rPr lang="zh-CN" sz="1400" b="1" dirty="0">
                <a:solidFill>
                  <a:srgbClr val="000000"/>
                </a:solidFill>
                <a:latin typeface="微软雅黑" panose="020B0503020204020204" pitchFamily="34" charset="-122"/>
                <a:ea typeface="微软雅黑" panose="020B0503020204020204" pitchFamily="34" charset="-122"/>
              </a:rPr>
              <a:t>】</a:t>
            </a:r>
            <a:r>
              <a:rPr lang="en-US" altLang="zh-CN" sz="1200" b="1" dirty="0">
                <a:solidFill>
                  <a:srgbClr val="000000"/>
                </a:solidFill>
                <a:latin typeface="微软雅黑" panose="020B0503020204020204" pitchFamily="34" charset="-122"/>
                <a:ea typeface="微软雅黑" panose="020B0503020204020204" pitchFamily="34" charset="-122"/>
              </a:rPr>
              <a:t>  </a:t>
            </a:r>
            <a:r>
              <a:rPr lang="en-US" altLang="zh-CN" sz="1200" b="1" dirty="0">
                <a:solidFill>
                  <a:srgbClr val="000000"/>
                </a:solidFill>
                <a:ea typeface="宋体" panose="02010600030101010101" pitchFamily="2" charset="-122"/>
                <a:sym typeface="+mn-ea"/>
              </a:rPr>
              <a:t> </a:t>
            </a:r>
            <a:endParaRPr lang="en-US" altLang="zh-CN" sz="1200" b="1" dirty="0">
              <a:solidFill>
                <a:srgbClr val="000000"/>
              </a:solidFill>
              <a:latin typeface="微软雅黑" panose="020B0503020204020204" pitchFamily="34"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346" y="101059"/>
            <a:ext cx="421640" cy="337185"/>
          </a:xfrm>
          <a:prstGeom prst="rect">
            <a:avLst/>
          </a:prstGeom>
          <a:noFill/>
          <a:ln>
            <a:noFill/>
          </a:ln>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15</a:t>
            </a: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457287" y="361939"/>
            <a:ext cx="1080656" cy="556730"/>
          </a:xfrm>
          <a:prstGeom prst="rect">
            <a:avLst/>
          </a:prstGeom>
        </p:spPr>
      </p:pic>
      <p:sp>
        <p:nvSpPr>
          <p:cNvPr id="52" name="矩形 51"/>
          <p:cNvSpPr/>
          <p:nvPr/>
        </p:nvSpPr>
        <p:spPr>
          <a:xfrm>
            <a:off x="0" y="946785"/>
            <a:ext cx="12192000" cy="398780"/>
          </a:xfrm>
          <a:prstGeom prst="rect">
            <a:avLst/>
          </a:prstGeom>
        </p:spPr>
        <p:txBody>
          <a:bodyPr wrap="square">
            <a:spAutoFit/>
          </a:bodyPr>
          <a:lstStyle/>
          <a:p>
            <a:pPr lvl="0" algn="ctr"/>
            <a:r>
              <a:rPr lang="en-US" altLang="zh-CN" sz="2000" b="1" dirty="0">
                <a:solidFill>
                  <a:srgbClr val="8C7274"/>
                </a:solidFill>
                <a:latin typeface="微软雅黑" panose="020B0503020204020204" pitchFamily="34" charset="-122"/>
                <a:ea typeface="微软雅黑" panose="020B0503020204020204" pitchFamily="34" charset="-122"/>
                <a:sym typeface="+mn-ea"/>
              </a:rPr>
              <a:t> </a:t>
            </a:r>
            <a:r>
              <a:rPr sz="2000" b="1" dirty="0">
                <a:solidFill>
                  <a:srgbClr val="8C7274"/>
                </a:solidFill>
                <a:latin typeface="微软雅黑" panose="020B0503020204020204" pitchFamily="34" charset="-122"/>
                <a:ea typeface="微软雅黑" panose="020B0503020204020204" pitchFamily="34" charset="-122"/>
                <a:sym typeface="+mn-ea"/>
              </a:rPr>
              <a:t>PHE</a:t>
            </a:r>
            <a:r>
              <a:rPr lang="en-US" altLang="zh-CN" sz="2000" b="1" dirty="0">
                <a:solidFill>
                  <a:srgbClr val="8C7274"/>
                </a:solidFill>
                <a:latin typeface="微软雅黑" panose="020B0503020204020204" pitchFamily="34" charset="-122"/>
                <a:ea typeface="微软雅黑" panose="020B0503020204020204" pitchFamily="34" charset="-122"/>
                <a:sym typeface="+mn-ea"/>
              </a:rPr>
              <a:t>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152801" y="440191"/>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Product</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961266" y="545237"/>
            <a:ext cx="690880" cy="245110"/>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产品推荐</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457200" y="3744595"/>
            <a:ext cx="5080000" cy="306705"/>
          </a:xfrm>
          <a:prstGeom prst="rect">
            <a:avLst/>
          </a:prstGeom>
          <a:noFill/>
          <a:ln w="9525">
            <a:noFill/>
          </a:ln>
        </p:spPr>
        <p:txBody>
          <a:bodyPr>
            <a:spAutoFit/>
          </a:bodyPr>
          <a:lstStyle/>
          <a:p>
            <a:pPr indent="0" algn="ctr"/>
            <a:r>
              <a:rPr lang="zh-CN" sz="1400" b="1">
                <a:solidFill>
                  <a:srgbClr val="000000"/>
                </a:solidFill>
                <a:latin typeface="微软雅黑" panose="020B0503020204020204" pitchFamily="34" charset="-122"/>
                <a:ea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r>
              <a:rPr lang="zh-CN" sz="1400" b="1">
                <a:solidFill>
                  <a:srgbClr val="000000"/>
                </a:solidFill>
                <a:latin typeface="微软雅黑" panose="020B0503020204020204" pitchFamily="34" charset="-122"/>
                <a:ea typeface="微软雅黑" panose="020B0503020204020204" pitchFamily="34" charset="-122"/>
              </a:rPr>
              <a:t>】</a:t>
            </a:r>
            <a:endParaRPr lang="zh-CN" altLang="en-US" sz="1400" b="1">
              <a:solidFill>
                <a:srgbClr val="0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122670" y="1345565"/>
            <a:ext cx="4943475" cy="267970"/>
          </a:xfrm>
          <a:prstGeom prst="rect">
            <a:avLst/>
          </a:prstGeom>
          <a:noFill/>
          <a:ln w="9525">
            <a:noFill/>
          </a:ln>
        </p:spPr>
        <p:txBody>
          <a:bodyPr wrap="square">
            <a:noAutofit/>
          </a:bodyPr>
          <a:lstStyle/>
          <a:p>
            <a:pPr indent="0" algn="ctr"/>
            <a:r>
              <a:rPr lang="en-US" altLang="zh-CN" sz="12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400" b="1" dirty="0">
                <a:solidFill>
                  <a:srgbClr val="000000"/>
                </a:solidFill>
                <a:latin typeface="微软雅黑" panose="020B0503020204020204" pitchFamily="34" charset="-122"/>
                <a:ea typeface="微软雅黑" panose="020B0503020204020204" pitchFamily="34" charset="-122"/>
                <a:sym typeface="+mn-ea"/>
              </a:rPr>
              <a:t>Performance and Application</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a:p>
            <a:endParaRPr lang="zh-CN" altLang="en-US"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5" name="表格 4"/>
          <p:cNvGraphicFramePr/>
          <p:nvPr>
            <p:custDataLst>
              <p:tags r:id="rId2"/>
            </p:custDataLst>
          </p:nvPr>
        </p:nvGraphicFramePr>
        <p:xfrm>
          <a:off x="717550" y="1978025"/>
          <a:ext cx="4692650" cy="1082675"/>
        </p:xfrm>
        <a:graphic>
          <a:graphicData uri="http://schemas.openxmlformats.org/drawingml/2006/table">
            <a:tbl>
              <a:tblPr firstRow="1" bandRow="1">
                <a:tableStyleId>{5940675A-B579-460E-94D1-54222C63F5DA}</a:tableStyleId>
              </a:tblPr>
              <a:tblGrid>
                <a:gridCol w="2144183"/>
                <a:gridCol w="2548467"/>
              </a:tblGrid>
              <a:tr h="406400">
                <a:tc>
                  <a:txBody>
                    <a:bodyPr/>
                    <a:lstStyle/>
                    <a:p>
                      <a:pPr indent="0" algn="ctr">
                        <a:lnSpc>
                          <a:spcPct val="120000"/>
                        </a:lnSpc>
                        <a:buNone/>
                      </a:pP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Chemical Name</a:t>
                      </a:r>
                      <a:endParaRPr lang="en-US" altLang="en-US" sz="1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lnSpc>
                          <a:spcPct val="150000"/>
                        </a:lnSpc>
                        <a:buNone/>
                      </a:pPr>
                      <a:r>
                        <a:rPr lang="en-US" sz="1200" b="1" dirty="0" err="1">
                          <a:solidFill>
                            <a:schemeClr val="bg1"/>
                          </a:solidFill>
                          <a:latin typeface="微软雅黑" panose="020B0503020204020204" pitchFamily="34" charset="-122"/>
                          <a:ea typeface="微软雅黑" panose="020B0503020204020204" pitchFamily="34" charset="-122"/>
                          <a:cs typeface="宋体" panose="02010600030101010101" pitchFamily="2" charset="-122"/>
                        </a:rPr>
                        <a:t>PHE</a:t>
                      </a:r>
                      <a:endParaRPr lang="en-US" altLang="en-US" sz="12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r>
              <a:tr h="307975">
                <a:tc>
                  <a:txBody>
                    <a:bodyPr/>
                    <a:lstStyle/>
                    <a:p>
                      <a:pPr indent="0" algn="ctr">
                        <a:lnSpc>
                          <a:spcPct val="120000"/>
                        </a:lnSpc>
                        <a:buNone/>
                      </a:pPr>
                      <a:r>
                        <a:rPr lang="en-US" altLang="en-US" sz="1200" b="0">
                          <a:solidFill>
                            <a:srgbClr val="000000"/>
                          </a:solidFill>
                          <a:latin typeface="微软雅黑" panose="020B0503020204020204" pitchFamily="34" charset="-122"/>
                          <a:ea typeface="微软雅黑" panose="020B0503020204020204" pitchFamily="34" charset="-122"/>
                          <a:cs typeface="Calibri" panose="020F0502020204030204" pitchFamily="34" charset="0"/>
                        </a:rPr>
                        <a:t>Molecular formula</a:t>
                      </a:r>
                      <a:endParaRPr lang="en-US" altLang="en-US" sz="1200" b="0">
                        <a:solidFill>
                          <a:srgbClr val="000000"/>
                        </a:solidFill>
                        <a:latin typeface="微软雅黑" panose="020B0503020204020204" pitchFamily="34" charset="-122"/>
                        <a:ea typeface="微软雅黑" panose="020B0503020204020204" pitchFamily="34" charset="-122"/>
                        <a:cs typeface="Calibri" panose="020F0502020204030204" pitchFamily="34" charset="0"/>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lnSpc>
                          <a:spcPct val="120000"/>
                        </a:lnSpc>
                        <a:buNone/>
                      </a:pPr>
                      <a:r>
                        <a:rPr lang="en-US" sz="1200" b="0" dirty="0">
                          <a:latin typeface="微软雅黑" panose="020B0503020204020204" pitchFamily="34" charset="-122"/>
                          <a:ea typeface="微软雅黑" panose="020B0503020204020204" pitchFamily="34" charset="-122"/>
                          <a:cs typeface="Times New Roman" panose="02020603050405020304" charset="0"/>
                        </a:rPr>
                        <a:t>C</a:t>
                      </a:r>
                      <a:r>
                        <a:rPr lang="en-US" sz="1200" b="0" baseline="-25000" dirty="0">
                          <a:latin typeface="微软雅黑" panose="020B0503020204020204" pitchFamily="34" charset="-122"/>
                          <a:ea typeface="微软雅黑" panose="020B0503020204020204" pitchFamily="34" charset="-122"/>
                          <a:cs typeface="Times New Roman" panose="02020603050405020304" charset="0"/>
                        </a:rPr>
                        <a:t>8</a:t>
                      </a:r>
                      <a:r>
                        <a:rPr lang="en-US" sz="1200" b="0" dirty="0">
                          <a:latin typeface="微软雅黑" panose="020B0503020204020204" pitchFamily="34" charset="-122"/>
                          <a:ea typeface="微软雅黑" panose="020B0503020204020204" pitchFamily="34" charset="-122"/>
                          <a:cs typeface="Times New Roman" panose="02020603050405020304" charset="0"/>
                        </a:rPr>
                        <a:t>H</a:t>
                      </a:r>
                      <a:r>
                        <a:rPr lang="en-US" sz="1200" b="0" baseline="-25000" dirty="0">
                          <a:latin typeface="微软雅黑" panose="020B0503020204020204" pitchFamily="34" charset="-122"/>
                          <a:ea typeface="微软雅黑" panose="020B0503020204020204" pitchFamily="34" charset="-122"/>
                          <a:cs typeface="Times New Roman" panose="02020603050405020304" charset="0"/>
                        </a:rPr>
                        <a:t>10</a:t>
                      </a:r>
                      <a:r>
                        <a:rPr lang="en-US" sz="1200" b="0" dirty="0">
                          <a:latin typeface="微软雅黑" panose="020B0503020204020204" pitchFamily="34" charset="-122"/>
                          <a:ea typeface="微软雅黑" panose="020B0503020204020204" pitchFamily="34" charset="-122"/>
                          <a:cs typeface="Times New Roman" panose="02020603050405020304" charset="0"/>
                        </a:rPr>
                        <a:t>O</a:t>
                      </a:r>
                      <a:r>
                        <a:rPr lang="en-US" sz="1200" b="0" baseline="-25000" dirty="0">
                          <a:latin typeface="微软雅黑" panose="020B0503020204020204" pitchFamily="34" charset="-122"/>
                          <a:ea typeface="微软雅黑" panose="020B0503020204020204" pitchFamily="34" charset="-122"/>
                          <a:cs typeface="Times New Roman" panose="02020603050405020304" charset="0"/>
                        </a:rPr>
                        <a:t>2</a:t>
                      </a:r>
                      <a:endParaRPr lang="en-US" altLang="en-US" sz="1200" b="0" dirty="0">
                        <a:latin typeface="微软雅黑" panose="020B0503020204020204" pitchFamily="34" charset="-122"/>
                        <a:ea typeface="微软雅黑" panose="020B0503020204020204" pitchFamily="34" charset="-122"/>
                        <a:cs typeface="Times New Roman" panose="02020603050405020304" charset="0"/>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r h="300355">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Type</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lnSpc>
                          <a:spcPct val="120000"/>
                        </a:lnSpc>
                        <a:buNone/>
                      </a:pPr>
                      <a:r>
                        <a:rPr lang="en-US" sz="1200" b="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rPr>
                        <a:t>Non-ionic</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bl>
          </a:graphicData>
        </a:graphic>
      </p:graphicFrame>
      <p:graphicFrame>
        <p:nvGraphicFramePr>
          <p:cNvPr id="9" name="表格 8"/>
          <p:cNvGraphicFramePr/>
          <p:nvPr>
            <p:custDataLst>
              <p:tags r:id="rId3"/>
            </p:custDataLst>
          </p:nvPr>
        </p:nvGraphicFramePr>
        <p:xfrm>
          <a:off x="723900" y="4163058"/>
          <a:ext cx="4686404" cy="948690"/>
        </p:xfrm>
        <a:graphic>
          <a:graphicData uri="http://schemas.openxmlformats.org/drawingml/2006/table">
            <a:tbl>
              <a:tblPr firstRow="1" bandRow="1">
                <a:tableStyleId>{5940675A-B579-460E-94D1-54222C63F5DA}</a:tableStyleId>
              </a:tblPr>
              <a:tblGrid>
                <a:gridCol w="629423"/>
                <a:gridCol w="1307772"/>
                <a:gridCol w="1339509"/>
                <a:gridCol w="1409700"/>
              </a:tblGrid>
              <a:tr h="596900">
                <a:tc>
                  <a:txBody>
                    <a:bodyPr/>
                    <a:lstStyle/>
                    <a:p>
                      <a:pPr algn="ctr">
                        <a:buClrTx/>
                        <a:buSzTx/>
                        <a:buFontTx/>
                        <a:buNone/>
                      </a:pPr>
                      <a:r>
                        <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r>
                        <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b="1"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PHE content</a:t>
                      </a:r>
                      <a:endPar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buNone/>
                      </a:pP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reside amount of phenol（mg/kg）</a:t>
                      </a:r>
                      <a:endParaRPr lang="en-US"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r>
              <a:tr h="351790">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PHE</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Colorless transparent liquid</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≥99.0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≤10</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r>
            </a:tbl>
          </a:graphicData>
        </a:graphic>
      </p:graphicFrame>
      <p:sp>
        <p:nvSpPr>
          <p:cNvPr id="14" name="文本框 13"/>
          <p:cNvSpPr txBox="1"/>
          <p:nvPr/>
        </p:nvSpPr>
        <p:spPr>
          <a:xfrm>
            <a:off x="5628640" y="1613535"/>
            <a:ext cx="6483350" cy="4794250"/>
          </a:xfrm>
          <a:prstGeom prst="rect">
            <a:avLst/>
          </a:prstGeom>
          <a:noFill/>
          <a:ln w="9525">
            <a:noFill/>
          </a:ln>
        </p:spPr>
        <p:txBody>
          <a:bodyPr wrap="square">
            <a:noAutofit/>
          </a:bodyPr>
          <a:lstStyle/>
          <a:p>
            <a:pPr indent="0" algn="just" fontAlgn="auto">
              <a:lnSpc>
                <a:spcPct val="15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 PHE is used as fixing agents in perfume, also as vermifuge, disinfectants for external use, solvents of </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cellulose acetate</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dyes, prints and ink, resins, corrosion removers and other medical uses. In addition, also be used in anesthetic for fishes in aquaculture industry. Meanwhile, listed as one of the parts of the vaccines in the U.S.A.</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5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2. PHE is soluble with mixture solubility, often used as diluents of perfume, excellent solvents and auxiliary penetrating agents of hair dye staff and nail polishing dye staff, solvents and ameliorants of oil and ink, ballpoint pen oil as well as penetrating agents of pad ink and etc..</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5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3. PHE has specific antibacterial activity to Pseudomonas aeruginosa, also to positive and negative bacterias of Gram. Due to its considerable solubility in water, white mineral oil, cosmetics like isopropyl vinegar palmitate, in addition, with its highly effective broad-spectrum, low toxicity, no irritability and irritation (2.2% aqueous solvents has no irritation to skin), therefore, it is widely used in the creams of cosmetics and shampoo.</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595" y="100965"/>
            <a:ext cx="442595" cy="337185"/>
          </a:xfrm>
          <a:prstGeom prst="rect">
            <a:avLst/>
          </a:prstGeom>
          <a:noFill/>
          <a:ln>
            <a:noFill/>
          </a:ln>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16</a:t>
            </a: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167092" y="100954"/>
            <a:ext cx="1080656" cy="556730"/>
          </a:xfrm>
          <a:prstGeom prst="rect">
            <a:avLst/>
          </a:prstGeom>
        </p:spPr>
      </p:pic>
      <p:sp>
        <p:nvSpPr>
          <p:cNvPr id="52" name="矩形 51"/>
          <p:cNvSpPr/>
          <p:nvPr/>
        </p:nvSpPr>
        <p:spPr>
          <a:xfrm>
            <a:off x="635" y="545465"/>
            <a:ext cx="12192000" cy="398780"/>
          </a:xfrm>
          <a:prstGeom prst="rect">
            <a:avLst/>
          </a:prstGeom>
        </p:spPr>
        <p:txBody>
          <a:bodyPr wrap="square">
            <a:spAutoFit/>
          </a:bodyPr>
          <a:lstStyle/>
          <a:p>
            <a:pPr lvl="0" algn="ctr"/>
            <a:r>
              <a:rPr sz="2000" b="1" dirty="0">
                <a:solidFill>
                  <a:srgbClr val="8C7274"/>
                </a:solidFill>
                <a:latin typeface="微软雅黑" panose="020B0503020204020204" pitchFamily="34" charset="-122"/>
                <a:ea typeface="微软雅黑" panose="020B0503020204020204" pitchFamily="34" charset="-122"/>
                <a:sym typeface="+mn-ea"/>
              </a:rPr>
              <a:t>Cashew phenol polyoxyethylene ether</a:t>
            </a:r>
            <a:r>
              <a:rPr lang="en-US" altLang="zh-CN" sz="2000" b="1" dirty="0">
                <a:solidFill>
                  <a:srgbClr val="8C7274"/>
                </a:solidFill>
                <a:latin typeface="微软雅黑" panose="020B0503020204020204" pitchFamily="34" charset="-122"/>
                <a:ea typeface="微软雅黑" panose="020B0503020204020204" pitchFamily="34" charset="-122"/>
                <a:sym typeface="+mn-ea"/>
              </a:rPr>
              <a:t>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248051" y="197621"/>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Product</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961266" y="545237"/>
            <a:ext cx="690880" cy="245110"/>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产品推荐</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92825" y="1191895"/>
            <a:ext cx="4973320" cy="1716405"/>
          </a:xfrm>
          <a:prstGeom prst="rect">
            <a:avLst/>
          </a:prstGeom>
          <a:noFill/>
          <a:ln w="9525">
            <a:noFill/>
          </a:ln>
        </p:spPr>
        <p:txBody>
          <a:bodyPr wrap="square">
            <a:noAutofit/>
          </a:bodyPr>
          <a:lstStyle/>
          <a:p>
            <a:pPr indent="0" algn="just" fontAlgn="auto">
              <a:lnSpc>
                <a:spcPct val="150000"/>
              </a:lnSpc>
            </a:pPr>
            <a:r>
              <a:rPr sz="1000" dirty="0">
                <a:latin typeface="微软雅黑" panose="020B0503020204020204" pitchFamily="34" charset="-122"/>
                <a:ea typeface="微软雅黑" panose="020B0503020204020204" pitchFamily="34" charset="-122"/>
                <a:cs typeface="宋体" panose="02010600030101010101" pitchFamily="2" charset="-122"/>
              </a:rPr>
              <a:t>1</a:t>
            </a:r>
            <a:r>
              <a:rPr lang="en-US" sz="1000" dirty="0">
                <a:latin typeface="微软雅黑" panose="020B0503020204020204" pitchFamily="34" charset="-122"/>
                <a:ea typeface="微软雅黑" panose="020B0503020204020204" pitchFamily="34" charset="-122"/>
                <a:cs typeface="宋体" panose="02010600030101010101" pitchFamily="2" charset="-122"/>
              </a:rPr>
              <a:t>. Natural anacardol used as raw natural materials with the outcome excluding APEO or NPEO after ecological degradation, which is an environmentally-friendly non-ionic surfactants of high ecological degration. </a:t>
            </a:r>
            <a:endParaRPr lang="en-US" sz="10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50000"/>
              </a:lnSpc>
            </a:pPr>
            <a:r>
              <a:rPr sz="1000" dirty="0">
                <a:latin typeface="微软雅黑" panose="020B0503020204020204" pitchFamily="34" charset="-122"/>
                <a:ea typeface="微软雅黑" panose="020B0503020204020204" pitchFamily="34" charset="-122"/>
                <a:cs typeface="宋体" panose="02010600030101010101" pitchFamily="2" charset="-122"/>
              </a:rPr>
              <a:t>2</a:t>
            </a:r>
            <a:r>
              <a:rPr lang="en-US" sz="1000" dirty="0">
                <a:latin typeface="微软雅黑" panose="020B0503020204020204" pitchFamily="34" charset="-122"/>
                <a:ea typeface="微软雅黑" panose="020B0503020204020204" pitchFamily="34" charset="-122"/>
                <a:cs typeface="宋体" panose="02010600030101010101" pitchFamily="2" charset="-122"/>
              </a:rPr>
              <a:t>. As a ideal alternative of NPE(nonylphenol polyoxyethylene ether), fatty alcohol polyoxyethylene glycol, its oil solubility and also can be soluble in many organic solvents, matching functions with many negative ions and non-ionic surfacts.</a:t>
            </a:r>
            <a:endParaRPr lang="en-US" sz="10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50000"/>
              </a:lnSpc>
            </a:pPr>
            <a:endParaRPr sz="10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文本框 8"/>
          <p:cNvSpPr txBox="1"/>
          <p:nvPr>
            <p:custDataLst>
              <p:tags r:id="rId2"/>
            </p:custDataLst>
          </p:nvPr>
        </p:nvSpPr>
        <p:spPr>
          <a:xfrm>
            <a:off x="512445" y="1455420"/>
            <a:ext cx="5506085" cy="306705"/>
          </a:xfrm>
          <a:prstGeom prst="rect">
            <a:avLst/>
          </a:prstGeom>
          <a:noFill/>
          <a:ln w="9525">
            <a:noFill/>
          </a:ln>
        </p:spPr>
        <p:txBody>
          <a:bodyPr wrap="square">
            <a:spAutoFit/>
          </a:bodyPr>
          <a:lstStyle/>
          <a:p>
            <a:pPr indent="0" algn="ct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表格 1"/>
          <p:cNvGraphicFramePr/>
          <p:nvPr>
            <p:custDataLst>
              <p:tags r:id="rId3"/>
            </p:custDataLst>
          </p:nvPr>
        </p:nvGraphicFramePr>
        <p:xfrm>
          <a:off x="512532" y="1901785"/>
          <a:ext cx="5506720" cy="1699260"/>
        </p:xfrm>
        <a:graphic>
          <a:graphicData uri="http://schemas.openxmlformats.org/drawingml/2006/table">
            <a:tbl>
              <a:tblPr firstRow="1" bandRow="1">
                <a:tableStyleId>{5C22544A-7EE6-4342-B048-85BDC9FD1C3A}</a:tableStyleId>
              </a:tblPr>
              <a:tblGrid>
                <a:gridCol w="789940"/>
                <a:gridCol w="1000923"/>
                <a:gridCol w="857934"/>
                <a:gridCol w="989824"/>
                <a:gridCol w="981419"/>
                <a:gridCol w="886381"/>
              </a:tblGrid>
              <a:tr h="506730">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pH     (1%水溶液)</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Cloud point（℃）</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Hydroxyl value(mgKOH/g)</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Vicosity（MPa·s）</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411480">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CPE-7</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Light yellow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5.0~8.0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45~51</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78</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120~220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90525">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CPE-9</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Light yellow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5.0~8.0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73~79</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67</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150~350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90525">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CPE-10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Light yellow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5.0~8.0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82~88</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62</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120~220</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bl>
          </a:graphicData>
        </a:graphic>
      </p:graphicFrame>
      <p:sp>
        <p:nvSpPr>
          <p:cNvPr id="100" name="文本框 99"/>
          <p:cNvSpPr txBox="1"/>
          <p:nvPr/>
        </p:nvSpPr>
        <p:spPr>
          <a:xfrm>
            <a:off x="-1081405" y="3729355"/>
            <a:ext cx="12192000" cy="398780"/>
          </a:xfrm>
          <a:prstGeom prst="rect">
            <a:avLst/>
          </a:prstGeom>
          <a:noFill/>
          <a:ln w="9525">
            <a:noFill/>
          </a:ln>
        </p:spPr>
        <p:txBody>
          <a:bodyPr wrap="square">
            <a:spAutoFit/>
          </a:bodyPr>
          <a:lstStyle/>
          <a:p>
            <a:pPr indent="0" algn="ctr"/>
            <a:r>
              <a:rPr sz="2000" b="1" dirty="0">
                <a:solidFill>
                  <a:srgbClr val="8C7274"/>
                </a:solidFill>
                <a:latin typeface="微软雅黑" panose="020B0503020204020204" pitchFamily="34" charset="-122"/>
                <a:ea typeface="微软雅黑" panose="020B0503020204020204" pitchFamily="34" charset="-122"/>
              </a:rPr>
              <a:t>Bisphenol A polyoxyethylene ether</a:t>
            </a:r>
            <a:endParaRPr sz="2000" b="1" dirty="0">
              <a:solidFill>
                <a:srgbClr val="8C7274"/>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4"/>
            </p:custDataLst>
          </p:nvPr>
        </p:nvSpPr>
        <p:spPr>
          <a:xfrm>
            <a:off x="512445" y="4214495"/>
            <a:ext cx="5506085" cy="306705"/>
          </a:xfrm>
          <a:prstGeom prst="rect">
            <a:avLst/>
          </a:prstGeom>
          <a:noFill/>
          <a:ln w="9525">
            <a:noFill/>
          </a:ln>
        </p:spPr>
        <p:txBody>
          <a:bodyPr wrap="square">
            <a:spAutoFit/>
          </a:bodyPr>
          <a:lstStyle/>
          <a:p>
            <a:pPr indent="0" algn="ctr"/>
            <a:r>
              <a:rPr 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r>
              <a:rPr 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8" name="表格 7"/>
          <p:cNvGraphicFramePr/>
          <p:nvPr>
            <p:custDataLst>
              <p:tags r:id="rId5"/>
            </p:custDataLst>
          </p:nvPr>
        </p:nvGraphicFramePr>
        <p:xfrm>
          <a:off x="512532" y="4649892"/>
          <a:ext cx="5514975" cy="1361440"/>
        </p:xfrm>
        <a:graphic>
          <a:graphicData uri="http://schemas.openxmlformats.org/drawingml/2006/table">
            <a:tbl>
              <a:tblPr firstRow="1" bandRow="1">
                <a:tableStyleId>{5C22544A-7EE6-4342-B048-85BDC9FD1C3A}</a:tableStyleId>
              </a:tblPr>
              <a:tblGrid>
                <a:gridCol w="795341"/>
                <a:gridCol w="1155647"/>
                <a:gridCol w="680577"/>
                <a:gridCol w="852723"/>
                <a:gridCol w="1034878"/>
                <a:gridCol w="995680"/>
              </a:tblGrid>
              <a:tr h="523875">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chromaticity（Pt-Co）</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pH     (1%aqueous solution)</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Hydroxyl value</a:t>
                      </a: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(mgKOH/g)</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Acid value(mgKOH/g)</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418774">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BPE-6</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Colorless to light yellow transparent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≤80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5.0~7.0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220~230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≤0.3</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418774">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BPE-10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Colorless to light yellow transparent liquid</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≤50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5.0~8.0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170~178</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≤0.3</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bl>
          </a:graphicData>
        </a:graphic>
      </p:graphicFrame>
      <p:sp>
        <p:nvSpPr>
          <p:cNvPr id="13" name="文本框 12"/>
          <p:cNvSpPr txBox="1"/>
          <p:nvPr>
            <p:custDataLst>
              <p:tags r:id="rId6"/>
            </p:custDataLst>
          </p:nvPr>
        </p:nvSpPr>
        <p:spPr>
          <a:xfrm>
            <a:off x="6065520" y="4242435"/>
            <a:ext cx="5856605" cy="2194560"/>
          </a:xfrm>
          <a:prstGeom prst="rect">
            <a:avLst/>
          </a:prstGeom>
          <a:noFill/>
          <a:ln w="9525">
            <a:noFill/>
          </a:ln>
        </p:spPr>
        <p:txBody>
          <a:bodyPr wrap="square">
            <a:noAutofit/>
          </a:bodyPr>
          <a:lstStyle/>
          <a:p>
            <a:pPr indent="0" algn="just" fontAlgn="auto">
              <a:lnSpc>
                <a:spcPct val="160000"/>
              </a:lnSpc>
            </a:pPr>
            <a:r>
              <a:rPr sz="1000" dirty="0">
                <a:latin typeface="微软雅黑" panose="020B0503020204020204" pitchFamily="34" charset="-122"/>
                <a:ea typeface="微软雅黑" panose="020B0503020204020204" pitchFamily="34" charset="-122"/>
                <a:cs typeface="宋体" panose="02010600030101010101" pitchFamily="2" charset="-122"/>
              </a:rPr>
              <a:t>1</a:t>
            </a:r>
            <a:r>
              <a:rPr lang="en-US" altLang="zh-CN" sz="1000" dirty="0">
                <a:latin typeface="微软雅黑" panose="020B0503020204020204" pitchFamily="34" charset="-122"/>
                <a:ea typeface="微软雅黑" panose="020B0503020204020204" pitchFamily="34" charset="-122"/>
                <a:cs typeface="宋体" panose="02010600030101010101" pitchFamily="2" charset="-122"/>
              </a:rPr>
              <a:t>. Mainly used as cathode electrophoretic paints, water-proof and special coatings of polyurethane serials, polyurethan foams, which can improve flexibility, anti-corrosion of </a:t>
            </a:r>
            <a:r>
              <a:rPr lang="en-US" altLang="zh-CN" sz="1000" dirty="0">
                <a:latin typeface="微软雅黑" panose="020B0503020204020204" pitchFamily="34" charset="-122"/>
                <a:ea typeface="微软雅黑" panose="020B0503020204020204" pitchFamily="34" charset="-122"/>
                <a:cs typeface="宋体" panose="02010600030101010101" pitchFamily="2" charset="-122"/>
                <a:sym typeface="+mn-ea"/>
              </a:rPr>
              <a:t>cathode electrophoretic paints </a:t>
            </a:r>
            <a:r>
              <a:rPr lang="en-US" altLang="zh-CN" sz="1000" dirty="0">
                <a:latin typeface="微软雅黑" panose="020B0503020204020204" pitchFamily="34" charset="-122"/>
                <a:ea typeface="微软雅黑" panose="020B0503020204020204" pitchFamily="34" charset="-122"/>
                <a:cs typeface="宋体" panose="02010600030101010101" pitchFamily="2" charset="-122"/>
              </a:rPr>
              <a:t>and adhesive force between layers; improve the mechanic strength, strengthen the aging function, a good anti-chemical corrosion and electricity property.</a:t>
            </a:r>
            <a:endParaRPr lang="en-US" altLang="zh-CN" sz="10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60000"/>
              </a:lnSpc>
            </a:pPr>
            <a:r>
              <a:rPr sz="1000" dirty="0">
                <a:latin typeface="微软雅黑" panose="020B0503020204020204" pitchFamily="34" charset="-122"/>
                <a:ea typeface="微软雅黑" panose="020B0503020204020204" pitchFamily="34" charset="-122"/>
                <a:cs typeface="宋体" panose="02010600030101010101" pitchFamily="2" charset="-122"/>
              </a:rPr>
              <a:t>2</a:t>
            </a:r>
            <a:r>
              <a:rPr lang="en-US" sz="1000" dirty="0">
                <a:latin typeface="微软雅黑" panose="020B0503020204020204" pitchFamily="34" charset="-122"/>
                <a:ea typeface="微软雅黑" panose="020B0503020204020204" pitchFamily="34" charset="-122"/>
                <a:cs typeface="宋体" panose="02010600030101010101" pitchFamily="2" charset="-122"/>
              </a:rPr>
              <a:t>. BPE-06 is also used in coatings and foams of making polyurethan and the coatings prepared by BPE-06 have great flexibility. </a:t>
            </a:r>
            <a:endParaRPr sz="10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60000"/>
              </a:lnSpc>
            </a:pPr>
            <a:endParaRPr sz="10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文本框 2"/>
          <p:cNvSpPr txBox="1"/>
          <p:nvPr>
            <p:custDataLst>
              <p:tags r:id="rId7"/>
            </p:custDataLst>
          </p:nvPr>
        </p:nvSpPr>
        <p:spPr>
          <a:xfrm>
            <a:off x="6116904" y="898282"/>
            <a:ext cx="5531577" cy="521970"/>
          </a:xfrm>
          <a:prstGeom prst="rect">
            <a:avLst/>
          </a:prstGeom>
          <a:noFill/>
          <a:ln w="9525">
            <a:noFill/>
          </a:ln>
        </p:spPr>
        <p:txBody>
          <a:bodyPr wrap="square">
            <a:spAutoFit/>
          </a:bodyPr>
          <a:p>
            <a:pPr indent="0" algn="ctr"/>
            <a:r>
              <a:rPr lang="en-US" altLang="zh-CN" sz="12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400" b="1" dirty="0">
                <a:solidFill>
                  <a:srgbClr val="000000"/>
                </a:solidFill>
                <a:latin typeface="微软雅黑" panose="020B0503020204020204" pitchFamily="34" charset="-122"/>
                <a:ea typeface="微软雅黑" panose="020B0503020204020204" pitchFamily="34" charset="-122"/>
                <a:sym typeface="+mn-ea"/>
              </a:rPr>
              <a:t>Performance and Application</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a:p>
            <a:endParaRPr lang="zh-CN" altLang="en-US"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文本框 3"/>
          <p:cNvSpPr txBox="1"/>
          <p:nvPr>
            <p:custDataLst>
              <p:tags r:id="rId8"/>
            </p:custDataLst>
          </p:nvPr>
        </p:nvSpPr>
        <p:spPr>
          <a:xfrm>
            <a:off x="6199413" y="3844818"/>
            <a:ext cx="5531577" cy="521970"/>
          </a:xfrm>
          <a:prstGeom prst="rect">
            <a:avLst/>
          </a:prstGeom>
          <a:noFill/>
          <a:ln w="9525">
            <a:noFill/>
          </a:ln>
        </p:spPr>
        <p:txBody>
          <a:bodyPr wrap="square">
            <a:spAutoFit/>
          </a:bodyPr>
          <a:p>
            <a:pPr indent="0" algn="ctr"/>
            <a:r>
              <a:rPr lang="en-US" altLang="zh-CN" sz="12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400" b="1" dirty="0">
                <a:solidFill>
                  <a:srgbClr val="000000"/>
                </a:solidFill>
                <a:latin typeface="微软雅黑" panose="020B0503020204020204" pitchFamily="34" charset="-122"/>
                <a:ea typeface="微软雅黑" panose="020B0503020204020204" pitchFamily="34" charset="-122"/>
                <a:sym typeface="+mn-ea"/>
              </a:rPr>
              <a:t>Performance and Application</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a:p>
            <a:endParaRPr lang="zh-CN" altLang="en-US"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595" y="100965"/>
            <a:ext cx="442595" cy="337185"/>
          </a:xfrm>
          <a:prstGeom prst="rect">
            <a:avLst/>
          </a:prstGeom>
          <a:noFill/>
          <a:ln>
            <a:noFill/>
          </a:ln>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17</a:t>
            </a: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512532" y="361939"/>
            <a:ext cx="1080656" cy="556730"/>
          </a:xfrm>
          <a:prstGeom prst="rect">
            <a:avLst/>
          </a:prstGeom>
        </p:spPr>
      </p:pic>
      <p:sp>
        <p:nvSpPr>
          <p:cNvPr id="52" name="矩形 51"/>
          <p:cNvSpPr/>
          <p:nvPr/>
        </p:nvSpPr>
        <p:spPr>
          <a:xfrm>
            <a:off x="1514475" y="790575"/>
            <a:ext cx="8505190" cy="398780"/>
          </a:xfrm>
          <a:prstGeom prst="rect">
            <a:avLst/>
          </a:prstGeom>
        </p:spPr>
        <p:txBody>
          <a:bodyPr wrap="square">
            <a:sp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a:t>
            </a:r>
            <a:r>
              <a:rPr lang="en-US" altLang="zh-CN" b="1" dirty="0">
                <a:solidFill>
                  <a:srgbClr val="8C7274"/>
                </a:solidFill>
                <a:latin typeface="微软雅黑" panose="020B0503020204020204" pitchFamily="34" charset="-122"/>
                <a:ea typeface="微软雅黑" panose="020B0503020204020204" pitchFamily="34" charset="-122"/>
                <a:sym typeface="+mn-ea"/>
              </a:rPr>
              <a:t> </a:t>
            </a:r>
            <a:r>
              <a:rPr lang="en-US" sz="2000" b="1" dirty="0">
                <a:solidFill>
                  <a:srgbClr val="8C7274"/>
                </a:solidFill>
                <a:latin typeface="微软雅黑" panose="020B0503020204020204" pitchFamily="34" charset="-122"/>
                <a:ea typeface="微软雅黑" panose="020B0503020204020204" pitchFamily="34" charset="-122"/>
                <a:sym typeface="+mn-ea"/>
              </a:rPr>
              <a:t>Agricultural Pesticide Emulsifier </a:t>
            </a:r>
            <a:r>
              <a:rPr sz="2000" b="1" dirty="0">
                <a:solidFill>
                  <a:srgbClr val="8C7274"/>
                </a:solidFill>
                <a:latin typeface="微软雅黑" panose="020B0503020204020204" pitchFamily="34" charset="-122"/>
                <a:ea typeface="微软雅黑" panose="020B0503020204020204" pitchFamily="34" charset="-122"/>
                <a:sym typeface="+mn-ea"/>
              </a:rPr>
              <a:t>600#</a:t>
            </a:r>
            <a:r>
              <a:rPr lang="en-US" altLang="zh-CN" sz="2000" b="1" dirty="0">
                <a:solidFill>
                  <a:srgbClr val="8C7274"/>
                </a:solidFill>
                <a:latin typeface="微软雅黑" panose="020B0503020204020204" pitchFamily="34" charset="-122"/>
                <a:ea typeface="微软雅黑" panose="020B0503020204020204" pitchFamily="34" charset="-122"/>
                <a:sym typeface="+mn-ea"/>
              </a:rPr>
              <a:t>   </a:t>
            </a:r>
            <a:r>
              <a:rPr lang="en-US" altLang="zh-CN" sz="2000" b="1" dirty="0">
                <a:solidFill>
                  <a:srgbClr val="8C7274"/>
                </a:solidFill>
                <a:latin typeface="微软雅黑" panose="020B0503020204020204" pitchFamily="34" charset="-122"/>
                <a:ea typeface="微软雅黑" panose="020B0503020204020204" pitchFamily="34" charset="-122"/>
                <a:sym typeface="+mn-ea"/>
              </a:rPr>
              <a:t>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152801" y="440191"/>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Product</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961266" y="545237"/>
            <a:ext cx="690880" cy="245110"/>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产品推荐</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357620" y="1826895"/>
            <a:ext cx="5294630" cy="2010410"/>
          </a:xfrm>
          <a:prstGeom prst="rect">
            <a:avLst/>
          </a:prstGeom>
          <a:noFill/>
          <a:ln w="9525">
            <a:noFill/>
          </a:ln>
        </p:spPr>
        <p:txBody>
          <a:bodyPr wrap="square">
            <a:noAutofit/>
          </a:bodyPr>
          <a:lstStyle/>
          <a:p>
            <a:pPr indent="0" algn="just" fontAlgn="auto">
              <a:lnSpc>
                <a:spcPct val="130000"/>
              </a:lnSpc>
            </a:pPr>
            <a:r>
              <a:rPr lang="en-US" sz="1200" dirty="0">
                <a:latin typeface="微软雅黑" panose="020B0503020204020204" pitchFamily="34" charset="-122"/>
                <a:ea typeface="微软雅黑" panose="020B0503020204020204" pitchFamily="34" charset="-122"/>
                <a:cs typeface="宋体" panose="02010600030101010101" pitchFamily="2" charset="-122"/>
              </a:rPr>
              <a:t>A kind of non-ionic surfactants, with property same with emulsifiers, main components of agricultural pesticide emulsifiers of organic phosphorus, one of the most important monomers in farm chemical preparation, featuring on wide application, less usage, complete specifications. Mainly used in solution polymerization, farm chemicals, coatings and etc..</a:t>
            </a:r>
            <a:endParaRPr lang="en-US" sz="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文本框 8"/>
          <p:cNvSpPr txBox="1"/>
          <p:nvPr>
            <p:custDataLst>
              <p:tags r:id="rId2"/>
            </p:custDataLst>
          </p:nvPr>
        </p:nvSpPr>
        <p:spPr>
          <a:xfrm>
            <a:off x="685800" y="1511404"/>
            <a:ext cx="5080000" cy="306705"/>
          </a:xfrm>
          <a:prstGeom prst="rect">
            <a:avLst/>
          </a:prstGeom>
          <a:noFill/>
          <a:ln w="9525">
            <a:noFill/>
          </a:ln>
        </p:spPr>
        <p:txBody>
          <a:bodyPr>
            <a:spAutoFit/>
          </a:bodyPr>
          <a:lstStyle/>
          <a:p>
            <a:pPr indent="0" algn="ct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 name="文本框 99"/>
          <p:cNvSpPr txBox="1"/>
          <p:nvPr/>
        </p:nvSpPr>
        <p:spPr>
          <a:xfrm>
            <a:off x="2217420" y="3105785"/>
            <a:ext cx="4467860" cy="398780"/>
          </a:xfrm>
          <a:prstGeom prst="rect">
            <a:avLst/>
          </a:prstGeom>
          <a:noFill/>
          <a:ln w="9525">
            <a:noFill/>
          </a:ln>
        </p:spPr>
        <p:txBody>
          <a:bodyPr wrap="square">
            <a:spAutoFit/>
          </a:bodyPr>
          <a:lstStyle/>
          <a:p>
            <a:pPr indent="0"/>
            <a:r>
              <a:rPr sz="2000" b="1" dirty="0">
                <a:solidFill>
                  <a:srgbClr val="8C7274"/>
                </a:solidFill>
                <a:latin typeface="微软雅黑" panose="020B0503020204020204" pitchFamily="34" charset="-122"/>
                <a:ea typeface="微软雅黑" panose="020B0503020204020204" pitchFamily="34" charset="-122"/>
              </a:rPr>
              <a:t>Stearine polyoxyethylene ether</a:t>
            </a:r>
            <a:endParaRPr sz="2000" b="1" dirty="0">
              <a:solidFill>
                <a:srgbClr val="8C7274"/>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3"/>
            </p:custDataLst>
          </p:nvPr>
        </p:nvSpPr>
        <p:spPr>
          <a:xfrm>
            <a:off x="685800" y="3576738"/>
            <a:ext cx="5080000" cy="306705"/>
          </a:xfrm>
          <a:prstGeom prst="rect">
            <a:avLst/>
          </a:prstGeom>
          <a:noFill/>
          <a:ln w="9525">
            <a:noFill/>
          </a:ln>
        </p:spPr>
        <p:txBody>
          <a:bodyPr>
            <a:spAutoFit/>
          </a:bodyPr>
          <a:lstStyle/>
          <a:p>
            <a:pPr indent="0" algn="ctr"/>
            <a:r>
              <a:rPr 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r>
              <a:rPr 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2"/>
          <p:cNvSpPr txBox="1"/>
          <p:nvPr>
            <p:custDataLst>
              <p:tags r:id="rId4"/>
            </p:custDataLst>
          </p:nvPr>
        </p:nvSpPr>
        <p:spPr>
          <a:xfrm>
            <a:off x="6231255" y="4252595"/>
            <a:ext cx="5554980" cy="2120265"/>
          </a:xfrm>
          <a:prstGeom prst="rect">
            <a:avLst/>
          </a:prstGeom>
          <a:noFill/>
          <a:ln w="9525">
            <a:noFill/>
          </a:ln>
        </p:spPr>
        <p:txBody>
          <a:bodyPr wrap="square">
            <a:noAutofit/>
          </a:bodyPr>
          <a:lstStyle/>
          <a:p>
            <a:pPr indent="0" algn="just" fontAlgn="auto">
              <a:lnSpc>
                <a:spcPct val="140000"/>
              </a:lnSpc>
            </a:pPr>
            <a:r>
              <a:rPr lang="en-US" sz="1000" dirty="0">
                <a:latin typeface="微软雅黑" panose="020B0503020204020204" pitchFamily="34" charset="-122"/>
                <a:ea typeface="微软雅黑" panose="020B0503020204020204" pitchFamily="34" charset="-122"/>
                <a:cs typeface="宋体" panose="02010600030101010101" pitchFamily="2" charset="-122"/>
              </a:rPr>
              <a:t>Widely used in emulsifiers, wetting agents, dispersants. The features of weak positive ions make it widely used in creams of farm chemicals and formulas of suspending agents. Also used as wetting agents to improve the absorption, penetration and adherence of water-soluble components with separate use or compound with other monomers in the production of farm chemicals emulsifiers. Additionally, it can be used as synergistic agents of gyphosate solution.</a:t>
            </a:r>
            <a:endParaRPr lang="en-US" sz="1000"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3" name="表格 2"/>
          <p:cNvGraphicFramePr/>
          <p:nvPr>
            <p:custDataLst>
              <p:tags r:id="rId5"/>
            </p:custDataLst>
          </p:nvPr>
        </p:nvGraphicFramePr>
        <p:xfrm>
          <a:off x="448732" y="1935314"/>
          <a:ext cx="5613400" cy="663952"/>
        </p:xfrm>
        <a:graphic>
          <a:graphicData uri="http://schemas.openxmlformats.org/drawingml/2006/table">
            <a:tbl>
              <a:tblPr firstRow="1" bandRow="1">
                <a:tableStyleId>{5C22544A-7EE6-4342-B048-85BDC9FD1C3A}</a:tableStyleId>
              </a:tblPr>
              <a:tblGrid>
                <a:gridCol w="1403350"/>
                <a:gridCol w="1403350"/>
                <a:gridCol w="1403350"/>
                <a:gridCol w="1403350"/>
              </a:tblGrid>
              <a:tr h="273519">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water content</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cloud point（℃）</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9255">
                <a:tc>
                  <a:txBody>
                    <a:bodyPr/>
                    <a:lstStyle/>
                    <a:p>
                      <a:pPr algn="ctr">
                        <a:lnSpc>
                          <a:spcPct val="100000"/>
                        </a:lnSpc>
                        <a:buClrTx/>
                        <a:buSzTx/>
                        <a:buFontTx/>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en-US" sz="1200" b="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Agricultural Pesticide Emulsifier</a:t>
                      </a:r>
                      <a:r>
                        <a:rPr lang="en-US" sz="1200" b="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600#</a:t>
                      </a:r>
                      <a:endParaRPr lang="en-US" sz="1200" b="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lgn="ctr">
                        <a:lnSpc>
                          <a:spcPct val="130000"/>
                        </a:lnSpc>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White paste</a:t>
                      </a:r>
                      <a:endPar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a:tc>
                <a:tc>
                  <a:txBody>
                    <a:bodyPr/>
                    <a:lstStyle/>
                    <a:p>
                      <a:pPr algn="ctr">
                        <a:lnSpc>
                          <a:spcPct val="120000"/>
                        </a:lnSpc>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a:tc>
                <a:tc>
                  <a:txBody>
                    <a:bodyPr/>
                    <a:lstStyle/>
                    <a:p>
                      <a:pPr algn="ctr">
                        <a:lnSpc>
                          <a:spcPct val="120000"/>
                        </a:lnSpc>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60~65</a:t>
                      </a:r>
                      <a:endPar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a:tc>
              </a:tr>
            </a:tbl>
          </a:graphicData>
        </a:graphic>
      </p:graphicFrame>
      <p:graphicFrame>
        <p:nvGraphicFramePr>
          <p:cNvPr id="5" name="表格 4"/>
          <p:cNvGraphicFramePr/>
          <p:nvPr>
            <p:custDataLst>
              <p:tags r:id="rId6"/>
            </p:custDataLst>
          </p:nvPr>
        </p:nvGraphicFramePr>
        <p:xfrm>
          <a:off x="474730" y="3994362"/>
          <a:ext cx="5572125" cy="1498037"/>
        </p:xfrm>
        <a:graphic>
          <a:graphicData uri="http://schemas.openxmlformats.org/drawingml/2006/table">
            <a:tbl>
              <a:tblPr firstRow="1" bandRow="1">
                <a:tableStyleId>{5C22544A-7EE6-4342-B048-85BDC9FD1C3A}</a:tableStyleId>
              </a:tblPr>
              <a:tblGrid>
                <a:gridCol w="1079500"/>
                <a:gridCol w="1380476"/>
                <a:gridCol w="883257"/>
                <a:gridCol w="1114411"/>
                <a:gridCol w="1114411"/>
              </a:tblGrid>
              <a:tr h="440055">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Spec.</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appearance（25℃）</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water content</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pH</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Total amine value（mgKOH/g）</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48260">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NE-1805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Light yellow wax</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9.0~12.0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105~115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47632">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NE-1808</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Yelow oil phase</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9.0~12.0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81~91</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362090">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NE-1815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Colorless to light yellow wax</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9.0~12.0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52~62</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bl>
          </a:graphicData>
        </a:graphic>
      </p:graphicFrame>
      <p:sp>
        <p:nvSpPr>
          <p:cNvPr id="2" name="文本框 1"/>
          <p:cNvSpPr txBox="1"/>
          <p:nvPr>
            <p:custDataLst>
              <p:tags r:id="rId7"/>
            </p:custDataLst>
          </p:nvPr>
        </p:nvSpPr>
        <p:spPr>
          <a:xfrm>
            <a:off x="6231890" y="1492250"/>
            <a:ext cx="5644515" cy="275590"/>
          </a:xfrm>
          <a:prstGeom prst="rect">
            <a:avLst/>
          </a:prstGeom>
          <a:noFill/>
          <a:ln w="9525">
            <a:noFill/>
          </a:ln>
        </p:spPr>
        <p:txBody>
          <a:bodyPr wrap="square">
            <a:spAutoFit/>
          </a:bodyPr>
          <a:p>
            <a:pPr indent="0" algn="ctr"/>
            <a:r>
              <a:rPr lang="en-US" altLang="zh-CN" sz="1200" b="1"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sz="12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200" b="1" dirty="0">
                <a:solidFill>
                  <a:srgbClr val="000000"/>
                </a:solidFill>
                <a:latin typeface="微软雅黑" panose="020B0503020204020204" pitchFamily="34" charset="-122"/>
                <a:ea typeface="微软雅黑" panose="020B0503020204020204" pitchFamily="34" charset="-122"/>
                <a:sym typeface="+mn-ea"/>
              </a:rPr>
              <a:t>Performance and Application</a:t>
            </a:r>
            <a:r>
              <a:rPr lang="zh-CN" sz="12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endParaRPr lang="zh-CN" altLang="en-US"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文本框 3"/>
          <p:cNvSpPr txBox="1"/>
          <p:nvPr>
            <p:custDataLst>
              <p:tags r:id="rId8"/>
            </p:custDataLst>
          </p:nvPr>
        </p:nvSpPr>
        <p:spPr>
          <a:xfrm>
            <a:off x="6581137" y="3896376"/>
            <a:ext cx="4560176" cy="521970"/>
          </a:xfrm>
          <a:prstGeom prst="rect">
            <a:avLst/>
          </a:prstGeom>
          <a:noFill/>
          <a:ln w="9525">
            <a:noFill/>
          </a:ln>
        </p:spPr>
        <p:txBody>
          <a:bodyPr wrap="square">
            <a:spAutoFit/>
          </a:bodyPr>
          <a:p>
            <a:pPr indent="0" algn="ctr"/>
            <a:r>
              <a:rPr lang="en-US" altLang="zh-CN" sz="12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400" b="1" dirty="0">
                <a:solidFill>
                  <a:srgbClr val="000000"/>
                </a:solidFill>
                <a:latin typeface="微软雅黑" panose="020B0503020204020204" pitchFamily="34" charset="-122"/>
                <a:ea typeface="微软雅黑" panose="020B0503020204020204" pitchFamily="34" charset="-122"/>
                <a:sym typeface="+mn-ea"/>
              </a:rPr>
              <a:t>Performance and Application</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a:p>
            <a:endParaRPr lang="zh-CN" altLang="en-US"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595" y="100965"/>
            <a:ext cx="442595" cy="337185"/>
          </a:xfrm>
          <a:prstGeom prst="rect">
            <a:avLst/>
          </a:prstGeom>
          <a:noFill/>
          <a:ln>
            <a:noFill/>
          </a:ln>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18</a:t>
            </a: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512532" y="361939"/>
            <a:ext cx="1080656" cy="556730"/>
          </a:xfrm>
          <a:prstGeom prst="rect">
            <a:avLst/>
          </a:prstGeom>
        </p:spPr>
      </p:pic>
      <p:sp>
        <p:nvSpPr>
          <p:cNvPr id="52" name="矩形 51"/>
          <p:cNvSpPr/>
          <p:nvPr/>
        </p:nvSpPr>
        <p:spPr>
          <a:xfrm>
            <a:off x="1935480" y="790575"/>
            <a:ext cx="9293225" cy="398780"/>
          </a:xfrm>
          <a:prstGeom prst="rect">
            <a:avLst/>
          </a:prstGeom>
        </p:spPr>
        <p:txBody>
          <a:bodyPr wrap="square">
            <a:sp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Propylene Ethylene Glycol Block Polyether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152801" y="440191"/>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a:t>
            </a:r>
            <a:r>
              <a:rPr lang="en-US"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P</a:t>
            </a:r>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roduct</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961266" y="545237"/>
            <a:ext cx="690880" cy="245110"/>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产品推荐</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231890" y="1764030"/>
            <a:ext cx="5806440" cy="5431790"/>
          </a:xfrm>
          <a:prstGeom prst="rect">
            <a:avLst/>
          </a:prstGeom>
          <a:noFill/>
          <a:ln w="9525">
            <a:noFill/>
          </a:ln>
        </p:spPr>
        <p:txBody>
          <a:bodyPr wrap="square">
            <a:noAutofit/>
          </a:bodyPr>
          <a:lstStyle/>
          <a:p>
            <a:pPr indent="0" algn="just" fontAlgn="auto">
              <a:lnSpc>
                <a:spcPct val="130000"/>
              </a:lnSpc>
            </a:pPr>
            <a:r>
              <a:rPr lang="en-US" sz="1000" dirty="0">
                <a:latin typeface="微软雅黑" panose="020B0503020204020204" pitchFamily="34" charset="-122"/>
                <a:ea typeface="微软雅黑" panose="020B0503020204020204" pitchFamily="34" charset="-122"/>
                <a:cs typeface="宋体" panose="02010600030101010101" pitchFamily="2" charset="-122"/>
              </a:rPr>
              <a:t>1. Used as low foam detergents or defoamers. L61,L64 and F68 are used to prepare low foam, synthetic detergents of high detengency; L61 is used as defoamers in paper-making or fermentation industry; F68 is used as defoamers in blood circulation of artificial heart-lung machines to keep away the air from coming in.</a:t>
            </a:r>
            <a:endParaRPr lang="en-US" sz="10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30000"/>
              </a:lnSpc>
            </a:pPr>
            <a:r>
              <a:rPr lang="en-US" sz="1000" dirty="0">
                <a:latin typeface="微软雅黑" panose="020B0503020204020204" pitchFamily="34" charset="-122"/>
                <a:ea typeface="微软雅黑" panose="020B0503020204020204" pitchFamily="34" charset="-122"/>
                <a:cs typeface="宋体" panose="02010600030101010101" pitchFamily="2" charset="-122"/>
              </a:rPr>
              <a:t>2. Polyether is always used as excipients and emulsifiers of medicine with a low toxicity; often used in oral cavity, eyes, ear drops and hair lotion.</a:t>
            </a:r>
            <a:endParaRPr lang="en-US" sz="10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30000"/>
              </a:lnSpc>
            </a:pPr>
            <a:r>
              <a:rPr sz="1000" dirty="0">
                <a:latin typeface="微软雅黑" panose="020B0503020204020204" pitchFamily="34" charset="-122"/>
                <a:ea typeface="微软雅黑" panose="020B0503020204020204" pitchFamily="34" charset="-122"/>
                <a:cs typeface="宋体" panose="02010600030101010101" pitchFamily="2" charset="-122"/>
              </a:rPr>
              <a:t>3</a:t>
            </a:r>
            <a:r>
              <a:rPr lang="en-US" sz="1000" dirty="0">
                <a:latin typeface="微软雅黑" panose="020B0503020204020204" pitchFamily="34" charset="-122"/>
                <a:ea typeface="微软雅黑" panose="020B0503020204020204" pitchFamily="34" charset="-122"/>
                <a:cs typeface="宋体" panose="02010600030101010101" pitchFamily="2" charset="-122"/>
              </a:rPr>
              <a:t>. Polyether is effective wetting agents, which can be used for dyeing of fibric, acid bath of photographic development and electroplates. F68 is used in sugar houses, because of the increasing of penetrating of the water, it can gain more sugars.</a:t>
            </a:r>
            <a:endParaRPr lang="en-US" sz="10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30000"/>
              </a:lnSpc>
            </a:pPr>
            <a:r>
              <a:rPr lang="en-US" sz="1000" dirty="0">
                <a:latin typeface="微软雅黑" panose="020B0503020204020204" pitchFamily="34" charset="-122"/>
                <a:ea typeface="微软雅黑" panose="020B0503020204020204" pitchFamily="34" charset="-122"/>
                <a:cs typeface="宋体" panose="02010600030101010101" pitchFamily="2" charset="-122"/>
              </a:rPr>
              <a:t>4. Polyether is effective anti-static agents and L44 can provide everlasting electrostatic protection to synthetic fiber.</a:t>
            </a:r>
            <a:endParaRPr lang="en-US" sz="10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30000"/>
              </a:lnSpc>
            </a:pPr>
            <a:r>
              <a:rPr sz="1000" dirty="0">
                <a:latin typeface="微软雅黑" panose="020B0503020204020204" pitchFamily="34" charset="-122"/>
                <a:ea typeface="微软雅黑" panose="020B0503020204020204" pitchFamily="34" charset="-122"/>
                <a:cs typeface="宋体" panose="02010600030101010101" pitchFamily="2" charset="-122"/>
              </a:rPr>
              <a:t>5</a:t>
            </a:r>
            <a:r>
              <a:rPr lang="en-US" sz="1000" dirty="0">
                <a:latin typeface="微软雅黑" panose="020B0503020204020204" pitchFamily="34" charset="-122"/>
                <a:ea typeface="微软雅黑" panose="020B0503020204020204" pitchFamily="34" charset="-122"/>
                <a:cs typeface="宋体" panose="02010600030101010101" pitchFamily="2" charset="-122"/>
              </a:rPr>
              <a:t>. Polyethers are used as dispersants in milky coatings. F68 is used as emulsifiers when polymerizing in Vinyl acetate emulsion. L62 and L64 can be used as pesticides emulsifiers, cooling agents and lubricants in metal cutting and grinding.</a:t>
            </a:r>
            <a:endParaRPr lang="en-US" sz="10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30000"/>
              </a:lnSpc>
            </a:pPr>
            <a:r>
              <a:rPr sz="1000" dirty="0" smtClean="0">
                <a:latin typeface="微软雅黑" panose="020B0503020204020204" pitchFamily="34" charset="-122"/>
                <a:ea typeface="微软雅黑" panose="020B0503020204020204" pitchFamily="34" charset="-122"/>
                <a:cs typeface="宋体" panose="02010600030101010101" pitchFamily="2" charset="-122"/>
              </a:rPr>
              <a:t>6</a:t>
            </a:r>
            <a:r>
              <a:rPr lang="en-US" sz="1000" dirty="0" smtClean="0">
                <a:latin typeface="微软雅黑" panose="020B0503020204020204" pitchFamily="34" charset="-122"/>
                <a:ea typeface="微软雅黑" panose="020B0503020204020204" pitchFamily="34" charset="-122"/>
                <a:cs typeface="宋体" panose="02010600030101010101" pitchFamily="2" charset="-122"/>
              </a:rPr>
              <a:t>. Polyether can be used as demulsifiers of crude oil and L64, F68 can effectively prevent the formation of hard scales inside the oil pipelines as well as the recycling of secondary oil. </a:t>
            </a:r>
            <a:endParaRPr lang="en-US" sz="1000" dirty="0" smtClean="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30000"/>
              </a:lnSpc>
            </a:pPr>
            <a:r>
              <a:rPr sz="1000" dirty="0">
                <a:latin typeface="微软雅黑" panose="020B0503020204020204" pitchFamily="34" charset="-122"/>
                <a:ea typeface="微软雅黑" panose="020B0503020204020204" pitchFamily="34" charset="-122"/>
                <a:cs typeface="宋体" panose="02010600030101010101" pitchFamily="2" charset="-122"/>
              </a:rPr>
              <a:t>7</a:t>
            </a:r>
            <a:r>
              <a:rPr lang="en-US" sz="1000" dirty="0">
                <a:latin typeface="微软雅黑" panose="020B0503020204020204" pitchFamily="34" charset="-122"/>
                <a:ea typeface="微软雅黑" panose="020B0503020204020204" pitchFamily="34" charset="-122"/>
                <a:cs typeface="宋体" panose="02010600030101010101" pitchFamily="2" charset="-122"/>
              </a:rPr>
              <a:t>. Polyethers can be used as auxiliaries of papermaking. F68 can effectively improve the quality of coated paper.</a:t>
            </a:r>
            <a:endParaRPr sz="10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30000"/>
              </a:lnSpc>
            </a:pPr>
            <a:r>
              <a:rPr sz="1000" dirty="0">
                <a:latin typeface="微软雅黑" panose="020B0503020204020204" pitchFamily="34" charset="-122"/>
                <a:ea typeface="微软雅黑" panose="020B0503020204020204" pitchFamily="34" charset="-122"/>
                <a:cs typeface="宋体" panose="02010600030101010101" pitchFamily="2" charset="-122"/>
              </a:rPr>
              <a:t>8</a:t>
            </a:r>
            <a:r>
              <a:rPr lang="en-US" sz="1000" dirty="0">
                <a:latin typeface="微软雅黑" panose="020B0503020204020204" pitchFamily="34" charset="-122"/>
                <a:ea typeface="微软雅黑" panose="020B0503020204020204" pitchFamily="34" charset="-122"/>
                <a:cs typeface="宋体" panose="02010600030101010101" pitchFamily="2" charset="-122"/>
              </a:rPr>
              <a:t>. F38 can be used as emulsifiers, wetting agents, defoamers, demulsifiers, dispersants, anti-static agents,dedusting agents, regulatory agents of viscosity,  foam control agents, levelling agents, gelatinizers and etc. Can also be used to produce agricultural chemicals, cosmetics, phamarceuticals; also detergents of metal processing, paper pulp and paper-making industry, textile processing, treatment of water quality; Also used as rinsing auxiliaries.</a:t>
            </a:r>
            <a:endParaRPr sz="10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文本框 8"/>
          <p:cNvSpPr txBox="1"/>
          <p:nvPr>
            <p:custDataLst>
              <p:tags r:id="rId2"/>
            </p:custDataLst>
          </p:nvPr>
        </p:nvSpPr>
        <p:spPr>
          <a:xfrm>
            <a:off x="582295" y="1238250"/>
            <a:ext cx="5080000" cy="306705"/>
          </a:xfrm>
          <a:prstGeom prst="rect">
            <a:avLst/>
          </a:prstGeom>
          <a:noFill/>
          <a:ln w="9525">
            <a:noFill/>
          </a:ln>
        </p:spPr>
        <p:txBody>
          <a:bodyPr>
            <a:spAutoFit/>
          </a:bodyPr>
          <a:lstStyle/>
          <a:p>
            <a:pPr indent="0" algn="ct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Technical Index</a:t>
            </a: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表格 1"/>
          <p:cNvGraphicFramePr/>
          <p:nvPr>
            <p:custDataLst>
              <p:tags r:id="rId3"/>
            </p:custDataLst>
          </p:nvPr>
        </p:nvGraphicFramePr>
        <p:xfrm>
          <a:off x="427778" y="1646975"/>
          <a:ext cx="5626100" cy="4677410"/>
        </p:xfrm>
        <a:graphic>
          <a:graphicData uri="http://schemas.openxmlformats.org/drawingml/2006/table">
            <a:tbl>
              <a:tblPr firstRow="1" bandRow="1">
                <a:tableStyleId>{5C22544A-7EE6-4342-B048-85BDC9FD1C3A}</a:tableStyleId>
              </a:tblPr>
              <a:tblGrid>
                <a:gridCol w="850900"/>
                <a:gridCol w="1399456"/>
                <a:gridCol w="1125178"/>
                <a:gridCol w="1125178"/>
                <a:gridCol w="1125178"/>
              </a:tblGrid>
              <a:tr h="439420">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Spec.</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Appearance（25℃）</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Mean molecular weight</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Cloud point</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HLB</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36550">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L31</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Colorless transparent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1100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37</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3.5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89560">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L35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Colorless transparent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1900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70~85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18.5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88925">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F38</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White solid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5000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30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88925">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L42</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Colorless transparent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1630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37</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8</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89224">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L43</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Colorless transparent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1850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42</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88652">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L44</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Colorless transparent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2200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61~68</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12</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95910">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L45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Colorless liquid to paste</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2400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75~85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69875">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L61</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Colorless transparent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2000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17~26</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3</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89224">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L62</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Colorless transparent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2500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18~26</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7</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88652">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L63</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Colorless transparent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2650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34</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11</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89797">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L64</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Colorless transparent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2900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54~64</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13</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88652">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P65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Milk white paste</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3500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75~85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89224">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F68</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White flake solid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8650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29</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bl>
          </a:graphicData>
        </a:graphic>
      </p:graphicFrame>
      <p:sp>
        <p:nvSpPr>
          <p:cNvPr id="3" name="文本框 2"/>
          <p:cNvSpPr txBox="1"/>
          <p:nvPr>
            <p:custDataLst>
              <p:tags r:id="rId4"/>
            </p:custDataLst>
          </p:nvPr>
        </p:nvSpPr>
        <p:spPr>
          <a:xfrm>
            <a:off x="6643370" y="1242060"/>
            <a:ext cx="4217035" cy="521970"/>
          </a:xfrm>
          <a:prstGeom prst="rect">
            <a:avLst/>
          </a:prstGeom>
          <a:noFill/>
          <a:ln w="9525">
            <a:noFill/>
          </a:ln>
        </p:spPr>
        <p:txBody>
          <a:bodyPr wrap="square">
            <a:spAutoFit/>
          </a:bodyPr>
          <a:p>
            <a:pPr indent="0" algn="ct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400" b="1" dirty="0">
                <a:solidFill>
                  <a:srgbClr val="000000"/>
                </a:solidFill>
                <a:latin typeface="微软雅黑" panose="020B0503020204020204" pitchFamily="34" charset="-122"/>
                <a:ea typeface="微软雅黑" panose="020B0503020204020204" pitchFamily="34" charset="-122"/>
                <a:sym typeface="+mn-ea"/>
              </a:rPr>
              <a:t>Performance and Application</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a:p>
            <a:pPr indent="0" algn="ctr"/>
            <a:endParaRPr lang="zh-CN" altLang="en-US"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2890" y="1751330"/>
            <a:ext cx="3336925" cy="5000625"/>
          </a:xfrm>
          <a:prstGeom prst="rect">
            <a:avLst/>
          </a:prstGeom>
        </p:spPr>
        <p:txBody>
          <a:bodyPr wrap="square">
            <a:spAutoFit/>
          </a:bodyPr>
          <a:lstStyle/>
          <a:p>
            <a:pPr marL="342900" indent="-342900">
              <a:lnSpc>
                <a:spcPct val="150000"/>
              </a:lnSpc>
              <a:spcBef>
                <a:spcPts val="600"/>
              </a:spcBef>
              <a:buClr>
                <a:srgbClr val="024A62"/>
              </a:buClr>
              <a:buSzPct val="70000"/>
              <a:buFont typeface="Wingdings" panose="05000000000000000000" pitchFamily="2" charset="2"/>
              <a:buChar char="n"/>
            </a:pPr>
            <a:r>
              <a:rPr lang="en-US" altLang="zh-CN"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National High-tech Enterprise</a:t>
            </a:r>
            <a:endParaRPr lang="en-US" altLang="zh-CN"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spcBef>
                <a:spcPts val="600"/>
              </a:spcBef>
              <a:buClr>
                <a:srgbClr val="024A62"/>
              </a:buClr>
              <a:buSzPct val="70000"/>
              <a:buFont typeface="Wingdings" panose="05000000000000000000" pitchFamily="2" charset="2"/>
              <a:buChar char="n"/>
            </a:pPr>
            <a:r>
              <a:rPr lang="en-US" altLang="zh-CN"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Jilin Province Small and Medium-Sized Enterprise Specializing in Specilty and New</a:t>
            </a:r>
            <a:endParaRPr lang="zh-CN" altLang="en-US"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spcBef>
                <a:spcPts val="600"/>
              </a:spcBef>
              <a:buClr>
                <a:srgbClr val="024A62"/>
              </a:buClr>
              <a:buSzPct val="70000"/>
              <a:buFont typeface="Wingdings" panose="05000000000000000000" pitchFamily="2" charset="2"/>
              <a:buChar char="n"/>
            </a:pPr>
            <a:r>
              <a:rPr lang="en-US" altLang="zh-CN"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Jilin Province Fine Chemicals Jointed Laboratories</a:t>
            </a:r>
            <a:endParaRPr lang="en-US" altLang="zh-CN"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spcBef>
                <a:spcPts val="600"/>
              </a:spcBef>
              <a:buClr>
                <a:srgbClr val="024A62"/>
              </a:buClr>
              <a:buSzPct val="70000"/>
              <a:buFont typeface="Wingdings" panose="05000000000000000000" pitchFamily="2" charset="2"/>
              <a:buChar char="n"/>
            </a:pPr>
            <a:r>
              <a:rPr lang="en-US" altLang="zh-CN"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Jilin City Technique Center for Enterprises</a:t>
            </a:r>
            <a:endParaRPr lang="zh-CN" altLang="en-US"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spcBef>
                <a:spcPts val="600"/>
              </a:spcBef>
              <a:buClr>
                <a:srgbClr val="024A62"/>
              </a:buClr>
              <a:buSzPct val="70000"/>
              <a:buFont typeface="Wingdings" panose="05000000000000000000" pitchFamily="2" charset="2"/>
              <a:buChar char="n"/>
            </a:pPr>
            <a:r>
              <a:rPr lang="en-US" altLang="zh-CN"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Jilin City Top-100 Private Enterprise</a:t>
            </a:r>
            <a:endParaRPr lang="en-US" altLang="zh-CN"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spcBef>
                <a:spcPts val="600"/>
              </a:spcBef>
              <a:buClr>
                <a:srgbClr val="024A62"/>
              </a:buClr>
              <a:buSzPct val="70000"/>
              <a:buFont typeface="Wingdings" panose="05000000000000000000" pitchFamily="2" charset="2"/>
              <a:buChar char="n"/>
            </a:pPr>
            <a:r>
              <a:rPr lang="en-US" altLang="zh-CN"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Pass the Quality System Certification of ISO 9001/ISO14001 and ISO 14001</a:t>
            </a:r>
            <a:endParaRPr lang="zh-CN" altLang="en-US"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8" name="图片 57"/>
          <p:cNvPicPr>
            <a:picLocks noChangeAspect="1"/>
          </p:cNvPicPr>
          <p:nvPr/>
        </p:nvPicPr>
        <p:blipFill>
          <a:blip r:embed="rId1" cstate="screen">
            <a:duotone>
              <a:schemeClr val="bg2">
                <a:shade val="45000"/>
                <a:satMod val="135000"/>
              </a:schemeClr>
              <a:prstClr val="white"/>
            </a:duotone>
          </a:blip>
          <a:stretch>
            <a:fillRect/>
          </a:stretch>
        </p:blipFill>
        <p:spPr>
          <a:xfrm>
            <a:off x="851668" y="1119588"/>
            <a:ext cx="615552" cy="631966"/>
          </a:xfrm>
          <a:prstGeom prst="rect">
            <a:avLst/>
          </a:prstGeom>
          <a:solidFill>
            <a:srgbClr val="FF0000"/>
          </a:solidFill>
        </p:spPr>
      </p:pic>
      <p:pic>
        <p:nvPicPr>
          <p:cNvPr id="59" name="图片 58"/>
          <p:cNvPicPr>
            <a:picLocks noChangeAspect="1"/>
          </p:cNvPicPr>
          <p:nvPr/>
        </p:nvPicPr>
        <p:blipFill>
          <a:blip r:embed="rId2" cstate="screen">
            <a:duotone>
              <a:schemeClr val="bg2">
                <a:shade val="45000"/>
                <a:satMod val="135000"/>
              </a:schemeClr>
              <a:prstClr val="white"/>
            </a:duotone>
          </a:blip>
          <a:stretch>
            <a:fillRect/>
          </a:stretch>
        </p:blipFill>
        <p:spPr>
          <a:xfrm>
            <a:off x="1744503" y="1124211"/>
            <a:ext cx="585468" cy="622938"/>
          </a:xfrm>
          <a:prstGeom prst="rect">
            <a:avLst/>
          </a:prstGeom>
        </p:spPr>
      </p:pic>
      <p:sp>
        <p:nvSpPr>
          <p:cNvPr id="27" name="矩形 26"/>
          <p:cNvSpPr/>
          <p:nvPr/>
        </p:nvSpPr>
        <p:spPr>
          <a:xfrm>
            <a:off x="11066213" y="-7615"/>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文本框 3"/>
          <p:cNvSpPr txBox="1"/>
          <p:nvPr/>
        </p:nvSpPr>
        <p:spPr>
          <a:xfrm>
            <a:off x="11110346" y="93108"/>
            <a:ext cx="425116" cy="338554"/>
          </a:xfrm>
          <a:prstGeom prst="rect">
            <a:avLst/>
          </a:prstGeom>
          <a:noFill/>
          <a:ln>
            <a:noFill/>
          </a:ln>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01</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9" name="文本框 4"/>
          <p:cNvSpPr txBox="1"/>
          <p:nvPr/>
        </p:nvSpPr>
        <p:spPr>
          <a:xfrm>
            <a:off x="10961266" y="537286"/>
            <a:ext cx="704039" cy="246221"/>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关于瑞吉</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Rectangle 3"/>
          <p:cNvSpPr/>
          <p:nvPr/>
        </p:nvSpPr>
        <p:spPr>
          <a:xfrm>
            <a:off x="1617980" y="440690"/>
            <a:ext cx="5676265" cy="460375"/>
          </a:xfrm>
          <a:prstGeom prst="rect">
            <a:avLst/>
          </a:prstGeom>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Lato Heavy" panose="020F0902020204030203" pitchFamily="34" charset="0"/>
              </a:rPr>
              <a:t>   </a:t>
            </a:r>
            <a:r>
              <a:rPr lang="zh-CN" altLang="en-US" sz="2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Honors &amp; Certificates</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1" name="图片 30"/>
          <p:cNvPicPr>
            <a:picLocks noChangeAspect="1"/>
          </p:cNvPicPr>
          <p:nvPr/>
        </p:nvPicPr>
        <p:blipFill rotWithShape="1">
          <a:blip r:embed="rId3" cstate="screen">
            <a:clrChange>
              <a:clrFrom>
                <a:srgbClr val="FFFFFF"/>
              </a:clrFrom>
              <a:clrTo>
                <a:srgbClr val="FFFFFF">
                  <a:alpha val="0"/>
                </a:srgbClr>
              </a:clrTo>
            </a:clrChange>
          </a:blip>
          <a:srcRect/>
          <a:stretch>
            <a:fillRect/>
          </a:stretch>
        </p:blipFill>
        <p:spPr>
          <a:xfrm>
            <a:off x="537297" y="344159"/>
            <a:ext cx="1080656" cy="556730"/>
          </a:xfrm>
          <a:prstGeom prst="rect">
            <a:avLst/>
          </a:prstGeom>
        </p:spPr>
      </p:pic>
      <p:pic>
        <p:nvPicPr>
          <p:cNvPr id="38" name="Picture 3"/>
          <p:cNvPicPr>
            <a:picLocks noChangeAspect="1" noChangeArrowheads="1"/>
          </p:cNvPicPr>
          <p:nvPr/>
        </p:nvPicPr>
        <p:blipFill>
          <a:blip r:embed="rId4" cstate="screen"/>
          <a:srcRect/>
          <a:stretch>
            <a:fillRect/>
          </a:stretch>
        </p:blipFill>
        <p:spPr bwMode="auto">
          <a:xfrm>
            <a:off x="9079865" y="914400"/>
            <a:ext cx="2486660" cy="17011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4"/>
          <p:cNvPicPr>
            <a:picLocks noChangeAspect="1" noChangeArrowheads="1"/>
          </p:cNvPicPr>
          <p:nvPr/>
        </p:nvPicPr>
        <p:blipFill>
          <a:blip r:embed="rId5"/>
          <a:srcRect/>
          <a:stretch>
            <a:fillRect/>
          </a:stretch>
        </p:blipFill>
        <p:spPr bwMode="auto">
          <a:xfrm>
            <a:off x="3355975" y="2624455"/>
            <a:ext cx="8198485" cy="146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5"/>
          <p:cNvPicPr>
            <a:picLocks noChangeAspect="1" noChangeArrowheads="1"/>
          </p:cNvPicPr>
          <p:nvPr/>
        </p:nvPicPr>
        <p:blipFill>
          <a:blip r:embed="rId6" cstate="screen"/>
          <a:srcRect/>
          <a:stretch>
            <a:fillRect/>
          </a:stretch>
        </p:blipFill>
        <p:spPr bwMode="auto">
          <a:xfrm>
            <a:off x="3857625" y="4301490"/>
            <a:ext cx="3140710" cy="19577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2" descr="图片 5.png"/>
          <p:cNvPicPr>
            <a:picLocks noChangeAspect="1" noChangeArrowheads="1"/>
          </p:cNvPicPr>
          <p:nvPr/>
        </p:nvPicPr>
        <p:blipFill>
          <a:blip r:embed="rId7" cstate="screen"/>
          <a:srcRect/>
          <a:stretch>
            <a:fillRect/>
          </a:stretch>
        </p:blipFill>
        <p:spPr bwMode="auto">
          <a:xfrm>
            <a:off x="6266180" y="925195"/>
            <a:ext cx="2728595" cy="1620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Picture 2" descr="C:\Users\Administrator.ZGC-20140619SUF\Desktop\通化瑞吉药用辅料\微信图片_20230116104414.jpg微信图片_20230116104414"/>
          <p:cNvPicPr>
            <a:picLocks noChangeAspect="1" noChangeArrowheads="1"/>
          </p:cNvPicPr>
          <p:nvPr>
            <p:custDataLst>
              <p:tags r:id="rId8"/>
            </p:custDataLst>
          </p:nvPr>
        </p:nvPicPr>
        <p:blipFill>
          <a:blip r:embed="rId9"/>
          <a:srcRect/>
          <a:stretch>
            <a:fillRect/>
          </a:stretch>
        </p:blipFill>
        <p:spPr bwMode="auto">
          <a:xfrm>
            <a:off x="7874000" y="4399280"/>
            <a:ext cx="2712085" cy="16129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图片 4" descr="C:\Users\Administrator.ZGC-20140619SUF\Desktop\通化瑞吉药用辅料\微信图片_20230202093331.jpg微信图片_20230202093331"/>
          <p:cNvPicPr>
            <a:picLocks noChangeAspect="1"/>
          </p:cNvPicPr>
          <p:nvPr>
            <p:custDataLst>
              <p:tags r:id="rId10"/>
            </p:custDataLst>
          </p:nvPr>
        </p:nvPicPr>
        <p:blipFill rotWithShape="1">
          <a:blip r:embed="rId11"/>
          <a:srcRect/>
          <a:stretch>
            <a:fillRect/>
          </a:stretch>
        </p:blipFill>
        <p:spPr>
          <a:xfrm>
            <a:off x="3416935" y="1043305"/>
            <a:ext cx="2664460" cy="1437640"/>
          </a:xfrm>
          <a:prstGeom prst="rect">
            <a:avLst/>
          </a:prstGeom>
          <a:ln w="38100">
            <a:solidFill>
              <a:schemeClr val="tx1"/>
            </a:solidFill>
          </a:ln>
        </p:spPr>
      </p:pic>
      <p:sp>
        <p:nvSpPr>
          <p:cNvPr id="3" name="文本框 2"/>
          <p:cNvSpPr txBox="1"/>
          <p:nvPr/>
        </p:nvSpPr>
        <p:spPr>
          <a:xfrm>
            <a:off x="3416935" y="2623185"/>
            <a:ext cx="4196715" cy="339090"/>
          </a:xfrm>
          <a:prstGeom prst="rect">
            <a:avLst/>
          </a:prstGeom>
          <a:solidFill>
            <a:schemeClr val="bg1">
              <a:lumMod val="95000"/>
            </a:schemeClr>
          </a:solidFill>
          <a:ln>
            <a:noFill/>
          </a:ln>
        </p:spPr>
        <p:txBody>
          <a:bodyPr wrap="square" rtlCol="0">
            <a:noAutofit/>
          </a:bodyPr>
          <a:lstStyle/>
          <a:p>
            <a:r>
              <a:rPr lang="zh-CN" altLang="en-US"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QUALIFICAION   CERTIFICATES</a:t>
            </a:r>
            <a:endParaRPr lang="en-US" altLang="zh-CN"/>
          </a:p>
        </p:txBody>
      </p:sp>
      <p:sp>
        <p:nvSpPr>
          <p:cNvPr id="2" name="文本框 1"/>
          <p:cNvSpPr txBox="1"/>
          <p:nvPr/>
        </p:nvSpPr>
        <p:spPr>
          <a:xfrm>
            <a:off x="8721090" y="845820"/>
            <a:ext cx="4064000" cy="368300"/>
          </a:xfrm>
          <a:prstGeom prst="rect">
            <a:avLst/>
          </a:prstGeom>
          <a:noFill/>
        </p:spPr>
        <p:txBody>
          <a:bodyPr wrap="square" rtlCol="0">
            <a:spAutoFit/>
          </a:bodyPr>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595" y="100965"/>
            <a:ext cx="442595" cy="337185"/>
          </a:xfrm>
          <a:prstGeom prst="rect">
            <a:avLst/>
          </a:prstGeom>
          <a:noFill/>
          <a:ln>
            <a:noFill/>
          </a:ln>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19</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512532" y="361939"/>
            <a:ext cx="1080656" cy="556730"/>
          </a:xfrm>
          <a:prstGeom prst="rect">
            <a:avLst/>
          </a:prstGeom>
        </p:spPr>
      </p:pic>
      <p:sp>
        <p:nvSpPr>
          <p:cNvPr id="52" name="矩形 51"/>
          <p:cNvSpPr/>
          <p:nvPr/>
        </p:nvSpPr>
        <p:spPr>
          <a:xfrm>
            <a:off x="996950" y="790575"/>
            <a:ext cx="9683115" cy="398780"/>
          </a:xfrm>
          <a:prstGeom prst="rect">
            <a:avLst/>
          </a:prstGeom>
        </p:spPr>
        <p:txBody>
          <a:bodyPr wrap="square">
            <a:sp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Random Polyether Polyether Serials</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152801" y="440191"/>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a:t>
            </a:r>
            <a:r>
              <a:rPr lang="en-US"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P</a:t>
            </a:r>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roduct</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961266" y="545237"/>
            <a:ext cx="690880" cy="245110"/>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产品推荐</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710680" y="1569720"/>
            <a:ext cx="4400550" cy="2441575"/>
          </a:xfrm>
          <a:prstGeom prst="rect">
            <a:avLst/>
          </a:prstGeom>
          <a:noFill/>
          <a:ln w="9525">
            <a:noFill/>
          </a:ln>
        </p:spPr>
        <p:txBody>
          <a:bodyPr wrap="square">
            <a:noAutofit/>
          </a:bodyPr>
          <a:lstStyle/>
          <a:p>
            <a:pPr indent="0" algn="just" fontAlgn="auto">
              <a:lnSpc>
                <a:spcPct val="160000"/>
              </a:lnSpc>
            </a:pPr>
            <a:r>
              <a:rPr sz="1200" dirty="0">
                <a:latin typeface="微软雅黑" panose="020B0503020204020204" pitchFamily="34" charset="-122"/>
                <a:ea typeface="微软雅黑" panose="020B0503020204020204" pitchFamily="34" charset="-122"/>
                <a:cs typeface="宋体" panose="02010600030101010101" pitchFamily="2" charset="-122"/>
              </a:rPr>
              <a:t>1</a:t>
            </a:r>
            <a:r>
              <a:rPr lang="en-US" sz="1200" dirty="0">
                <a:latin typeface="微软雅黑" panose="020B0503020204020204" pitchFamily="34" charset="-122"/>
                <a:ea typeface="微软雅黑" panose="020B0503020204020204" pitchFamily="34" charset="-122"/>
                <a:cs typeface="宋体" panose="02010600030101010101" pitchFamily="2" charset="-122"/>
              </a:rPr>
              <a:t>. Macromolecule surfactants with distinctive performances. Normally not moisture absorption, low toxicity and foaming power but good dispersion effects. Strong emulsibility and good low temperature fluidity.</a:t>
            </a:r>
            <a:endParaRPr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60000"/>
              </a:lnSpc>
            </a:pPr>
            <a:r>
              <a:rPr sz="1200" dirty="0">
                <a:latin typeface="微软雅黑" panose="020B0503020204020204" pitchFamily="34" charset="-122"/>
                <a:ea typeface="微软雅黑" panose="020B0503020204020204" pitchFamily="34" charset="-122"/>
                <a:cs typeface="宋体" panose="02010600030101010101" pitchFamily="2" charset="-122"/>
              </a:rPr>
              <a:t>2</a:t>
            </a:r>
            <a:r>
              <a:rPr lang="en-US" sz="1200" dirty="0">
                <a:latin typeface="微软雅黑" panose="020B0503020204020204" pitchFamily="34" charset="-122"/>
                <a:ea typeface="微软雅黑" panose="020B0503020204020204" pitchFamily="34" charset="-122"/>
                <a:cs typeface="宋体" panose="02010600030101010101" pitchFamily="2" charset="-122"/>
              </a:rPr>
              <a:t>. Used as low foaming detergents, emulsifiers, defoamers and levelling agents of fabric, anti-static agents, cooling solution of metal cutting, high speed spinning agents, lubricants and adhesives.</a:t>
            </a:r>
            <a:endParaRPr lang="en-US"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60000"/>
              </a:lnSpc>
            </a:pPr>
            <a:r>
              <a:rPr lang="en-US" sz="1200" dirty="0">
                <a:latin typeface="微软雅黑" panose="020B0503020204020204" pitchFamily="34" charset="-122"/>
                <a:ea typeface="微软雅黑" panose="020B0503020204020204" pitchFamily="34" charset="-122"/>
                <a:cs typeface="宋体" panose="02010600030101010101" pitchFamily="2" charset="-122"/>
              </a:rPr>
              <a:t>3. Used as smoothing agents in oiling agents of chemical fiber.</a:t>
            </a:r>
            <a:endParaRPr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60000"/>
              </a:lnSpc>
            </a:pPr>
            <a:endParaRPr sz="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文本框 8"/>
          <p:cNvSpPr txBox="1"/>
          <p:nvPr>
            <p:custDataLst>
              <p:tags r:id="rId2"/>
            </p:custDataLst>
          </p:nvPr>
        </p:nvSpPr>
        <p:spPr>
          <a:xfrm>
            <a:off x="512445" y="1317625"/>
            <a:ext cx="5567045" cy="306705"/>
          </a:xfrm>
          <a:prstGeom prst="rect">
            <a:avLst/>
          </a:prstGeom>
          <a:noFill/>
          <a:ln w="9525">
            <a:noFill/>
          </a:ln>
        </p:spPr>
        <p:txBody>
          <a:bodyPr wrap="square">
            <a:spAutoFit/>
          </a:bodyPr>
          <a:lstStyle/>
          <a:p>
            <a:pPr indent="0" algn="ctr"/>
            <a:r>
              <a:rPr 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Technical Index</a:t>
            </a:r>
            <a:r>
              <a:rPr 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3" name="表格 2"/>
          <p:cNvGraphicFramePr/>
          <p:nvPr>
            <p:custDataLst>
              <p:tags r:id="rId3"/>
            </p:custDataLst>
          </p:nvPr>
        </p:nvGraphicFramePr>
        <p:xfrm>
          <a:off x="512445" y="1735629"/>
          <a:ext cx="5566623" cy="4521835"/>
        </p:xfrm>
        <a:graphic>
          <a:graphicData uri="http://schemas.openxmlformats.org/drawingml/2006/table">
            <a:tbl>
              <a:tblPr firstRow="1" bandRow="1">
                <a:tableStyleId>{5C22544A-7EE6-4342-B048-85BDC9FD1C3A}</a:tableStyleId>
              </a:tblPr>
              <a:tblGrid>
                <a:gridCol w="1391656"/>
                <a:gridCol w="1558766"/>
                <a:gridCol w="1168400"/>
                <a:gridCol w="1447801"/>
              </a:tblGrid>
              <a:tr h="621030">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Appearance（25℃）</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Molecular weight</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acid amount（mgKOH/g）</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556895">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Random Polyether of Propylene Glycol PPE-1500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Colorless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1500±100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557530">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Glycerol Random Polyether GPE-3000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Colorless thick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3000±300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557530">
                <a:tc>
                  <a:txBody>
                    <a:bodyPr/>
                    <a:lstStyle/>
                    <a:p>
                      <a:pPr indent="0" algn="ctr">
                        <a:buNone/>
                      </a:pPr>
                      <a:r>
                        <a:rPr lang="en-US" sz="1200" kern="1200" dirty="0" err="1"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Butanol Random Polyether</a:t>
                      </a:r>
                      <a:r>
                        <a:rPr lang="en-US" sz="1200" kern="12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 BPE-1000</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Colorless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1000±100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556895">
                <a:tc>
                  <a:txBody>
                    <a:bodyPr/>
                    <a:lstStyle/>
                    <a:p>
                      <a:pPr indent="0" algn="ctr">
                        <a:buNone/>
                      </a:pPr>
                      <a:r>
                        <a:rPr lang="en-US" sz="1200" dirty="0" err="1" smtClean="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Butanol Random Polyether</a:t>
                      </a:r>
                      <a:r>
                        <a:rPr lang="en-US" sz="12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en-US" sz="1200" kern="12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    BPE-1500</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Colorless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1500±100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556872">
                <a:tc>
                  <a:txBody>
                    <a:bodyPr/>
                    <a:lstStyle/>
                    <a:p>
                      <a:pPr indent="0" algn="ctr">
                        <a:buNone/>
                      </a:pPr>
                      <a:r>
                        <a:rPr lang="en-US" sz="1200" dirty="0" err="1" smtClean="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Butanol Random Polyether</a:t>
                      </a:r>
                      <a:r>
                        <a:rPr lang="en-US" sz="12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en-US" sz="1200" kern="12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     BPE-2500</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Colorless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2500±150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557507">
                <a:tc>
                  <a:txBody>
                    <a:bodyPr/>
                    <a:lstStyle/>
                    <a:p>
                      <a:pPr indent="0" algn="ctr">
                        <a:buNone/>
                      </a:pPr>
                      <a:r>
                        <a:rPr lang="en-US" sz="1200" kern="1200" dirty="0" err="1"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lauric acid random polyether </a:t>
                      </a:r>
                      <a:r>
                        <a:rPr lang="en-US" sz="1200" kern="12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LPE-1200</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Colorless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1200±100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557507">
                <a:tc>
                  <a:txBody>
                    <a:bodyPr/>
                    <a:lstStyle/>
                    <a:p>
                      <a:pPr indent="0" algn="ctr">
                        <a:buNone/>
                      </a:pPr>
                      <a:r>
                        <a:rPr lang="en-US" sz="1200" dirty="0" err="1" smtClean="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lauric acid random polyether </a:t>
                      </a: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CPE-1500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Colorless 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1500±100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bl>
          </a:graphicData>
        </a:graphic>
      </p:graphicFrame>
      <p:sp>
        <p:nvSpPr>
          <p:cNvPr id="2" name="文本框 1"/>
          <p:cNvSpPr txBox="1"/>
          <p:nvPr>
            <p:custDataLst>
              <p:tags r:id="rId4"/>
            </p:custDataLst>
          </p:nvPr>
        </p:nvSpPr>
        <p:spPr>
          <a:xfrm>
            <a:off x="6820535" y="1323340"/>
            <a:ext cx="4079875" cy="521970"/>
          </a:xfrm>
          <a:prstGeom prst="rect">
            <a:avLst/>
          </a:prstGeom>
          <a:noFill/>
          <a:ln w="9525">
            <a:noFill/>
          </a:ln>
        </p:spPr>
        <p:txBody>
          <a:bodyPr wrap="square">
            <a:spAutoFit/>
          </a:bodyPr>
          <a:p>
            <a:pPr indent="0" algn="ctr"/>
            <a:r>
              <a:rPr lang="en-US" altLang="zh-CN" sz="12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400" b="1" dirty="0">
                <a:solidFill>
                  <a:srgbClr val="000000"/>
                </a:solidFill>
                <a:latin typeface="微软雅黑" panose="020B0503020204020204" pitchFamily="34" charset="-122"/>
                <a:ea typeface="微软雅黑" panose="020B0503020204020204" pitchFamily="34" charset="-122"/>
                <a:sym typeface="+mn-ea"/>
              </a:rPr>
              <a:t>Performance and Application</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a:p>
            <a:endParaRPr lang="zh-CN" altLang="en-US"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595" y="100965"/>
            <a:ext cx="442595" cy="337185"/>
          </a:xfrm>
          <a:prstGeom prst="rect">
            <a:avLst/>
          </a:prstGeom>
          <a:noFill/>
          <a:ln>
            <a:noFill/>
          </a:ln>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20</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512532" y="361939"/>
            <a:ext cx="1080656" cy="556730"/>
          </a:xfrm>
          <a:prstGeom prst="rect">
            <a:avLst/>
          </a:prstGeom>
        </p:spPr>
      </p:pic>
      <p:sp>
        <p:nvSpPr>
          <p:cNvPr id="52" name="矩形 51"/>
          <p:cNvSpPr/>
          <p:nvPr/>
        </p:nvSpPr>
        <p:spPr>
          <a:xfrm>
            <a:off x="511810" y="790575"/>
            <a:ext cx="10328275" cy="398780"/>
          </a:xfrm>
          <a:prstGeom prst="rect">
            <a:avLst/>
          </a:prstGeom>
        </p:spPr>
        <p:txBody>
          <a:bodyPr wrap="square">
            <a:sp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Alkylphenol Polyoxyethylene Polyoxypropylene Ether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467761" y="458606"/>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Product</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961266" y="545237"/>
            <a:ext cx="690880" cy="245110"/>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产品推荐</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584315" y="1560195"/>
            <a:ext cx="4923155" cy="2072640"/>
          </a:xfrm>
          <a:prstGeom prst="rect">
            <a:avLst/>
          </a:prstGeom>
          <a:noFill/>
          <a:ln w="9525">
            <a:noFill/>
          </a:ln>
        </p:spPr>
        <p:txBody>
          <a:bodyPr wrap="square">
            <a:noAutofit/>
          </a:bodyPr>
          <a:lstStyle/>
          <a:p>
            <a:pPr indent="0" algn="just" fontAlgn="auto">
              <a:lnSpc>
                <a:spcPct val="130000"/>
              </a:lnSpc>
            </a:pPr>
            <a:r>
              <a:rPr sz="1200" dirty="0">
                <a:latin typeface="微软雅黑" panose="020B0503020204020204" pitchFamily="34" charset="-122"/>
                <a:ea typeface="微软雅黑" panose="020B0503020204020204" pitchFamily="34" charset="-122"/>
                <a:cs typeface="宋体" panose="02010600030101010101" pitchFamily="2" charset="-122"/>
              </a:rPr>
              <a:t>1</a:t>
            </a:r>
            <a:r>
              <a:rPr lang="en-US" sz="1200" dirty="0">
                <a:latin typeface="微软雅黑" panose="020B0503020204020204" pitchFamily="34" charset="-122"/>
                <a:ea typeface="微软雅黑" panose="020B0503020204020204" pitchFamily="34" charset="-122"/>
                <a:cs typeface="宋体" panose="02010600030101010101" pitchFamily="2" charset="-122"/>
              </a:rPr>
              <a:t>. Easy to be dissolved in the water with no swelling. A good emulsification, detergency, penetrating. </a:t>
            </a:r>
            <a:endParaRPr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50000"/>
              </a:lnSpc>
            </a:pPr>
            <a:r>
              <a:rPr sz="1200" dirty="0">
                <a:latin typeface="微软雅黑" panose="020B0503020204020204" pitchFamily="34" charset="-122"/>
                <a:ea typeface="微软雅黑" panose="020B0503020204020204" pitchFamily="34" charset="-122"/>
                <a:cs typeface="宋体" panose="02010600030101010101" pitchFamily="2" charset="-122"/>
              </a:rPr>
              <a:t>2</a:t>
            </a:r>
            <a:r>
              <a:rPr lang="en-US" sz="1200" dirty="0">
                <a:latin typeface="微软雅黑" panose="020B0503020204020204" pitchFamily="34" charset="-122"/>
                <a:ea typeface="微软雅黑" panose="020B0503020204020204" pitchFamily="34" charset="-122"/>
                <a:cs typeface="宋体" panose="02010600030101010101" pitchFamily="2" charset="-122"/>
              </a:rPr>
              <a:t>. One of the components of synthetic fiber oil agents, apart from emulsification, anti-static, good fluidity under low temperature. In printing and dyeing industry, it is used as auxiliaries in levelling, disfussion, wetting, detergency and etc.</a:t>
            </a:r>
            <a:endParaRPr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50000"/>
              </a:lnSpc>
            </a:pPr>
            <a:endParaRPr lang="zh-CN" sz="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文本框 8"/>
          <p:cNvSpPr txBox="1"/>
          <p:nvPr>
            <p:custDataLst>
              <p:tags r:id="rId2"/>
            </p:custDataLst>
          </p:nvPr>
        </p:nvSpPr>
        <p:spPr>
          <a:xfrm>
            <a:off x="685800" y="1256030"/>
            <a:ext cx="5080000" cy="306705"/>
          </a:xfrm>
          <a:prstGeom prst="rect">
            <a:avLst/>
          </a:prstGeom>
          <a:noFill/>
          <a:ln w="9525">
            <a:noFill/>
          </a:ln>
        </p:spPr>
        <p:txBody>
          <a:bodyPr>
            <a:spAutoFit/>
          </a:bodyPr>
          <a:lstStyle/>
          <a:p>
            <a:pPr indent="0" algn="ct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表格 1"/>
          <p:cNvGraphicFramePr/>
          <p:nvPr>
            <p:custDataLst>
              <p:tags r:id="rId3"/>
            </p:custDataLst>
          </p:nvPr>
        </p:nvGraphicFramePr>
        <p:xfrm>
          <a:off x="328719" y="1661659"/>
          <a:ext cx="5794375" cy="1809750"/>
        </p:xfrm>
        <a:graphic>
          <a:graphicData uri="http://schemas.openxmlformats.org/drawingml/2006/table">
            <a:tbl>
              <a:tblPr firstRow="1" bandRow="1">
                <a:tableStyleId>{5C22544A-7EE6-4342-B048-85BDC9FD1C3A}</a:tableStyleId>
              </a:tblPr>
              <a:tblGrid>
                <a:gridCol w="701040"/>
                <a:gridCol w="1650430"/>
                <a:gridCol w="905295"/>
                <a:gridCol w="1373156"/>
                <a:gridCol w="1164241"/>
              </a:tblGrid>
              <a:tr h="552450">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Appearance（25℃）</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lnSpc>
                          <a:spcPct val="80000"/>
                        </a:lnSpc>
                        <a:buClrTx/>
                        <a:buSzTx/>
                        <a:buFontTx/>
                        <a:buNone/>
                      </a:pP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90000"/>
                        </a:lnSpc>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Color</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90000"/>
                        </a:lnSpc>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Pt-Co</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Cloud point          </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（1%aqueous solution，℃）</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pH        （1%aqueous solution）</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731520">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NPE-108</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Colorless to light yellow oily substances</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endPar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≤50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30~35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5.0~7.0</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525780">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NPE-105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Colorless to light yellow oily substances</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endPar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≤50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38~44</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5.0~7.0</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bl>
          </a:graphicData>
        </a:graphic>
      </p:graphicFrame>
      <p:sp>
        <p:nvSpPr>
          <p:cNvPr id="100" name="文本框 99"/>
          <p:cNvSpPr txBox="1"/>
          <p:nvPr/>
        </p:nvSpPr>
        <p:spPr>
          <a:xfrm>
            <a:off x="3886835" y="3471545"/>
            <a:ext cx="4268470" cy="398780"/>
          </a:xfrm>
          <a:prstGeom prst="rect">
            <a:avLst/>
          </a:prstGeom>
          <a:noFill/>
          <a:ln w="9525">
            <a:noFill/>
          </a:ln>
        </p:spPr>
        <p:txBody>
          <a:bodyPr wrap="square">
            <a:spAutoFit/>
          </a:bodyPr>
          <a:lstStyle/>
          <a:p>
            <a:pPr indent="0"/>
            <a:r>
              <a:rPr lang="en-US" sz="2000" b="1" dirty="0">
                <a:solidFill>
                  <a:srgbClr val="8C7274"/>
                </a:solidFill>
                <a:latin typeface="微软雅黑" panose="020B0503020204020204" pitchFamily="34" charset="-122"/>
                <a:ea typeface="微软雅黑" panose="020B0503020204020204" pitchFamily="34" charset="-122"/>
              </a:rPr>
              <a:t>Trans Polyether </a:t>
            </a:r>
            <a:r>
              <a:rPr sz="2000" b="1" dirty="0">
                <a:solidFill>
                  <a:srgbClr val="8C7274"/>
                </a:solidFill>
                <a:latin typeface="微软雅黑" panose="020B0503020204020204" pitchFamily="34" charset="-122"/>
                <a:ea typeface="微软雅黑" panose="020B0503020204020204" pitchFamily="34" charset="-122"/>
              </a:rPr>
              <a:t>RPE</a:t>
            </a:r>
            <a:r>
              <a:rPr lang="en-US" sz="2000" b="1" dirty="0">
                <a:solidFill>
                  <a:srgbClr val="8C7274"/>
                </a:solidFill>
                <a:latin typeface="微软雅黑" panose="020B0503020204020204" pitchFamily="34" charset="-122"/>
                <a:ea typeface="微软雅黑" panose="020B0503020204020204" pitchFamily="34" charset="-122"/>
              </a:rPr>
              <a:t> Serials</a:t>
            </a:r>
            <a:endParaRPr lang="en-US" sz="2000" b="1" dirty="0">
              <a:solidFill>
                <a:srgbClr val="8C7274"/>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4"/>
            </p:custDataLst>
          </p:nvPr>
        </p:nvSpPr>
        <p:spPr>
          <a:xfrm>
            <a:off x="6291580" y="3836035"/>
            <a:ext cx="5536565" cy="2971165"/>
          </a:xfrm>
          <a:prstGeom prst="rect">
            <a:avLst/>
          </a:prstGeom>
          <a:noFill/>
          <a:ln w="9525">
            <a:noFill/>
          </a:ln>
        </p:spPr>
        <p:txBody>
          <a:bodyPr wrap="square">
            <a:noAutofit/>
          </a:bodyPr>
          <a:lstStyle/>
          <a:p>
            <a:pPr indent="0" algn="just" fontAlgn="auto"/>
            <a:r>
              <a:rPr sz="1200" dirty="0">
                <a:latin typeface="微软雅黑" panose="020B0503020204020204" pitchFamily="34" charset="-122"/>
                <a:ea typeface="微软雅黑" panose="020B0503020204020204" pitchFamily="34" charset="-122"/>
                <a:cs typeface="宋体" panose="02010600030101010101" pitchFamily="2" charset="-122"/>
              </a:rPr>
              <a:t>1</a:t>
            </a:r>
            <a:r>
              <a:rPr lang="en-US" sz="1200" dirty="0">
                <a:latin typeface="微软雅黑" panose="020B0503020204020204" pitchFamily="34" charset="-122"/>
                <a:ea typeface="微软雅黑" panose="020B0503020204020204" pitchFamily="34" charset="-122"/>
                <a:cs typeface="宋体" panose="02010600030101010101" pitchFamily="2" charset="-122"/>
              </a:rPr>
              <a:t>. RPE serials are easy to be dissolved in organic solvents like ethanol, isopropanol, methylbenzene and etc..</a:t>
            </a:r>
            <a:endParaRPr lang="en-US"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r>
              <a:rPr lang="en-US" sz="1200" dirty="0">
                <a:latin typeface="微软雅黑" panose="020B0503020204020204" pitchFamily="34" charset="-122"/>
                <a:ea typeface="微软雅黑" panose="020B0503020204020204" pitchFamily="34" charset="-122"/>
                <a:cs typeface="宋体" panose="02010600030101010101" pitchFamily="2" charset="-122"/>
              </a:rPr>
              <a:t>2. RPE serials can be used as detergents of dairy industry, wine-making industry, softdrink industry, metal processing and other industrial detergents.</a:t>
            </a:r>
            <a:endParaRPr lang="en-US"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r>
              <a:rPr lang="en-US" sz="1200" dirty="0">
                <a:latin typeface="微软雅黑" panose="020B0503020204020204" pitchFamily="34" charset="-122"/>
                <a:ea typeface="微软雅黑" panose="020B0503020204020204" pitchFamily="34" charset="-122"/>
                <a:cs typeface="宋体" panose="02010600030101010101" pitchFamily="2" charset="-122"/>
              </a:rPr>
              <a:t>3. RPE serials can be used as lubricants in synthetic metal processing liquid, releasing agents and synthetic spinning coating. No tarry residues are to be formed under high temperature.</a:t>
            </a:r>
            <a:endParaRPr lang="en-US"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r>
              <a:rPr lang="en-US" sz="1200" dirty="0">
                <a:latin typeface="微软雅黑" panose="020B0503020204020204" pitchFamily="34" charset="-122"/>
                <a:ea typeface="微软雅黑" panose="020B0503020204020204" pitchFamily="34" charset="-122"/>
                <a:cs typeface="宋体" panose="02010600030101010101" pitchFamily="2" charset="-122"/>
              </a:rPr>
              <a:t>4. PRE serials are applied in the printed curcuit boards in electronic industry, good thermal liquid and hydraulic fluid.</a:t>
            </a:r>
            <a:r>
              <a:rPr sz="1200" dirty="0">
                <a:latin typeface="微软雅黑" panose="020B0503020204020204" pitchFamily="34" charset="-122"/>
                <a:ea typeface="微软雅黑" panose="020B0503020204020204" pitchFamily="34" charset="-122"/>
                <a:cs typeface="宋体" panose="02010600030101010101" pitchFamily="2" charset="-122"/>
              </a:rPr>
              <a:t> </a:t>
            </a:r>
            <a:endParaRPr sz="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文本框 6"/>
          <p:cNvSpPr txBox="1"/>
          <p:nvPr>
            <p:custDataLst>
              <p:tags r:id="rId5"/>
            </p:custDataLst>
          </p:nvPr>
        </p:nvSpPr>
        <p:spPr>
          <a:xfrm>
            <a:off x="994410" y="3836035"/>
            <a:ext cx="4771390" cy="306705"/>
          </a:xfrm>
          <a:prstGeom prst="rect">
            <a:avLst/>
          </a:prstGeom>
          <a:noFill/>
          <a:ln w="9525">
            <a:noFill/>
          </a:ln>
        </p:spPr>
        <p:txBody>
          <a:bodyPr wrap="square">
            <a:spAutoFit/>
          </a:bodyPr>
          <a:lstStyle/>
          <a:p>
            <a:pPr indent="0" algn="ct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8" name="表格 7"/>
          <p:cNvGraphicFramePr/>
          <p:nvPr>
            <p:custDataLst>
              <p:tags r:id="rId6"/>
            </p:custDataLst>
          </p:nvPr>
        </p:nvGraphicFramePr>
        <p:xfrm>
          <a:off x="354965" y="4269740"/>
          <a:ext cx="5724103" cy="1472565"/>
        </p:xfrm>
        <a:graphic>
          <a:graphicData uri="http://schemas.openxmlformats.org/drawingml/2006/table">
            <a:tbl>
              <a:tblPr firstRow="1" bandRow="1">
                <a:tableStyleId>{5C22544A-7EE6-4342-B048-85BDC9FD1C3A}</a:tableStyleId>
              </a:tblPr>
              <a:tblGrid>
                <a:gridCol w="1029143"/>
                <a:gridCol w="1401972"/>
                <a:gridCol w="1017723"/>
                <a:gridCol w="945172"/>
                <a:gridCol w="1330093"/>
              </a:tblGrid>
              <a:tr h="507381">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规 格</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Appearance（25℃）</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Cloud point </a:t>
                      </a: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(solvent method)</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water content</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pH                       (1%aqueous solution)</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482270">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RPE-1720</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Colorless to light yellow liquid</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40~45</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≤0.6</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4.0～7.0</a:t>
                      </a:r>
                      <a:endPar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482914">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RPE-1740</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Colorless to light yellow liquid</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54~58</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≤0.6</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4.0～7.0</a:t>
                      </a:r>
                      <a:endPar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bl>
          </a:graphicData>
        </a:graphic>
      </p:graphicFrame>
      <p:sp>
        <p:nvSpPr>
          <p:cNvPr id="3" name="文本框 2"/>
          <p:cNvSpPr txBox="1"/>
          <p:nvPr>
            <p:custDataLst>
              <p:tags r:id="rId7"/>
            </p:custDataLst>
          </p:nvPr>
        </p:nvSpPr>
        <p:spPr>
          <a:xfrm>
            <a:off x="6816725" y="1234440"/>
            <a:ext cx="4273550" cy="521970"/>
          </a:xfrm>
          <a:prstGeom prst="rect">
            <a:avLst/>
          </a:prstGeom>
          <a:noFill/>
          <a:ln w="9525">
            <a:noFill/>
          </a:ln>
        </p:spPr>
        <p:txBody>
          <a:bodyPr wrap="square">
            <a:spAutoFit/>
          </a:bodyPr>
          <a:p>
            <a:pPr indent="0" algn="ctr"/>
            <a:r>
              <a:rPr lang="en-US" altLang="zh-CN" sz="12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Functions and Application</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a:p>
            <a:endParaRPr lang="zh-CN" altLang="en-US"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文本框 3"/>
          <p:cNvSpPr txBox="1"/>
          <p:nvPr>
            <p:custDataLst>
              <p:tags r:id="rId8"/>
            </p:custDataLst>
          </p:nvPr>
        </p:nvSpPr>
        <p:spPr>
          <a:xfrm>
            <a:off x="6885305" y="3226435"/>
            <a:ext cx="4187190" cy="521970"/>
          </a:xfrm>
          <a:prstGeom prst="rect">
            <a:avLst/>
          </a:prstGeom>
          <a:noFill/>
          <a:ln w="9525">
            <a:noFill/>
          </a:ln>
        </p:spPr>
        <p:txBody>
          <a:bodyPr wrap="square">
            <a:spAutoFit/>
          </a:bodyPr>
          <a:p>
            <a:pPr indent="0" algn="ctr"/>
            <a:r>
              <a:rPr lang="en-US" altLang="zh-CN" sz="12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Functions and Application</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a:p>
            <a:endParaRPr lang="zh-CN" altLang="en-US"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595" y="100965"/>
            <a:ext cx="442595" cy="337185"/>
          </a:xfrm>
          <a:prstGeom prst="rect">
            <a:avLst/>
          </a:prstGeom>
          <a:noFill/>
          <a:ln>
            <a:noFill/>
          </a:ln>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21</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512532" y="361939"/>
            <a:ext cx="1080656" cy="556730"/>
          </a:xfrm>
          <a:prstGeom prst="rect">
            <a:avLst/>
          </a:prstGeom>
        </p:spPr>
      </p:pic>
      <p:sp>
        <p:nvSpPr>
          <p:cNvPr id="52" name="矩形 51"/>
          <p:cNvSpPr/>
          <p:nvPr/>
        </p:nvSpPr>
        <p:spPr>
          <a:xfrm>
            <a:off x="2741295" y="768350"/>
            <a:ext cx="5746750" cy="319405"/>
          </a:xfrm>
          <a:prstGeom prst="rect">
            <a:avLst/>
          </a:prstGeom>
        </p:spPr>
        <p:txBody>
          <a:bodyPr wrap="square">
            <a:no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a:t>
            </a:r>
            <a:r>
              <a:rPr lang="en-US" sz="2000" b="1" dirty="0">
                <a:solidFill>
                  <a:srgbClr val="8C7274"/>
                </a:solidFill>
                <a:latin typeface="微软雅黑" panose="020B0503020204020204" pitchFamily="34" charset="-122"/>
                <a:ea typeface="微软雅黑" panose="020B0503020204020204" pitchFamily="34" charset="-122"/>
                <a:sym typeface="+mn-ea"/>
              </a:rPr>
              <a:t>Crude Oil </a:t>
            </a:r>
            <a:r>
              <a:rPr lang="en-US" altLang="zh-CN" sz="2000" b="1" dirty="0">
                <a:solidFill>
                  <a:srgbClr val="8C7274"/>
                </a:solidFill>
                <a:latin typeface="微软雅黑" panose="020B0503020204020204" pitchFamily="34" charset="-122"/>
                <a:ea typeface="微软雅黑" panose="020B0503020204020204" pitchFamily="34" charset="-122"/>
                <a:sym typeface="+mn-ea"/>
              </a:rPr>
              <a:t> Demulsifier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152801" y="440191"/>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a:t>
            </a:r>
            <a:r>
              <a:rPr lang="en-US"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P</a:t>
            </a:r>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roduct</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961266" y="545237"/>
            <a:ext cx="690880" cy="245110"/>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产品推荐</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304280" y="1609725"/>
            <a:ext cx="5887085" cy="1922145"/>
          </a:xfrm>
          <a:prstGeom prst="rect">
            <a:avLst/>
          </a:prstGeom>
          <a:noFill/>
          <a:ln w="9525">
            <a:noFill/>
          </a:ln>
        </p:spPr>
        <p:txBody>
          <a:bodyPr wrap="square">
            <a:noAutofit/>
          </a:bodyPr>
          <a:lstStyle/>
          <a:p>
            <a:pPr indent="0" algn="just" fontAlgn="auto">
              <a:lnSpc>
                <a:spcPct val="130000"/>
              </a:lnSpc>
            </a:pPr>
            <a:r>
              <a:rPr lang="en-US" sz="1200" dirty="0">
                <a:latin typeface="微软雅黑" panose="020B0503020204020204" pitchFamily="34" charset="-122"/>
                <a:ea typeface="微软雅黑" panose="020B0503020204020204" pitchFamily="34" charset="-122"/>
                <a:cs typeface="宋体" panose="02010600030101010101" pitchFamily="2" charset="-122"/>
              </a:rPr>
              <a:t>Crude oil demulsifier is mainly used in dehydration, viscosity reduction in oil fields, making it transported under normal temperature. Also it can be used to desalinate, well flushing and grease removal.</a:t>
            </a:r>
            <a:endParaRPr lang="en-US" sz="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文本框 8"/>
          <p:cNvSpPr txBox="1"/>
          <p:nvPr>
            <p:custDataLst>
              <p:tags r:id="rId2"/>
            </p:custDataLst>
          </p:nvPr>
        </p:nvSpPr>
        <p:spPr>
          <a:xfrm>
            <a:off x="359410" y="1250315"/>
            <a:ext cx="5711825" cy="306705"/>
          </a:xfrm>
          <a:prstGeom prst="rect">
            <a:avLst/>
          </a:prstGeom>
          <a:noFill/>
          <a:ln w="9525">
            <a:noFill/>
          </a:ln>
        </p:spPr>
        <p:txBody>
          <a:bodyPr wrap="square">
            <a:spAutoFit/>
          </a:bodyPr>
          <a:lstStyle/>
          <a:p>
            <a:pPr indent="0" algn="ct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 name="文本框 99"/>
          <p:cNvSpPr txBox="1"/>
          <p:nvPr/>
        </p:nvSpPr>
        <p:spPr>
          <a:xfrm>
            <a:off x="5516245" y="3590925"/>
            <a:ext cx="2409190" cy="398780"/>
          </a:xfrm>
          <a:prstGeom prst="rect">
            <a:avLst/>
          </a:prstGeom>
          <a:noFill/>
          <a:ln w="9525">
            <a:noFill/>
          </a:ln>
        </p:spPr>
        <p:txBody>
          <a:bodyPr wrap="square">
            <a:spAutoFit/>
          </a:bodyPr>
          <a:lstStyle/>
          <a:p>
            <a:pPr indent="0"/>
            <a:r>
              <a:rPr lang="en-US" sz="2000" b="1" dirty="0">
                <a:solidFill>
                  <a:srgbClr val="8C7274"/>
                </a:solidFill>
                <a:latin typeface="微软雅黑" panose="020B0503020204020204" pitchFamily="34" charset="-122"/>
                <a:ea typeface="微软雅黑" panose="020B0503020204020204" pitchFamily="34" charset="-122"/>
              </a:rPr>
              <a:t>Polyether</a:t>
            </a:r>
            <a:r>
              <a:rPr sz="2000" b="1" dirty="0">
                <a:solidFill>
                  <a:srgbClr val="8C7274"/>
                </a:solidFill>
                <a:latin typeface="微软雅黑" panose="020B0503020204020204" pitchFamily="34" charset="-122"/>
                <a:ea typeface="微软雅黑" panose="020B0503020204020204" pitchFamily="34" charset="-122"/>
              </a:rPr>
              <a:t> F-6</a:t>
            </a:r>
            <a:endParaRPr sz="2000" b="1" dirty="0">
              <a:solidFill>
                <a:srgbClr val="8C7274"/>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3"/>
            </p:custDataLst>
          </p:nvPr>
        </p:nvSpPr>
        <p:spPr>
          <a:xfrm>
            <a:off x="6403975" y="4190365"/>
            <a:ext cx="5203825" cy="2244725"/>
          </a:xfrm>
          <a:prstGeom prst="rect">
            <a:avLst/>
          </a:prstGeom>
          <a:noFill/>
          <a:ln w="9525">
            <a:noFill/>
          </a:ln>
        </p:spPr>
        <p:txBody>
          <a:bodyPr wrap="square">
            <a:noAutofit/>
          </a:bodyPr>
          <a:lstStyle/>
          <a:p>
            <a:pPr indent="0" algn="just" fontAlgn="auto">
              <a:lnSpc>
                <a:spcPct val="150000"/>
              </a:lnSpc>
            </a:pPr>
            <a:r>
              <a:rPr sz="1200" dirty="0">
                <a:latin typeface="微软雅黑" panose="020B0503020204020204" pitchFamily="34" charset="-122"/>
                <a:ea typeface="微软雅黑" panose="020B0503020204020204" pitchFamily="34" charset="-122"/>
                <a:cs typeface="宋体" panose="02010600030101010101" pitchFamily="2" charset="-122"/>
              </a:rPr>
              <a:t>1</a:t>
            </a:r>
            <a:r>
              <a:rPr lang="en-US" sz="1200" dirty="0">
                <a:latin typeface="微软雅黑" panose="020B0503020204020204" pitchFamily="34" charset="-122"/>
                <a:ea typeface="微软雅黑" panose="020B0503020204020204" pitchFamily="34" charset="-122"/>
                <a:cs typeface="宋体" panose="02010600030101010101" pitchFamily="2" charset="-122"/>
              </a:rPr>
              <a:t>. Dissolved in the water and some organic solvents.</a:t>
            </a:r>
            <a:endParaRPr lang="en-US"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50000"/>
              </a:lnSpc>
            </a:pPr>
            <a:r>
              <a:rPr sz="1200" dirty="0">
                <a:latin typeface="微软雅黑" panose="020B0503020204020204" pitchFamily="34" charset="-122"/>
                <a:ea typeface="微软雅黑" panose="020B0503020204020204" pitchFamily="34" charset="-122"/>
                <a:cs typeface="宋体" panose="02010600030101010101" pitchFamily="2" charset="-122"/>
              </a:rPr>
              <a:t>2</a:t>
            </a:r>
            <a:r>
              <a:rPr lang="en-US" sz="1200" dirty="0">
                <a:latin typeface="微软雅黑" panose="020B0503020204020204" pitchFamily="34" charset="-122"/>
                <a:ea typeface="微软雅黑" panose="020B0503020204020204" pitchFamily="34" charset="-122"/>
                <a:cs typeface="宋体" panose="02010600030101010101" pitchFamily="2" charset="-122"/>
              </a:rPr>
              <a:t>. Double keys, react with silicone oil containing hydrogen, making textile staight and smooth, live, ventilating, anti-static and etc..</a:t>
            </a:r>
            <a:endParaRPr lang="en-US"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50000"/>
              </a:lnSpc>
            </a:pPr>
            <a:r>
              <a:rPr lang="en-US" sz="1200" dirty="0">
                <a:latin typeface="微软雅黑" panose="020B0503020204020204" pitchFamily="34" charset="-122"/>
                <a:ea typeface="微软雅黑" panose="020B0503020204020204" pitchFamily="34" charset="-122"/>
                <a:cs typeface="宋体" panose="02010600030101010101" pitchFamily="2" charset="-122"/>
              </a:rPr>
              <a:t>3. Used as main raw materials of making polyurethane silicone oil, water soluble silicone oil,foam stabilizer of  organic silicone.</a:t>
            </a:r>
            <a:endParaRPr lang="en-US"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50000"/>
              </a:lnSpc>
            </a:pPr>
            <a:r>
              <a:rPr sz="1200" dirty="0">
                <a:latin typeface="微软雅黑" panose="020B0503020204020204" pitchFamily="34" charset="-122"/>
                <a:ea typeface="微软雅黑" panose="020B0503020204020204" pitchFamily="34" charset="-122"/>
                <a:cs typeface="宋体" panose="02010600030101010101" pitchFamily="2" charset="-122"/>
              </a:rPr>
              <a:t>4</a:t>
            </a:r>
            <a:r>
              <a:rPr lang="en-US" sz="1200" dirty="0">
                <a:latin typeface="微软雅黑" panose="020B0503020204020204" pitchFamily="34" charset="-122"/>
                <a:ea typeface="微软雅黑" panose="020B0503020204020204" pitchFamily="34" charset="-122"/>
                <a:cs typeface="宋体" panose="02010600030101010101" pitchFamily="2" charset="-122"/>
              </a:rPr>
              <a:t>. Emulgators in other industries.</a:t>
            </a:r>
            <a:endParaRPr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50000"/>
              </a:lnSpc>
            </a:pPr>
            <a:endParaRPr sz="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文本框 6"/>
          <p:cNvSpPr txBox="1"/>
          <p:nvPr>
            <p:custDataLst>
              <p:tags r:id="rId4"/>
            </p:custDataLst>
          </p:nvPr>
        </p:nvSpPr>
        <p:spPr>
          <a:xfrm>
            <a:off x="359410" y="3928110"/>
            <a:ext cx="5711825" cy="306705"/>
          </a:xfrm>
          <a:prstGeom prst="rect">
            <a:avLst/>
          </a:prstGeom>
          <a:noFill/>
          <a:ln w="9525">
            <a:noFill/>
          </a:ln>
        </p:spPr>
        <p:txBody>
          <a:bodyPr wrap="square">
            <a:spAutoFit/>
          </a:bodyPr>
          <a:lstStyle/>
          <a:p>
            <a:pPr indent="0" algn="ct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8" name="表格 7"/>
          <p:cNvGraphicFramePr/>
          <p:nvPr>
            <p:custDataLst>
              <p:tags r:id="rId5"/>
            </p:custDataLst>
          </p:nvPr>
        </p:nvGraphicFramePr>
        <p:xfrm>
          <a:off x="359516" y="4345093"/>
          <a:ext cx="5732568" cy="1060662"/>
        </p:xfrm>
        <a:graphic>
          <a:graphicData uri="http://schemas.openxmlformats.org/drawingml/2006/table">
            <a:tbl>
              <a:tblPr firstRow="1" bandRow="1">
                <a:tableStyleId>{5C22544A-7EE6-4342-B048-85BDC9FD1C3A}</a:tableStyleId>
              </a:tblPr>
              <a:tblGrid>
                <a:gridCol w="982226"/>
                <a:gridCol w="1343497"/>
                <a:gridCol w="1164544"/>
                <a:gridCol w="910241"/>
                <a:gridCol w="1332060"/>
              </a:tblGrid>
              <a:tr h="543788">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hydroxyl value</a:t>
                      </a: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（mg KOH / g）</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water content（%）</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Double key velue</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516874">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F-6</a:t>
                      </a:r>
                      <a:endPar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Light yellow transparent liquid</a:t>
                      </a:r>
                      <a:endPar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45±8 </a:t>
                      </a:r>
                      <a:endPar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≤1.0 % </a:t>
                      </a:r>
                      <a:endPar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≥0.5mmol / g</a:t>
                      </a:r>
                      <a:endPar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bl>
          </a:graphicData>
        </a:graphic>
      </p:graphicFrame>
      <p:graphicFrame>
        <p:nvGraphicFramePr>
          <p:cNvPr id="3" name="表格 2"/>
          <p:cNvGraphicFramePr/>
          <p:nvPr>
            <p:custDataLst>
              <p:tags r:id="rId6"/>
            </p:custDataLst>
          </p:nvPr>
        </p:nvGraphicFramePr>
        <p:xfrm>
          <a:off x="353694" y="1684655"/>
          <a:ext cx="5716905" cy="1861820"/>
        </p:xfrm>
        <a:graphic>
          <a:graphicData uri="http://schemas.openxmlformats.org/drawingml/2006/table">
            <a:tbl>
              <a:tblPr firstRow="1" bandRow="1">
                <a:tableStyleId>{5C22544A-7EE6-4342-B048-85BDC9FD1C3A}</a:tableStyleId>
              </a:tblPr>
              <a:tblGrid>
                <a:gridCol w="2062480"/>
                <a:gridCol w="937256"/>
                <a:gridCol w="912022"/>
                <a:gridCol w="661766"/>
                <a:gridCol w="1143381"/>
              </a:tblGrid>
              <a:tr h="322707">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endParaRPr 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content</a:t>
                      </a:r>
                      <a:endParaRPr 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tc>
                <a:tc>
                  <a:txBody>
                    <a:bodyPr/>
                    <a:lstStyle/>
                    <a:p>
                      <a:pPr algn="ctr">
                        <a:buClrTx/>
                        <a:buSzTx/>
                        <a:buFontTx/>
                        <a:buNone/>
                      </a:pPr>
                      <a:r>
                        <a:rPr 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PH</a:t>
                      </a:r>
                      <a:endParaRPr 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tc>
                <a:tc>
                  <a:txBody>
                    <a:bodyPr/>
                    <a:lstStyle/>
                    <a:p>
                      <a:pPr algn="ctr">
                        <a:buClrTx/>
                        <a:buSzTx/>
                        <a:buFontTx/>
                        <a:buNone/>
                      </a:pPr>
                      <a:r>
                        <a:rPr 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hydroxyl value</a:t>
                      </a:r>
                      <a:endParaRPr 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tc>
              </a:tr>
              <a:tr h="322707">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AE serials</a:t>
                      </a:r>
                      <a:r>
                        <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（Polyalene polyamine</a:t>
                      </a:r>
                      <a:r>
                        <a:rPr lang="en-US" altLang="zh-CN"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 serials</a:t>
                      </a:r>
                      <a:r>
                        <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thick</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60%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5-7</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30-50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r>
              <a:tr h="322707">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AR </a:t>
                      </a: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serials</a:t>
                      </a:r>
                      <a:r>
                        <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phenolic resin</a:t>
                      </a:r>
                      <a:r>
                        <a:rPr lang="en-US" altLang="zh-CN"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 serials</a:t>
                      </a:r>
                      <a:r>
                        <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lstStyle/>
                    <a:p>
                      <a:pPr indent="0" algn="ctr">
                        <a:buNone/>
                      </a:pP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thick</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60%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5-7</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20-50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r>
              <a:tr h="322707">
                <a:tc>
                  <a:txBody>
                    <a:bodyPr/>
                    <a:lstStyle/>
                    <a:p>
                      <a:pPr indent="0" algn="ctr">
                        <a:buNone/>
                      </a:pPr>
                      <a:r>
                        <a:rPr lang="en-US" sz="1200" kern="120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SP </a:t>
                      </a: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serials</a:t>
                      </a:r>
                      <a:r>
                        <a:rPr lang="zh-CN"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Fatty alcohol serials</a:t>
                      </a:r>
                      <a:r>
                        <a:rPr lang="zh-CN" altLang="en-US" sz="1200" kern="12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paste</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drying agent</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6-8</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20-30</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r>
              <a:tr h="322707">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L </a:t>
                      </a:r>
                      <a:r>
                        <a:rPr 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serials</a:t>
                      </a:r>
                      <a:r>
                        <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Propylene Glycol serials</a:t>
                      </a:r>
                      <a:r>
                        <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liquid</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60%</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lstStyle/>
                    <a:p>
                      <a:pPr indent="0" algn="ctr">
                        <a:buNone/>
                      </a:pPr>
                      <a:r>
                        <a:rPr 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5-7</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lstStyle/>
                    <a:p>
                      <a:pPr indent="0" algn="ctr">
                        <a:buNone/>
                      </a:pPr>
                      <a:r>
                        <a:rPr 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r>
            </a:tbl>
          </a:graphicData>
        </a:graphic>
      </p:graphicFrame>
      <p:sp>
        <p:nvSpPr>
          <p:cNvPr id="2" name="文本框 1"/>
          <p:cNvSpPr txBox="1"/>
          <p:nvPr>
            <p:custDataLst>
              <p:tags r:id="rId7"/>
            </p:custDataLst>
          </p:nvPr>
        </p:nvSpPr>
        <p:spPr>
          <a:xfrm>
            <a:off x="6848475" y="1291590"/>
            <a:ext cx="4803775" cy="521970"/>
          </a:xfrm>
          <a:prstGeom prst="rect">
            <a:avLst/>
          </a:prstGeom>
          <a:noFill/>
          <a:ln w="9525">
            <a:noFill/>
          </a:ln>
        </p:spPr>
        <p:txBody>
          <a:bodyPr wrap="square">
            <a:spAutoFit/>
          </a:bodyPr>
          <a:p>
            <a:pPr indent="0" algn="ctr"/>
            <a:r>
              <a:rPr lang="en-US" altLang="zh-CN" sz="12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Functions and Application</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a:p>
            <a:endParaRPr lang="zh-CN" altLang="en-US"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文本框 3"/>
          <p:cNvSpPr txBox="1"/>
          <p:nvPr>
            <p:custDataLst>
              <p:tags r:id="rId8"/>
            </p:custDataLst>
          </p:nvPr>
        </p:nvSpPr>
        <p:spPr>
          <a:xfrm>
            <a:off x="6678930" y="3858895"/>
            <a:ext cx="4803775" cy="521970"/>
          </a:xfrm>
          <a:prstGeom prst="rect">
            <a:avLst/>
          </a:prstGeom>
          <a:noFill/>
          <a:ln w="9525">
            <a:noFill/>
          </a:ln>
        </p:spPr>
        <p:txBody>
          <a:bodyPr wrap="square">
            <a:spAutoFit/>
          </a:bodyPr>
          <a:p>
            <a:pPr indent="0" algn="ctr"/>
            <a:r>
              <a:rPr lang="en-US" altLang="zh-CN" sz="12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Functions and Application</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a:p>
            <a:endParaRPr lang="en-US" altLang="zh-CN"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595" y="100965"/>
            <a:ext cx="442595" cy="337185"/>
          </a:xfrm>
          <a:prstGeom prst="rect">
            <a:avLst/>
          </a:prstGeom>
          <a:noFill/>
          <a:ln>
            <a:noFill/>
          </a:ln>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22</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512532" y="361939"/>
            <a:ext cx="1080656" cy="556730"/>
          </a:xfrm>
          <a:prstGeom prst="rect">
            <a:avLst/>
          </a:prstGeom>
        </p:spPr>
      </p:pic>
      <p:sp>
        <p:nvSpPr>
          <p:cNvPr id="52" name="矩形 51"/>
          <p:cNvSpPr/>
          <p:nvPr/>
        </p:nvSpPr>
        <p:spPr>
          <a:xfrm>
            <a:off x="2020570" y="918845"/>
            <a:ext cx="8112125" cy="319405"/>
          </a:xfrm>
          <a:prstGeom prst="rect">
            <a:avLst/>
          </a:prstGeom>
        </p:spPr>
        <p:txBody>
          <a:bodyPr wrap="square">
            <a:no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Allyl Methoxyl Sealed End Polyether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152801" y="440191"/>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a:t>
            </a:r>
            <a:r>
              <a:rPr lang="en-US"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P</a:t>
            </a:r>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roduct</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961266" y="545237"/>
            <a:ext cx="690880" cy="245110"/>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产品推荐</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207760" y="1628775"/>
            <a:ext cx="5640070" cy="1666875"/>
          </a:xfrm>
          <a:prstGeom prst="rect">
            <a:avLst/>
          </a:prstGeom>
          <a:noFill/>
          <a:ln w="9525">
            <a:noFill/>
          </a:ln>
        </p:spPr>
        <p:txBody>
          <a:bodyPr wrap="square">
            <a:noAutofit/>
          </a:bodyPr>
          <a:lstStyle/>
          <a:p>
            <a:pPr indent="0" algn="just" fontAlgn="auto">
              <a:lnSpc>
                <a:spcPct val="130000"/>
              </a:lnSpc>
            </a:pPr>
            <a:r>
              <a:rPr sz="1200" dirty="0">
                <a:latin typeface="微软雅黑" panose="020B0503020204020204" pitchFamily="34" charset="-122"/>
                <a:ea typeface="微软雅黑" panose="020B0503020204020204" pitchFamily="34" charset="-122"/>
                <a:cs typeface="宋体" panose="02010600030101010101" pitchFamily="2" charset="-122"/>
              </a:rPr>
              <a:t> </a:t>
            </a:r>
            <a:endParaRPr sz="1200" dirty="0">
              <a:latin typeface="微软雅黑" panose="020B0503020204020204" pitchFamily="34" charset="-122"/>
              <a:ea typeface="微软雅黑" panose="020B0503020204020204" pitchFamily="34" charset="-122"/>
              <a:cs typeface="宋体" panose="02010600030101010101" pitchFamily="2" charset="-122"/>
            </a:endParaRPr>
          </a:p>
          <a:p>
            <a:pPr indent="0" algn="just" fontAlgn="auto">
              <a:lnSpc>
                <a:spcPct val="130000"/>
              </a:lnSpc>
            </a:pPr>
            <a:r>
              <a:rPr lang="en-US" sz="1200" dirty="0">
                <a:latin typeface="微软雅黑" panose="020B0503020204020204" pitchFamily="34" charset="-122"/>
                <a:ea typeface="微软雅黑" panose="020B0503020204020204" pitchFamily="34" charset="-122"/>
                <a:cs typeface="宋体" panose="02010600030101010101" pitchFamily="2" charset="-122"/>
              </a:rPr>
              <a:t>Great silicone oil modifiers and the modified ones can be used as high performance sealants, flatting agents, high effective defoamers, foam stabilizers of flexible and ragid polyethers, hair care conditioners, wetting agents, synergist for farm chemicals.</a:t>
            </a:r>
            <a:endParaRPr lang="en-US" sz="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文本框 8"/>
          <p:cNvSpPr txBox="1"/>
          <p:nvPr>
            <p:custDataLst>
              <p:tags r:id="rId2"/>
            </p:custDataLst>
          </p:nvPr>
        </p:nvSpPr>
        <p:spPr>
          <a:xfrm>
            <a:off x="354965" y="1323975"/>
            <a:ext cx="5751830" cy="306705"/>
          </a:xfrm>
          <a:prstGeom prst="rect">
            <a:avLst/>
          </a:prstGeom>
          <a:noFill/>
          <a:ln w="9525">
            <a:noFill/>
          </a:ln>
        </p:spPr>
        <p:txBody>
          <a:bodyPr wrap="square">
            <a:spAutoFit/>
          </a:bodyPr>
          <a:lstStyle/>
          <a:p>
            <a:pPr indent="0" algn="ct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 name="文本框 99"/>
          <p:cNvSpPr txBox="1"/>
          <p:nvPr/>
        </p:nvSpPr>
        <p:spPr>
          <a:xfrm>
            <a:off x="5139690" y="3489960"/>
            <a:ext cx="2409190" cy="398780"/>
          </a:xfrm>
          <a:prstGeom prst="rect">
            <a:avLst/>
          </a:prstGeom>
          <a:noFill/>
          <a:ln w="9525">
            <a:noFill/>
          </a:ln>
        </p:spPr>
        <p:txBody>
          <a:bodyPr wrap="square">
            <a:spAutoFit/>
          </a:bodyPr>
          <a:lstStyle/>
          <a:p>
            <a:pPr indent="0"/>
            <a:r>
              <a:rPr sz="2000" b="1" dirty="0">
                <a:solidFill>
                  <a:srgbClr val="8C7274"/>
                </a:solidFill>
                <a:latin typeface="微软雅黑" panose="020B0503020204020204" pitchFamily="34" charset="-122"/>
                <a:ea typeface="微软雅黑" panose="020B0503020204020204" pitchFamily="34" charset="-122"/>
              </a:rPr>
              <a:t>Allyl polyether</a:t>
            </a:r>
            <a:endParaRPr sz="2000" b="1" dirty="0">
              <a:solidFill>
                <a:srgbClr val="8C7274"/>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3"/>
            </p:custDataLst>
          </p:nvPr>
        </p:nvSpPr>
        <p:spPr>
          <a:xfrm>
            <a:off x="6106795" y="3817620"/>
            <a:ext cx="5926455" cy="2812415"/>
          </a:xfrm>
          <a:prstGeom prst="rect">
            <a:avLst/>
          </a:prstGeom>
          <a:noFill/>
          <a:ln w="9525">
            <a:noFill/>
          </a:ln>
        </p:spPr>
        <p:txBody>
          <a:bodyPr wrap="square">
            <a:noAutofit/>
          </a:bodyPr>
          <a:lstStyle/>
          <a:p>
            <a:pPr indent="0" algn="just" fontAlgn="auto">
              <a:lnSpc>
                <a:spcPct val="130000"/>
              </a:lnSpc>
            </a:pPr>
            <a:r>
              <a:rPr lang="en-US" sz="1200" dirty="0">
                <a:latin typeface="微软雅黑" panose="020B0503020204020204" pitchFamily="34" charset="-122"/>
                <a:ea typeface="微软雅黑" panose="020B0503020204020204" pitchFamily="34" charset="-122"/>
                <a:cs typeface="宋体" panose="02010600030101010101" pitchFamily="2" charset="-122"/>
              </a:rPr>
              <a:t>Great silicone oil modifiers </a:t>
            </a:r>
            <a:r>
              <a:rPr lang="en-US" sz="1200" dirty="0">
                <a:latin typeface="微软雅黑" panose="020B0503020204020204" pitchFamily="34" charset="-122"/>
                <a:ea typeface="微软雅黑" panose="020B0503020204020204" pitchFamily="34" charset="-122"/>
                <a:cs typeface="宋体" panose="02010600030101010101" pitchFamily="2" charset="-122"/>
                <a:sym typeface="+mn-ea"/>
              </a:rPr>
              <a:t>and the modified ones can be used as high performance sealants, flatting agents, high effective defoamers, foam stabilizers of flexible and ragid polyethers, hair care conditioners, wetting agents, synergist for farm chemicals. Also used in automobile internals, house furniture, sofas, home appliances, architecture, foamed polyurethane materials of cold-chain logistics thermal insulation; farm chemicals like herbicides, pesticiedes and etc..; hair conditioners, fixature, conditioner shampoo.</a:t>
            </a:r>
            <a:endParaRPr lang="en-US" sz="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文本框 6"/>
          <p:cNvSpPr txBox="1"/>
          <p:nvPr>
            <p:custDataLst>
              <p:tags r:id="rId4"/>
            </p:custDataLst>
          </p:nvPr>
        </p:nvSpPr>
        <p:spPr>
          <a:xfrm>
            <a:off x="354330" y="3738245"/>
            <a:ext cx="5699125" cy="306705"/>
          </a:xfrm>
          <a:prstGeom prst="rect">
            <a:avLst/>
          </a:prstGeom>
          <a:noFill/>
          <a:ln w="9525">
            <a:noFill/>
          </a:ln>
        </p:spPr>
        <p:txBody>
          <a:bodyPr wrap="square">
            <a:spAutoFit/>
          </a:bodyPr>
          <a:lstStyle/>
          <a:p>
            <a:pPr indent="0" algn="ct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表格 1"/>
          <p:cNvGraphicFramePr/>
          <p:nvPr>
            <p:custDataLst>
              <p:tags r:id="rId5"/>
            </p:custDataLst>
          </p:nvPr>
        </p:nvGraphicFramePr>
        <p:xfrm>
          <a:off x="233680" y="1617345"/>
          <a:ext cx="5872480" cy="1845310"/>
        </p:xfrm>
        <a:graphic>
          <a:graphicData uri="http://schemas.openxmlformats.org/drawingml/2006/table">
            <a:tbl>
              <a:tblPr firstRow="1" bandRow="1">
                <a:tableStyleId>{5C22544A-7EE6-4342-B048-85BDC9FD1C3A}</a:tableStyleId>
              </a:tblPr>
              <a:tblGrid>
                <a:gridCol w="921385"/>
                <a:gridCol w="1133475"/>
                <a:gridCol w="1145540"/>
                <a:gridCol w="1081405"/>
                <a:gridCol w="1590675"/>
              </a:tblGrid>
              <a:tr h="822960">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200000"/>
                        </a:lnSpc>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20000"/>
                        </a:lnSpc>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hydroxyl value</a:t>
                      </a: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（mgKOH/g)</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20000"/>
                        </a:lnSpc>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iodine value（gI2/100g)</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20000"/>
                        </a:lnSpc>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PH                   （1%aqueous solution，25℃）</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29565">
                <a:tc>
                  <a:txBody>
                    <a:bodyPr/>
                    <a:lstStyle/>
                    <a:p>
                      <a:pPr algn="ctr">
                        <a:lnSpc>
                          <a:spcPct val="120000"/>
                        </a:lnSpc>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RJ-750M</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20000"/>
                        </a:lnSpc>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Transparent liquid</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20000"/>
                        </a:lnSpc>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5.0</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20000"/>
                        </a:lnSpc>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17</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20000"/>
                        </a:lnSpc>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5-7</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17660">
                <a:tc>
                  <a:txBody>
                    <a:bodyPr/>
                    <a:lstStyle/>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RJ-1500M</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10000"/>
                        </a:lnSpc>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Transparent liquid</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20000"/>
                        </a:lnSpc>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5.0</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10000"/>
                        </a:lnSpc>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30</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10000"/>
                        </a:lnSpc>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5-7</a:t>
                      </a:r>
                      <a:endPar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bl>
          </a:graphicData>
        </a:graphic>
      </p:graphicFrame>
      <p:graphicFrame>
        <p:nvGraphicFramePr>
          <p:cNvPr id="4" name="表格 3"/>
          <p:cNvGraphicFramePr/>
          <p:nvPr>
            <p:custDataLst>
              <p:tags r:id="rId6"/>
            </p:custDataLst>
          </p:nvPr>
        </p:nvGraphicFramePr>
        <p:xfrm>
          <a:off x="224790" y="4161365"/>
          <a:ext cx="5828665" cy="2005330"/>
        </p:xfrm>
        <a:graphic>
          <a:graphicData uri="http://schemas.openxmlformats.org/drawingml/2006/table">
            <a:tbl>
              <a:tblPr firstRow="1" bandRow="1">
                <a:tableStyleId>{5C22544A-7EE6-4342-B048-85BDC9FD1C3A}</a:tableStyleId>
              </a:tblPr>
              <a:tblGrid>
                <a:gridCol w="808990"/>
                <a:gridCol w="983494"/>
                <a:gridCol w="1200763"/>
                <a:gridCol w="1093809"/>
                <a:gridCol w="1741434"/>
              </a:tblGrid>
              <a:tr h="654050">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200000"/>
                        </a:lnSpc>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30000"/>
                        </a:lnSpc>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hydroxyl value</a:t>
                      </a: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（mgKOH/g)</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30000"/>
                        </a:lnSpc>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iodine value</a:t>
                      </a: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（gI2/100g)</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30000"/>
                        </a:lnSpc>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PH                    </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30000"/>
                        </a:lnSpc>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a:t>
                      </a: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aqueous solution</a:t>
                      </a: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37820">
                <a:tc>
                  <a:txBody>
                    <a:bodyPr/>
                    <a:lstStyle/>
                    <a:p>
                      <a:pPr algn="ctr">
                        <a:lnSpc>
                          <a:spcPct val="120000"/>
                        </a:lnSpc>
                        <a:buClrTx/>
                        <a:buSzTx/>
                        <a:buFontTx/>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RJ-550</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20000"/>
                        </a:lnSpc>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Transparent liquid</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20000"/>
                        </a:lnSpc>
                        <a:buClrTx/>
                        <a:buSzTx/>
                        <a:buFontTx/>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130</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20000"/>
                        </a:lnSpc>
                        <a:buClrTx/>
                        <a:buSzTx/>
                        <a:buFontTx/>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58</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20000"/>
                        </a:lnSpc>
                        <a:buClrTx/>
                        <a:buSzTx/>
                        <a:buFontTx/>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≤0.1</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14960">
                <a:tc>
                  <a:txBody>
                    <a:bodyPr/>
                    <a:lstStyle/>
                    <a:p>
                      <a:pPr algn="ctr">
                        <a:lnSpc>
                          <a:spcPct val="120000"/>
                        </a:lnSpc>
                        <a:buClrTx/>
                        <a:buSzTx/>
                        <a:buFontTx/>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RJ-750</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10000"/>
                        </a:lnSpc>
                        <a:buClrTx/>
                        <a:buSzTx/>
                        <a:buFontTx/>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Transparent liquid</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10000"/>
                        </a:lnSpc>
                        <a:buClrTx/>
                        <a:buSzTx/>
                        <a:buFontTx/>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75</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10000"/>
                        </a:lnSpc>
                        <a:buClrTx/>
                        <a:buSzTx/>
                        <a:buFontTx/>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33</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10000"/>
                        </a:lnSpc>
                        <a:buClrTx/>
                        <a:buSzTx/>
                        <a:buFontTx/>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≤0.1</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37820">
                <a:tc>
                  <a:txBody>
                    <a:bodyPr/>
                    <a:lstStyle/>
                    <a:p>
                      <a:pPr algn="ctr">
                        <a:lnSpc>
                          <a:spcPct val="110000"/>
                        </a:lnSpc>
                        <a:buClrTx/>
                        <a:buSzTx/>
                        <a:buFontTx/>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RJ-1500</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10000"/>
                        </a:lnSpc>
                        <a:buClrTx/>
                        <a:buSzTx/>
                        <a:buFontTx/>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Transparent liquid</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10000"/>
                        </a:lnSpc>
                        <a:buClrTx/>
                        <a:buSzTx/>
                        <a:buFontTx/>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30</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10000"/>
                        </a:lnSpc>
                        <a:buClrTx/>
                        <a:buSzTx/>
                        <a:buFontTx/>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13</a:t>
                      </a:r>
                      <a:endPar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lnSpc>
                          <a:spcPct val="110000"/>
                        </a:lnSpc>
                        <a:buClrTx/>
                        <a:buSzTx/>
                        <a:buFontTx/>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≤0.1</a:t>
                      </a:r>
                      <a:endPar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bl>
          </a:graphicData>
        </a:graphic>
      </p:graphicFrame>
      <p:sp>
        <p:nvSpPr>
          <p:cNvPr id="3" name="文本框 2"/>
          <p:cNvSpPr txBox="1"/>
          <p:nvPr>
            <p:custDataLst>
              <p:tags r:id="rId7"/>
            </p:custDataLst>
          </p:nvPr>
        </p:nvSpPr>
        <p:spPr>
          <a:xfrm>
            <a:off x="6106160" y="1293495"/>
            <a:ext cx="5979795" cy="521970"/>
          </a:xfrm>
          <a:prstGeom prst="rect">
            <a:avLst/>
          </a:prstGeom>
          <a:noFill/>
          <a:ln w="9525">
            <a:noFill/>
          </a:ln>
        </p:spPr>
        <p:txBody>
          <a:bodyPr wrap="square">
            <a:spAutoFit/>
          </a:bodyPr>
          <a:p>
            <a:pPr indent="0" algn="ctr"/>
            <a:r>
              <a:rPr lang="en-US" altLang="zh-CN" sz="12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Functions and Application</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a:p>
            <a:endParaRPr lang="zh-CN" altLang="en-US"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 name="文本框 7"/>
          <p:cNvSpPr txBox="1"/>
          <p:nvPr>
            <p:custDataLst>
              <p:tags r:id="rId8"/>
            </p:custDataLst>
          </p:nvPr>
        </p:nvSpPr>
        <p:spPr>
          <a:xfrm>
            <a:off x="6053455" y="3550920"/>
            <a:ext cx="5979795" cy="521970"/>
          </a:xfrm>
          <a:prstGeom prst="rect">
            <a:avLst/>
          </a:prstGeom>
          <a:noFill/>
          <a:ln w="9525">
            <a:noFill/>
          </a:ln>
        </p:spPr>
        <p:txBody>
          <a:bodyPr wrap="square">
            <a:spAutoFit/>
          </a:bodyPr>
          <a:p>
            <a:pPr indent="0" algn="ctr"/>
            <a:r>
              <a:rPr lang="en-US" altLang="zh-CN" sz="12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Functions and Application</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a:p>
            <a:endParaRPr lang="zh-CN" altLang="en-US"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346" y="101059"/>
            <a:ext cx="421640" cy="337185"/>
          </a:xfrm>
          <a:prstGeom prst="rect">
            <a:avLst/>
          </a:prstGeom>
          <a:noFill/>
          <a:ln>
            <a:noFill/>
          </a:ln>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23</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461732" y="343524"/>
            <a:ext cx="1080656" cy="556730"/>
          </a:xfrm>
          <a:prstGeom prst="rect">
            <a:avLst/>
          </a:prstGeom>
        </p:spPr>
      </p:pic>
      <p:sp>
        <p:nvSpPr>
          <p:cNvPr id="52" name="矩形 51"/>
          <p:cNvSpPr/>
          <p:nvPr/>
        </p:nvSpPr>
        <p:spPr>
          <a:xfrm>
            <a:off x="1144905" y="956945"/>
            <a:ext cx="10384155" cy="398780"/>
          </a:xfrm>
          <a:prstGeom prst="rect">
            <a:avLst/>
          </a:prstGeom>
        </p:spPr>
        <p:txBody>
          <a:bodyPr wrap="square">
            <a:sp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a:t>
            </a:r>
            <a:r>
              <a:rPr altLang="zh-CN" sz="2000" b="1" dirty="0">
                <a:solidFill>
                  <a:srgbClr val="8C7274"/>
                </a:solidFill>
                <a:latin typeface="微软雅黑" panose="020B0503020204020204" pitchFamily="34" charset="-122"/>
                <a:ea typeface="微软雅黑" panose="020B0503020204020204" pitchFamily="34" charset="-122"/>
                <a:sym typeface="+mn-ea"/>
              </a:rPr>
              <a:t>Propargyl alcohol polyether</a:t>
            </a:r>
            <a:r>
              <a:rPr lang="en-US" altLang="zh-CN" sz="2000" b="1" dirty="0">
                <a:solidFill>
                  <a:srgbClr val="8C7274"/>
                </a:solidFill>
                <a:latin typeface="微软雅黑" panose="020B0503020204020204" pitchFamily="34" charset="-122"/>
                <a:ea typeface="微软雅黑" panose="020B0503020204020204" pitchFamily="34" charset="-122"/>
                <a:sym typeface="+mn-ea"/>
              </a:rPr>
              <a:t>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152801" y="440191"/>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a:t>
            </a:r>
            <a:r>
              <a:rPr lang="en-US"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P</a:t>
            </a:r>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roduct</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961266" y="545237"/>
            <a:ext cx="690880" cy="245110"/>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产品推荐</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574040" y="1427480"/>
            <a:ext cx="5233670" cy="306705"/>
          </a:xfrm>
          <a:prstGeom prst="rect">
            <a:avLst/>
          </a:prstGeom>
          <a:noFill/>
          <a:ln w="9525">
            <a:noFill/>
          </a:ln>
        </p:spPr>
        <p:txBody>
          <a:bodyPr wrap="square">
            <a:spAutoFit/>
          </a:bodyPr>
          <a:lstStyle/>
          <a:p>
            <a:pPr indent="0" algn="ctr"/>
            <a:r>
              <a:rPr lang="zh-CN" sz="1400" b="1">
                <a:solidFill>
                  <a:srgbClr val="000000"/>
                </a:solidFill>
                <a:latin typeface="微软雅黑" panose="020B0503020204020204" pitchFamily="34" charset="-122"/>
                <a:ea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r>
              <a:rPr lang="zh-CN" sz="1400" b="1">
                <a:solidFill>
                  <a:srgbClr val="000000"/>
                </a:solidFill>
                <a:latin typeface="微软雅黑" panose="020B0503020204020204" pitchFamily="34" charset="-122"/>
                <a:ea typeface="微软雅黑" panose="020B0503020204020204" pitchFamily="34" charset="-122"/>
              </a:rPr>
              <a:t>】</a:t>
            </a:r>
            <a:endParaRPr lang="zh-CN" altLang="en-US" sz="1400" b="1">
              <a:solidFill>
                <a:srgbClr val="0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875020" y="1693545"/>
            <a:ext cx="5981700" cy="2410460"/>
          </a:xfrm>
          <a:prstGeom prst="rect">
            <a:avLst/>
          </a:prstGeom>
          <a:noFill/>
          <a:ln w="9525">
            <a:noFill/>
          </a:ln>
        </p:spPr>
        <p:txBody>
          <a:bodyPr wrap="square">
            <a:noAutofit/>
          </a:bodyPr>
          <a:lstStyle/>
          <a:p>
            <a:pPr indent="0" algn="just" fontAlgn="auto">
              <a:lnSpc>
                <a:spcPct val="120000"/>
              </a:lnSpc>
            </a:pPr>
            <a:r>
              <a:rPr lang="en-US" altLang="zh-CN" sz="1200"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r>
              <a:rPr altLang="zh-CN" sz="1200"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Propargyl alcohol polyether</a:t>
            </a:r>
            <a:r>
              <a:rPr lang="en-US" sz="1200"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 serials are non-ionic surfactants with low foaming, featuring on strongly reducing dynamic surface tension as wetting agents of base materials of water system. </a:t>
            </a:r>
            <a:endParaRPr lang="en-US" sz="1200" dirty="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a:p>
            <a:pPr indent="0" algn="just" fontAlgn="auto">
              <a:lnSpc>
                <a:spcPct val="120000"/>
              </a:lnSpc>
            </a:pPr>
            <a:r>
              <a:rPr lang="en-US" sz="1200"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Also used as water-based paints, printing ink, cutting solution, mill base, digital materials, powder modification and etc.. Brighteners, levelling agents of electronickelling; also used as metal corrosion inhibitors featuring on low foaming, </a:t>
            </a:r>
            <a:r>
              <a:rPr lang="en-US" sz="1200" dirty="0">
                <a:latin typeface="Times New Roman" panose="02020603050405020304" charset="0"/>
                <a:ea typeface="微软雅黑" panose="020B0503020204020204" pitchFamily="34" charset="-122"/>
                <a:cs typeface="Times New Roman" panose="02020603050405020304" charset="0"/>
                <a:sym typeface="+mn-ea"/>
              </a:rPr>
              <a:t>strongly reducing dynamic surface tension, used as the wetting agents of base materials of water-based paintings, printing ink.</a:t>
            </a:r>
            <a:endParaRPr lang="en-US" sz="1200" dirty="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p:txBody>
      </p:sp>
      <p:graphicFrame>
        <p:nvGraphicFramePr>
          <p:cNvPr id="12" name="表格 11"/>
          <p:cNvGraphicFramePr/>
          <p:nvPr>
            <p:custDataLst>
              <p:tags r:id="rId2"/>
            </p:custDataLst>
          </p:nvPr>
        </p:nvGraphicFramePr>
        <p:xfrm>
          <a:off x="554778" y="1845309"/>
          <a:ext cx="5245100" cy="1654175"/>
        </p:xfrm>
        <a:graphic>
          <a:graphicData uri="http://schemas.openxmlformats.org/drawingml/2006/table">
            <a:tbl>
              <a:tblPr/>
              <a:tblGrid>
                <a:gridCol w="1132099"/>
                <a:gridCol w="1856459"/>
                <a:gridCol w="1078346"/>
                <a:gridCol w="1177986"/>
              </a:tblGrid>
              <a:tr h="572135">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content</a:t>
                      </a: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PH</a:t>
                      </a:r>
                      <a:endParaRPr lang="en-US"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r>
              <a:tr h="541875">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PME</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yellow to light yellow transparent liquid</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≥98（GC)</a:t>
                      </a:r>
                      <a:endPar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3.0-7.0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2DEEF"/>
                    </a:solidFill>
                  </a:tcPr>
                </a:tc>
              </a:tr>
              <a:tr h="539970">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PAP</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algn="ctr">
                        <a:buClrTx/>
                        <a:buSzTx/>
                        <a:buFontTx/>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Functions and Application</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≥98（GC)</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3.0-7.0</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r>
            </a:tbl>
          </a:graphicData>
        </a:graphic>
      </p:graphicFrame>
      <p:sp>
        <p:nvSpPr>
          <p:cNvPr id="4" name="矩形 3"/>
          <p:cNvSpPr/>
          <p:nvPr>
            <p:custDataLst>
              <p:tags r:id="rId3"/>
            </p:custDataLst>
          </p:nvPr>
        </p:nvSpPr>
        <p:spPr>
          <a:xfrm>
            <a:off x="1002060" y="3705225"/>
            <a:ext cx="8917940" cy="398780"/>
          </a:xfrm>
          <a:prstGeom prst="rect">
            <a:avLst/>
          </a:prstGeom>
        </p:spPr>
        <p:txBody>
          <a:bodyPr wrap="square">
            <a:sp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Acetynediol polyoxyethylene ether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graphicFrame>
        <p:nvGraphicFramePr>
          <p:cNvPr id="5" name="表格 4"/>
          <p:cNvGraphicFramePr/>
          <p:nvPr>
            <p:custDataLst>
              <p:tags r:id="rId4"/>
            </p:custDataLst>
          </p:nvPr>
        </p:nvGraphicFramePr>
        <p:xfrm>
          <a:off x="573826" y="4610276"/>
          <a:ext cx="5234306" cy="1903190"/>
        </p:xfrm>
        <a:graphic>
          <a:graphicData uri="http://schemas.openxmlformats.org/drawingml/2006/table">
            <a:tbl>
              <a:tblPr/>
              <a:tblGrid>
                <a:gridCol w="648892"/>
                <a:gridCol w="1877695"/>
                <a:gridCol w="1714104"/>
                <a:gridCol w="993615"/>
              </a:tblGrid>
              <a:tr h="822960">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Chemical Component</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Content of active matters</a:t>
                      </a: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r>
              <a:tr h="540115">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RJ100</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Decynediol polyoxyethylene ether</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Colorless to light yellow transparent liquid</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≥98</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2DEEF"/>
                    </a:solidFill>
                  </a:tcPr>
                </a:tc>
              </a:tr>
              <a:tr h="540115">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RJ200</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Dodecylene diol polyoxyethylene ether</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Colorless to light yellow transparent liquid</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≥98</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r>
            </a:tbl>
          </a:graphicData>
        </a:graphic>
      </p:graphicFrame>
      <p:sp>
        <p:nvSpPr>
          <p:cNvPr id="8" name="文本框 7"/>
          <p:cNvSpPr txBox="1"/>
          <p:nvPr/>
        </p:nvSpPr>
        <p:spPr>
          <a:xfrm>
            <a:off x="5967095" y="4535805"/>
            <a:ext cx="5889625" cy="1224915"/>
          </a:xfrm>
          <a:prstGeom prst="rect">
            <a:avLst/>
          </a:prstGeom>
          <a:noFill/>
        </p:spPr>
        <p:txBody>
          <a:bodyPr wrap="square" rtlCol="0" anchor="t">
            <a:noAutofit/>
          </a:bodyPr>
          <a:lstStyle/>
          <a:p>
            <a:pPr indent="0" algn="l">
              <a:lnSpc>
                <a:spcPct val="120000"/>
              </a:lnSpc>
            </a:pPr>
            <a:r>
              <a:rPr lang="en-US" sz="1200" dirty="0">
                <a:latin typeface="Times New Roman" panose="02020603050405020304" charset="0"/>
                <a:ea typeface="微软雅黑" panose="020B0503020204020204" pitchFamily="34" charset="-122"/>
                <a:cs typeface="Times New Roman" panose="02020603050405020304" charset="0"/>
                <a:sym typeface="+mn-ea"/>
              </a:rPr>
              <a:t>Acetynediol polyoxyethylene ether serials effectively reduce the surface tension of water-based system, able to wet the organic dyestuff, increasing the dynamic wetting ability of the system towards all kinds of base materials, static state and dynamic surface tension, improving the flow levelling.</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custDataLst>
              <p:tags r:id="rId5"/>
            </p:custDataLst>
          </p:nvPr>
        </p:nvSpPr>
        <p:spPr>
          <a:xfrm>
            <a:off x="573405" y="4183380"/>
            <a:ext cx="5234940" cy="306705"/>
          </a:xfrm>
          <a:prstGeom prst="rect">
            <a:avLst/>
          </a:prstGeom>
          <a:noFill/>
          <a:ln w="9525">
            <a:noFill/>
          </a:ln>
        </p:spPr>
        <p:txBody>
          <a:bodyPr wrap="square">
            <a:spAutoFit/>
          </a:bodyPr>
          <a:lstStyle/>
          <a:p>
            <a:pPr indent="0" algn="ctr"/>
            <a:r>
              <a:rPr lang="zh-CN" sz="1400" b="1" dirty="0">
                <a:solidFill>
                  <a:srgbClr val="000000"/>
                </a:solidFill>
                <a:latin typeface="微软雅黑" panose="020B0503020204020204" pitchFamily="34" charset="-122"/>
                <a:ea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r>
              <a:rPr lang="zh-CN" sz="1400" b="1" dirty="0">
                <a:solidFill>
                  <a:srgbClr val="000000"/>
                </a:solidFill>
                <a:latin typeface="微软雅黑" panose="020B0503020204020204" pitchFamily="34" charset="-122"/>
                <a:ea typeface="微软雅黑" panose="020B0503020204020204" pitchFamily="34" charset="-122"/>
              </a:rPr>
              <a:t>】</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6"/>
            </p:custDataLst>
          </p:nvPr>
        </p:nvSpPr>
        <p:spPr>
          <a:xfrm>
            <a:off x="6398260" y="1415415"/>
            <a:ext cx="5250180" cy="521970"/>
          </a:xfrm>
          <a:prstGeom prst="rect">
            <a:avLst/>
          </a:prstGeom>
          <a:noFill/>
          <a:ln w="9525">
            <a:noFill/>
          </a:ln>
        </p:spPr>
        <p:txBody>
          <a:bodyPr wrap="square">
            <a:spAutoFit/>
          </a:bodyPr>
          <a:p>
            <a:pPr indent="0" algn="ctr"/>
            <a:r>
              <a:rPr lang="en-US" altLang="zh-CN" sz="12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Functions and Application</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a:p>
            <a:endParaRPr lang="zh-CN" altLang="en-US"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 name="文本框 1"/>
          <p:cNvSpPr txBox="1"/>
          <p:nvPr>
            <p:custDataLst>
              <p:tags r:id="rId7"/>
            </p:custDataLst>
          </p:nvPr>
        </p:nvSpPr>
        <p:spPr>
          <a:xfrm>
            <a:off x="6401435" y="4209415"/>
            <a:ext cx="5250180" cy="521970"/>
          </a:xfrm>
          <a:prstGeom prst="rect">
            <a:avLst/>
          </a:prstGeom>
          <a:noFill/>
          <a:ln w="9525">
            <a:noFill/>
          </a:ln>
        </p:spPr>
        <p:txBody>
          <a:bodyPr wrap="square">
            <a:spAutoFit/>
          </a:bodyPr>
          <a:p>
            <a:pPr indent="0" algn="ctr"/>
            <a:r>
              <a:rPr lang="en-US" altLang="zh-CN" sz="12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Functions and Application</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a:p>
            <a:endParaRPr lang="zh-CN" altLang="en-US"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346" y="101059"/>
            <a:ext cx="421640" cy="337185"/>
          </a:xfrm>
          <a:prstGeom prst="rect">
            <a:avLst/>
          </a:prstGeom>
          <a:noFill/>
          <a:ln>
            <a:noFill/>
          </a:ln>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24</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461732" y="343524"/>
            <a:ext cx="1080656" cy="556730"/>
          </a:xfrm>
          <a:prstGeom prst="rect">
            <a:avLst/>
          </a:prstGeom>
        </p:spPr>
      </p:pic>
      <p:sp>
        <p:nvSpPr>
          <p:cNvPr id="52" name="矩形 51"/>
          <p:cNvSpPr/>
          <p:nvPr/>
        </p:nvSpPr>
        <p:spPr>
          <a:xfrm>
            <a:off x="1081087" y="729785"/>
            <a:ext cx="10384155" cy="398780"/>
          </a:xfrm>
          <a:prstGeom prst="rect">
            <a:avLst/>
          </a:prstGeom>
        </p:spPr>
        <p:txBody>
          <a:bodyPr wrap="square">
            <a:sp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a:t>
            </a:r>
            <a:r>
              <a:rPr lang="zh-CN" altLang="zh-CN" sz="2000" b="1" dirty="0">
                <a:solidFill>
                  <a:srgbClr val="8C7274"/>
                </a:solidFill>
                <a:latin typeface="微软雅黑" panose="020B0503020204020204" pitchFamily="34" charset="-122"/>
                <a:ea typeface="微软雅黑" panose="020B0503020204020204" pitchFamily="34" charset="-122"/>
                <a:sym typeface="+mn-ea"/>
              </a:rPr>
              <a:t>PAG</a:t>
            </a:r>
            <a:r>
              <a:rPr lang="en-US" altLang="zh-CN" sz="2000" b="1" dirty="0">
                <a:solidFill>
                  <a:srgbClr val="8C7274"/>
                </a:solidFill>
                <a:latin typeface="微软雅黑" panose="020B0503020204020204" pitchFamily="34" charset="-122"/>
                <a:ea typeface="微软雅黑" panose="020B0503020204020204" pitchFamily="34" charset="-122"/>
                <a:sym typeface="+mn-ea"/>
              </a:rPr>
              <a:t> Polyether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376321" y="440191"/>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a:t>
            </a:r>
            <a:r>
              <a:rPr lang="en-US"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P</a:t>
            </a:r>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roduct</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961266" y="545237"/>
            <a:ext cx="690880" cy="245110"/>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产品推荐</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883920" y="1077807"/>
            <a:ext cx="5080000" cy="306705"/>
          </a:xfrm>
          <a:prstGeom prst="rect">
            <a:avLst/>
          </a:prstGeom>
          <a:noFill/>
          <a:ln w="9525">
            <a:noFill/>
          </a:ln>
        </p:spPr>
        <p:txBody>
          <a:bodyPr>
            <a:spAutoFit/>
          </a:bodyPr>
          <a:lstStyle/>
          <a:p>
            <a:pPr indent="0" algn="ctr"/>
            <a:r>
              <a:rPr lang="zh-CN" sz="1400" b="1" dirty="0">
                <a:solidFill>
                  <a:srgbClr val="000000"/>
                </a:solidFill>
                <a:latin typeface="微软雅黑" panose="020B0503020204020204" pitchFamily="34" charset="-122"/>
                <a:ea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r>
              <a:rPr lang="zh-CN" sz="1400" b="1" dirty="0">
                <a:solidFill>
                  <a:srgbClr val="000000"/>
                </a:solidFill>
                <a:latin typeface="微软雅黑" panose="020B0503020204020204" pitchFamily="34" charset="-122"/>
                <a:ea typeface="微软雅黑" panose="020B0503020204020204" pitchFamily="34" charset="-122"/>
              </a:rPr>
              <a:t>】</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2"/>
            </p:custDataLst>
          </p:nvPr>
        </p:nvSpPr>
        <p:spPr>
          <a:xfrm>
            <a:off x="6737985" y="1268730"/>
            <a:ext cx="4321810" cy="1988820"/>
          </a:xfrm>
          <a:prstGeom prst="rect">
            <a:avLst/>
          </a:prstGeom>
          <a:noFill/>
          <a:ln w="9525">
            <a:noFill/>
          </a:ln>
        </p:spPr>
        <p:txBody>
          <a:bodyPr wrap="square">
            <a:noAutofit/>
          </a:bodyPr>
          <a:lstStyle/>
          <a:p>
            <a:pPr indent="0" algn="ct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3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RJ-PAG-1# is featured on high thickening, high viscosity temperature index, high flashing point, strong shear resistance, low foaming and etc..</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3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RJ-PAG-2# has excellent detergency, easy to be cleaned after being quenched, great stability, long service life.</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2" name="表格 11"/>
          <p:cNvGraphicFramePr/>
          <p:nvPr>
            <p:custDataLst>
              <p:tags r:id="rId3"/>
            </p:custDataLst>
          </p:nvPr>
        </p:nvGraphicFramePr>
        <p:xfrm>
          <a:off x="239395" y="1546860"/>
          <a:ext cx="6148705" cy="2468880"/>
        </p:xfrm>
        <a:graphic>
          <a:graphicData uri="http://schemas.openxmlformats.org/drawingml/2006/table">
            <a:tbl>
              <a:tblPr/>
              <a:tblGrid>
                <a:gridCol w="1435100"/>
                <a:gridCol w="2127250"/>
                <a:gridCol w="1236345"/>
                <a:gridCol w="1350010"/>
              </a:tblGrid>
              <a:tr h="498624">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Cloud point（1%aqueous solution）</a:t>
                      </a:r>
                      <a:endPar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40℃ kinematic viscosity</a:t>
                      </a:r>
                      <a:endPar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r>
              <a:tr h="458470">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Water PEG Polyether for refractory hydraulic fluid</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Yellow to light yellow transparent liquid</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76~80℃</a:t>
                      </a:r>
                      <a:endPar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60-75</a:t>
                      </a:r>
                      <a:endPar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2DEEF"/>
                    </a:solidFill>
                  </a:tcPr>
                </a:tc>
              </a:tr>
              <a:tr h="460375">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Water-based quenching Liquid polyether</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Yellow to light yellow transparent liquid</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75~80℃</a:t>
                      </a:r>
                      <a:endPar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65-80</a:t>
                      </a:r>
                      <a:endPar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r>
            </a:tbl>
          </a:graphicData>
        </a:graphic>
      </p:graphicFrame>
      <p:sp>
        <p:nvSpPr>
          <p:cNvPr id="4" name="矩形 3"/>
          <p:cNvSpPr/>
          <p:nvPr>
            <p:custDataLst>
              <p:tags r:id="rId4"/>
            </p:custDataLst>
          </p:nvPr>
        </p:nvSpPr>
        <p:spPr>
          <a:xfrm>
            <a:off x="2390140" y="3257522"/>
            <a:ext cx="8917940" cy="398780"/>
          </a:xfrm>
          <a:prstGeom prst="rect">
            <a:avLst/>
          </a:prstGeom>
        </p:spPr>
        <p:txBody>
          <a:bodyPr wrap="square">
            <a:sp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Water Insolubility PAG Serials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6532245" y="3456305"/>
            <a:ext cx="4933315" cy="2096770"/>
          </a:xfrm>
          <a:prstGeom prst="rect">
            <a:avLst/>
          </a:prstGeom>
          <a:noFill/>
        </p:spPr>
        <p:txBody>
          <a:bodyPr wrap="square" rtlCol="0" anchor="t">
            <a:noAutofit/>
          </a:bodyPr>
          <a:lstStyle/>
          <a:p>
            <a:pPr indent="0" algn="ctr"/>
            <a:endParaRPr lang="zh-CN" altLang="en-US" sz="1400" b="1" dirty="0">
              <a:solidFill>
                <a:srgbClr val="000000"/>
              </a:solidFill>
              <a:latin typeface="微软雅黑" panose="020B0503020204020204" pitchFamily="34" charset="-122"/>
              <a:ea typeface="微软雅黑" panose="020B0503020204020204" pitchFamily="34" charset="-122"/>
              <a:sym typeface="+mn-ea"/>
            </a:endParaRPr>
          </a:p>
          <a:p>
            <a:pPr indent="0" algn="ct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40000"/>
              </a:lnSpc>
            </a:pPr>
            <a:r>
              <a:rPr 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PAG type oil solubility polyether, as synthetic base oil, is featured on lubricants within the viscosity range, great viscosity temperature, carrying capacity, great low temperature, oxidation stability, resistance to fire, corrosion and hydrolysis, high flashing and ignition points, low ash content, non-toxic, low corrosion towards the metal and etc.. Currently, successfully used as high temperature lubricants, gear oil, compressor oil, hydraulic fluid, braking liquid and base oil for special greases.</a:t>
            </a:r>
            <a:endParaRPr lang="en-US"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custDataLst>
              <p:tags r:id="rId5"/>
            </p:custDataLst>
          </p:nvPr>
        </p:nvSpPr>
        <p:spPr>
          <a:xfrm>
            <a:off x="908050" y="3610624"/>
            <a:ext cx="5080000" cy="306705"/>
          </a:xfrm>
          <a:prstGeom prst="rect">
            <a:avLst/>
          </a:prstGeom>
          <a:noFill/>
          <a:ln w="9525">
            <a:noFill/>
          </a:ln>
        </p:spPr>
        <p:txBody>
          <a:bodyPr>
            <a:spAutoFit/>
          </a:bodyPr>
          <a:lstStyle/>
          <a:p>
            <a:pPr indent="0" algn="ctr"/>
            <a:r>
              <a:rPr lang="zh-CN" sz="1400" b="1" dirty="0">
                <a:solidFill>
                  <a:srgbClr val="000000"/>
                </a:solidFill>
                <a:latin typeface="微软雅黑" panose="020B0503020204020204" pitchFamily="34" charset="-122"/>
                <a:ea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r>
              <a:rPr lang="zh-CN" sz="1400" b="1" dirty="0">
                <a:solidFill>
                  <a:srgbClr val="000000"/>
                </a:solidFill>
                <a:latin typeface="微软雅黑" panose="020B0503020204020204" pitchFamily="34" charset="-122"/>
                <a:ea typeface="微软雅黑" panose="020B0503020204020204" pitchFamily="34" charset="-122"/>
              </a:rPr>
              <a:t>】</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6"/>
            </p:custDataLst>
          </p:nvPr>
        </p:nvGraphicFramePr>
        <p:xfrm>
          <a:off x="368512" y="4055124"/>
          <a:ext cx="5693623" cy="2345690"/>
        </p:xfrm>
        <a:graphic>
          <a:graphicData uri="http://schemas.openxmlformats.org/drawingml/2006/table">
            <a:tbl>
              <a:tblPr firstRow="1" bandRow="1">
                <a:tableStyleId>{5C22544A-7EE6-4342-B048-85BDC9FD1C3A}</a:tableStyleId>
              </a:tblPr>
              <a:tblGrid>
                <a:gridCol w="817177"/>
                <a:gridCol w="1235075"/>
                <a:gridCol w="1310690"/>
                <a:gridCol w="891989"/>
                <a:gridCol w="1438692"/>
              </a:tblGrid>
              <a:tr h="584227">
                <a:tc>
                  <a:txBody>
                    <a:bodyPr/>
                    <a:lstStyle/>
                    <a:p>
                      <a:pPr algn="ctr">
                        <a:lnSpc>
                          <a:spcPct val="100000"/>
                        </a:lnSpc>
                        <a:buClrTx/>
                        <a:buSzTx/>
                        <a:buFontTx/>
                        <a:buNone/>
                      </a:pPr>
                      <a:endPar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tc>
                <a:tc>
                  <a:txBody>
                    <a:bodyPr/>
                    <a:lstStyle/>
                    <a:p>
                      <a:pPr algn="ctr">
                        <a:lnSpc>
                          <a:spcPct val="100000"/>
                        </a:lnSpc>
                        <a:buClrTx/>
                        <a:buSzTx/>
                        <a:buFontTx/>
                        <a:buNone/>
                      </a:pPr>
                      <a:endPar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buClrTx/>
                        <a:buSzTx/>
                        <a:buFontTx/>
                        <a:buNone/>
                      </a:pPr>
                      <a:r>
                        <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kinematic viscosity</a:t>
                      </a:r>
                      <a:endPar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buClrTx/>
                        <a:buSzTx/>
                        <a:buFontTx/>
                        <a:buNone/>
                      </a:pP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v40℃mm2/s</a:t>
                      </a:r>
                      <a:endPar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tc>
                <a:tc>
                  <a:txBody>
                    <a:bodyPr/>
                    <a:lstStyle/>
                    <a:p>
                      <a:pPr algn="ctr">
                        <a:lnSpc>
                          <a:spcPct val="100000"/>
                        </a:lnSpc>
                        <a:buClrTx/>
                        <a:buSzTx/>
                        <a:buFontTx/>
                        <a:buNone/>
                      </a:pPr>
                      <a:endPar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buClrTx/>
                        <a:buSzTx/>
                        <a:buFontTx/>
                        <a:buNone/>
                      </a:pPr>
                      <a:r>
                        <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kinematic viscosity</a:t>
                      </a:r>
                      <a:endPar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buClrTx/>
                        <a:buSzTx/>
                        <a:buFontTx/>
                        <a:buNone/>
                      </a:pPr>
                      <a:r>
                        <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v100℃,mm2/s</a:t>
                      </a:r>
                      <a:endPar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tc>
                <a:tc>
                  <a:txBody>
                    <a:bodyPr/>
                    <a:lstStyle/>
                    <a:p>
                      <a:pPr algn="ctr">
                        <a:lnSpc>
                          <a:spcPct val="100000"/>
                        </a:lnSpc>
                        <a:buClrTx/>
                        <a:buSzTx/>
                        <a:buFontTx/>
                        <a:buNone/>
                      </a:pPr>
                      <a:endPar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buClrTx/>
                        <a:buSzTx/>
                        <a:buFontTx/>
                        <a:buNone/>
                      </a:pPr>
                      <a:r>
                        <a:rPr lang="en-US" sz="120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flow point</a:t>
                      </a:r>
                      <a:r>
                        <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tc>
                <a:tc>
                  <a:txBody>
                    <a:bodyPr/>
                    <a:lstStyle/>
                    <a:p>
                      <a:pPr algn="ctr">
                        <a:lnSpc>
                          <a:spcPct val="100000"/>
                        </a:lnSpc>
                        <a:buClrTx/>
                        <a:buSzTx/>
                        <a:buFontTx/>
                        <a:buNone/>
                      </a:pPr>
                      <a:endPar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buClrTx/>
                        <a:buSzTx/>
                        <a:buFontTx/>
                        <a:buNone/>
                      </a:pPr>
                      <a:r>
                        <a:rPr lang="en-US" sz="120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water content</a:t>
                      </a:r>
                      <a:r>
                        <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tc>
              </a:tr>
              <a:tr h="219898">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RJ-32</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32</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6.5</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-55</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0.2</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r>
              <a:tr h="220537">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RJ-46</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46</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8.5</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-55</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0.2</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r>
              <a:tr h="219898">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RJ-68</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68</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12</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-45</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0.2</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r>
              <a:tr h="219710">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RJ-150</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150</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24</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-37</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0.2</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r>
              <a:tr h="220345">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RJ-220</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220</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34</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-37</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0.2</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r>
              <a:tr h="220980">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RJ-320</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320</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50</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-35</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0.2</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r>
              <a:tr h="219259">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RJ-460</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460</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70</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-34</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0.2</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r>
              <a:tr h="220537">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RJ-680</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680</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105</a:t>
                      </a:r>
                      <a:endPar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-30</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c>
                  <a:txBody>
                    <a:bodyPr/>
                    <a:lstStyle/>
                    <a:p>
                      <a:pPr indent="0" algn="ctr">
                        <a:lnSpc>
                          <a:spcPct val="120000"/>
                        </a:lnSpc>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0.2</a:t>
                      </a:r>
                      <a:endPar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tc>
              </a:tr>
            </a:tbl>
          </a:graphicData>
        </a:graphic>
      </p:graphicFrame>
      <p:sp>
        <p:nvSpPr>
          <p:cNvPr id="3" name="文本框 2"/>
          <p:cNvSpPr txBox="1"/>
          <p:nvPr>
            <p:custDataLst>
              <p:tags r:id="rId7"/>
            </p:custDataLst>
          </p:nvPr>
        </p:nvSpPr>
        <p:spPr>
          <a:xfrm>
            <a:off x="6115685" y="907415"/>
            <a:ext cx="5349240" cy="521970"/>
          </a:xfrm>
          <a:prstGeom prst="rect">
            <a:avLst/>
          </a:prstGeom>
          <a:noFill/>
          <a:ln w="9525">
            <a:noFill/>
          </a:ln>
        </p:spPr>
        <p:txBody>
          <a:bodyPr wrap="square">
            <a:spAutoFit/>
          </a:bodyPr>
          <a:p>
            <a:pPr indent="0" algn="ctr"/>
            <a:r>
              <a:rPr lang="en-US" altLang="zh-CN" sz="12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Functions and Application</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a:p>
            <a:endParaRPr lang="zh-CN" altLang="en-US"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文本框 4"/>
          <p:cNvSpPr txBox="1"/>
          <p:nvPr>
            <p:custDataLst>
              <p:tags r:id="rId8"/>
            </p:custDataLst>
          </p:nvPr>
        </p:nvSpPr>
        <p:spPr>
          <a:xfrm>
            <a:off x="6235700" y="3571240"/>
            <a:ext cx="5349240" cy="521970"/>
          </a:xfrm>
          <a:prstGeom prst="rect">
            <a:avLst/>
          </a:prstGeom>
          <a:noFill/>
          <a:ln w="9525">
            <a:noFill/>
          </a:ln>
        </p:spPr>
        <p:txBody>
          <a:bodyPr wrap="square">
            <a:spAutoFit/>
          </a:bodyPr>
          <a:p>
            <a:pPr indent="0" algn="ctr"/>
            <a:r>
              <a:rPr lang="en-US" altLang="zh-CN" sz="12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Functions and Application</a:t>
            </a:r>
            <a:r>
              <a:rPr 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a:p>
            <a:endParaRPr lang="zh-CN" altLang="en-US" sz="1400" b="0" dirty="0">
              <a:solidFill>
                <a:srgbClr val="231F20"/>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346" y="101059"/>
            <a:ext cx="421640" cy="337185"/>
          </a:xfrm>
          <a:prstGeom prst="rect">
            <a:avLst/>
          </a:prstGeom>
          <a:noFill/>
          <a:ln>
            <a:noFill/>
          </a:ln>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25</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480147" y="361939"/>
            <a:ext cx="1080656" cy="556730"/>
          </a:xfrm>
          <a:prstGeom prst="rect">
            <a:avLst/>
          </a:prstGeom>
        </p:spPr>
      </p:pic>
      <p:sp>
        <p:nvSpPr>
          <p:cNvPr id="52" name="矩形 51"/>
          <p:cNvSpPr/>
          <p:nvPr/>
        </p:nvSpPr>
        <p:spPr>
          <a:xfrm>
            <a:off x="1266614" y="995466"/>
            <a:ext cx="10384155" cy="398780"/>
          </a:xfrm>
          <a:prstGeom prst="rect">
            <a:avLst/>
          </a:prstGeom>
        </p:spPr>
        <p:txBody>
          <a:bodyPr wrap="square">
            <a:sp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a:t>
            </a:r>
            <a:r>
              <a:rPr lang="en-US" b="1" dirty="0">
                <a:solidFill>
                  <a:srgbClr val="8C7274"/>
                </a:solidFill>
                <a:latin typeface="微软雅黑" panose="020B0503020204020204" pitchFamily="34" charset="-122"/>
                <a:ea typeface="微软雅黑" panose="020B0503020204020204" pitchFamily="34" charset="-122"/>
                <a:sym typeface="+mn-ea"/>
              </a:rPr>
              <a:t>Defoamer</a:t>
            </a:r>
            <a:r>
              <a:rPr lang="zh-CN" b="1" dirty="0">
                <a:solidFill>
                  <a:srgbClr val="8C7274"/>
                </a:solidFill>
                <a:latin typeface="微软雅黑" panose="020B0503020204020204" pitchFamily="34" charset="-122"/>
                <a:ea typeface="微软雅黑" panose="020B0503020204020204" pitchFamily="34" charset="-122"/>
                <a:sym typeface="+mn-ea"/>
              </a:rPr>
              <a:t>（</a:t>
            </a:r>
            <a:r>
              <a:rPr b="1" dirty="0">
                <a:solidFill>
                  <a:srgbClr val="8C7274"/>
                </a:solidFill>
                <a:latin typeface="微软雅黑" panose="020B0503020204020204" pitchFamily="34" charset="-122"/>
                <a:ea typeface="微软雅黑" panose="020B0503020204020204" pitchFamily="34" charset="-122"/>
                <a:sym typeface="+mn-ea"/>
              </a:rPr>
              <a:t>GPE</a:t>
            </a:r>
            <a:r>
              <a:rPr lang="zh-CN" b="1" dirty="0">
                <a:solidFill>
                  <a:srgbClr val="8C7274"/>
                </a:solidFill>
                <a:latin typeface="微软雅黑" panose="020B0503020204020204" pitchFamily="34" charset="-122"/>
                <a:ea typeface="微软雅黑" panose="020B0503020204020204" pitchFamily="34" charset="-122"/>
                <a:sym typeface="+mn-ea"/>
              </a:rPr>
              <a:t>）</a:t>
            </a:r>
            <a:r>
              <a:rPr lang="en-US" b="1" dirty="0">
                <a:solidFill>
                  <a:srgbClr val="8C7274"/>
                </a:solidFill>
                <a:latin typeface="微软雅黑" panose="020B0503020204020204" pitchFamily="34" charset="-122"/>
                <a:ea typeface="微软雅黑" panose="020B0503020204020204" pitchFamily="34" charset="-122"/>
                <a:sym typeface="+mn-ea"/>
              </a:rPr>
              <a:t>serials</a:t>
            </a:r>
            <a:r>
              <a:rPr lang="en-US" altLang="zh-CN" sz="2000" b="1" dirty="0">
                <a:solidFill>
                  <a:srgbClr val="8C7274"/>
                </a:solidFill>
                <a:latin typeface="微软雅黑" panose="020B0503020204020204" pitchFamily="34" charset="-122"/>
                <a:ea typeface="微软雅黑" panose="020B0503020204020204" pitchFamily="34" charset="-122"/>
                <a:sym typeface="+mn-ea"/>
              </a:rPr>
              <a:t>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152801" y="440191"/>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Product</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961266" y="545237"/>
            <a:ext cx="690880" cy="245110"/>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产品推荐</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629315" y="1105746"/>
            <a:ext cx="5080000" cy="306705"/>
          </a:xfrm>
          <a:prstGeom prst="rect">
            <a:avLst/>
          </a:prstGeom>
          <a:noFill/>
          <a:ln w="9525">
            <a:noFill/>
          </a:ln>
        </p:spPr>
        <p:txBody>
          <a:bodyPr>
            <a:spAutoFit/>
          </a:bodyPr>
          <a:lstStyle/>
          <a:p>
            <a:pPr indent="0" algn="ctr"/>
            <a:r>
              <a:rPr lang="zh-CN" sz="1400" b="1" dirty="0">
                <a:solidFill>
                  <a:srgbClr val="000000"/>
                </a:solidFill>
                <a:latin typeface="微软雅黑" panose="020B0503020204020204" pitchFamily="34" charset="-122"/>
                <a:ea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r>
              <a:rPr lang="zh-CN" sz="1400" b="1" dirty="0">
                <a:solidFill>
                  <a:srgbClr val="000000"/>
                </a:solidFill>
                <a:latin typeface="微软雅黑" panose="020B0503020204020204" pitchFamily="34" charset="-122"/>
                <a:ea typeface="微软雅黑" panose="020B0503020204020204" pitchFamily="34" charset="-122"/>
              </a:rPr>
              <a:t>】</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790478" y="1803824"/>
            <a:ext cx="5640705" cy="391160"/>
          </a:xfrm>
          <a:prstGeom prst="rect">
            <a:avLst/>
          </a:prstGeom>
          <a:noFill/>
          <a:ln w="9525">
            <a:noFill/>
          </a:ln>
        </p:spPr>
        <p:txBody>
          <a:bodyPr wrap="square">
            <a:noAutofit/>
          </a:bodyPr>
          <a:lstStyle/>
          <a:p>
            <a:pPr indent="0"/>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5" name="表格 4"/>
          <p:cNvGraphicFramePr/>
          <p:nvPr>
            <p:custDataLst>
              <p:tags r:id="rId2"/>
            </p:custDataLst>
          </p:nvPr>
        </p:nvGraphicFramePr>
        <p:xfrm>
          <a:off x="384175" y="1414780"/>
          <a:ext cx="5325110" cy="956310"/>
        </p:xfrm>
        <a:graphic>
          <a:graphicData uri="http://schemas.openxmlformats.org/drawingml/2006/table">
            <a:tbl>
              <a:tblPr/>
              <a:tblGrid>
                <a:gridCol w="1121410"/>
                <a:gridCol w="1840865"/>
                <a:gridCol w="1195070"/>
                <a:gridCol w="1167765"/>
              </a:tblGrid>
              <a:tr h="487045">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Acid value (</a:t>
                      </a:r>
                      <a:r>
                        <a:rPr lang="en-US" sz="1200" b="1"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mgKOH</a:t>
                      </a: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/g)</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Hydroxyl value(</a:t>
                      </a:r>
                      <a:r>
                        <a:rPr lang="en-US" sz="1200" b="1"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mgKOH</a:t>
                      </a: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/g)</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r>
              <a:tr h="469265">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GPE</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Colorless liquid, transparent thick liquid</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45-60</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r>
            </a:tbl>
          </a:graphicData>
        </a:graphic>
      </p:graphicFrame>
      <p:sp>
        <p:nvSpPr>
          <p:cNvPr id="2" name="文本框 1"/>
          <p:cNvSpPr txBox="1"/>
          <p:nvPr>
            <p:custDataLst>
              <p:tags r:id="rId3"/>
            </p:custDataLst>
          </p:nvPr>
        </p:nvSpPr>
        <p:spPr>
          <a:xfrm>
            <a:off x="5950585" y="1849755"/>
            <a:ext cx="4860925" cy="460375"/>
          </a:xfrm>
          <a:prstGeom prst="rect">
            <a:avLst/>
          </a:prstGeom>
          <a:noFill/>
          <a:ln w="9525">
            <a:noFill/>
          </a:ln>
        </p:spPr>
        <p:txBody>
          <a:bodyPr wrap="square">
            <a:spAutoFit/>
          </a:bodyPr>
          <a:lstStyle/>
          <a:p>
            <a:pPr indent="0" algn="just" fontAlgn="auto"/>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Defoaming, inhibit foam from regenerating.</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p>
            <a:pPr indent="0" algn="ctr"/>
            <a:endParaRPr lang="zh-CN" altLang="en-US" sz="1200" b="1" dirty="0">
              <a:solidFill>
                <a:srgbClr val="000000"/>
              </a:solidFill>
              <a:latin typeface="微软雅黑" panose="020B0503020204020204" pitchFamily="34" charset="-122"/>
              <a:ea typeface="微软雅黑" panose="020B0503020204020204" pitchFamily="34" charset="-122"/>
            </a:endParaRPr>
          </a:p>
        </p:txBody>
      </p:sp>
      <p:sp>
        <p:nvSpPr>
          <p:cNvPr id="4" name="矩形 3"/>
          <p:cNvSpPr/>
          <p:nvPr>
            <p:custDataLst>
              <p:tags r:id="rId4"/>
            </p:custDataLst>
          </p:nvPr>
        </p:nvSpPr>
        <p:spPr>
          <a:xfrm>
            <a:off x="1354667" y="2890306"/>
            <a:ext cx="10384155" cy="398780"/>
          </a:xfrm>
          <a:prstGeom prst="rect">
            <a:avLst/>
          </a:prstGeom>
        </p:spPr>
        <p:txBody>
          <a:bodyPr wrap="square">
            <a:sp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a:t>
            </a:r>
            <a:r>
              <a:rPr b="1" dirty="0">
                <a:solidFill>
                  <a:srgbClr val="8C7274"/>
                </a:solidFill>
                <a:latin typeface="微软雅黑" panose="020B0503020204020204" pitchFamily="34" charset="-122"/>
                <a:ea typeface="微软雅黑" panose="020B0503020204020204" pitchFamily="34" charset="-122"/>
                <a:sym typeface="+mn-ea"/>
              </a:rPr>
              <a:t>2-naphthol glycol ether</a:t>
            </a:r>
            <a:r>
              <a:rPr lang="en-US" altLang="zh-CN" sz="2000" b="1" dirty="0">
                <a:solidFill>
                  <a:srgbClr val="8C7274"/>
                </a:solidFill>
                <a:latin typeface="微软雅黑" panose="020B0503020204020204" pitchFamily="34" charset="-122"/>
                <a:ea typeface="微软雅黑" panose="020B0503020204020204" pitchFamily="34" charset="-122"/>
                <a:sym typeface="+mn-ea"/>
              </a:rPr>
              <a:t>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7" name="文本框 6"/>
          <p:cNvSpPr txBox="1"/>
          <p:nvPr>
            <p:custDataLst>
              <p:tags r:id="rId5"/>
            </p:custDataLst>
          </p:nvPr>
        </p:nvSpPr>
        <p:spPr>
          <a:xfrm>
            <a:off x="297845" y="3034876"/>
            <a:ext cx="5080000" cy="306705"/>
          </a:xfrm>
          <a:prstGeom prst="rect">
            <a:avLst/>
          </a:prstGeom>
          <a:noFill/>
          <a:ln w="9525">
            <a:noFill/>
          </a:ln>
        </p:spPr>
        <p:txBody>
          <a:bodyPr>
            <a:spAutoFit/>
          </a:bodyPr>
          <a:lstStyle/>
          <a:p>
            <a:pPr indent="0" algn="ctr"/>
            <a:r>
              <a:rPr lang="zh-CN" sz="1400" b="1" dirty="0">
                <a:solidFill>
                  <a:srgbClr val="000000"/>
                </a:solidFill>
                <a:latin typeface="微软雅黑" panose="020B0503020204020204" pitchFamily="34" charset="-122"/>
                <a:ea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r>
              <a:rPr lang="zh-CN" sz="1400" b="1" dirty="0">
                <a:solidFill>
                  <a:srgbClr val="000000"/>
                </a:solidFill>
                <a:latin typeface="微软雅黑" panose="020B0503020204020204" pitchFamily="34" charset="-122"/>
                <a:ea typeface="微软雅黑" panose="020B0503020204020204" pitchFamily="34" charset="-122"/>
              </a:rPr>
              <a:t>】</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graphicFrame>
        <p:nvGraphicFramePr>
          <p:cNvPr id="12" name="表格 11"/>
          <p:cNvGraphicFramePr/>
          <p:nvPr>
            <p:custDataLst>
              <p:tags r:id="rId6"/>
            </p:custDataLst>
          </p:nvPr>
        </p:nvGraphicFramePr>
        <p:xfrm>
          <a:off x="86360" y="3390900"/>
          <a:ext cx="5622925" cy="3467100"/>
        </p:xfrm>
        <a:graphic>
          <a:graphicData uri="http://schemas.openxmlformats.org/drawingml/2006/table">
            <a:tbl>
              <a:tblPr/>
              <a:tblGrid>
                <a:gridCol w="1846580"/>
                <a:gridCol w="1224915"/>
                <a:gridCol w="2551430"/>
              </a:tblGrid>
              <a:tr h="310515">
                <a:tc>
                  <a:txBody>
                    <a:bodyPr/>
                    <a:lstStyle/>
                    <a:p>
                      <a:pPr indent="0" algn="ctr">
                        <a:lnSpc>
                          <a:spcPct val="120000"/>
                        </a:lnSpc>
                        <a:buNone/>
                      </a:pPr>
                      <a:r>
                        <a:rPr lang="en-US" sz="1200" b="1" dirty="0" err="1">
                          <a:solidFill>
                            <a:srgbClr val="FFFFFF"/>
                          </a:solidFill>
                          <a:latin typeface="微软雅黑" panose="020B0503020204020204" pitchFamily="34" charset="-122"/>
                          <a:ea typeface="微软雅黑" panose="020B0503020204020204" pitchFamily="34" charset="-122"/>
                          <a:cs typeface="宋体" panose="02010600030101010101" pitchFamily="2" charset="-122"/>
                        </a:rPr>
                        <a:t>Spec.</a:t>
                      </a:r>
                      <a:endParaRPr lang="en-US" altLang="en-US" sz="1200" b="1"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lnSpc>
                          <a:spcPct val="120000"/>
                        </a:lnSpc>
                        <a:buNone/>
                      </a:pPr>
                      <a:r>
                        <a:rPr lang="en-US" sz="1200" b="1" dirty="0" err="1">
                          <a:solidFill>
                            <a:srgbClr val="FFFFFF"/>
                          </a:solidFill>
                          <a:latin typeface="微软雅黑" panose="020B0503020204020204" pitchFamily="34" charset="-122"/>
                          <a:ea typeface="微软雅黑" panose="020B0503020204020204" pitchFamily="34" charset="-122"/>
                          <a:cs typeface="宋体" panose="02010600030101010101" pitchFamily="2" charset="-122"/>
                        </a:rPr>
                        <a:t>Control spec.</a:t>
                      </a:r>
                      <a:endParaRPr lang="en-US" altLang="en-US" sz="1200" b="1"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lnSpc>
                          <a:spcPct val="120000"/>
                        </a:lnSpc>
                        <a:buNone/>
                      </a:pPr>
                      <a:r>
                        <a:rPr lang="en-US" sz="1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Test method</a:t>
                      </a:r>
                      <a:endParaRPr lang="en-US" altLang="en-US" sz="1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r>
              <a:tr h="859155">
                <a:tc>
                  <a:txBody>
                    <a:bodyPr/>
                    <a:lstStyle/>
                    <a:p>
                      <a:pPr indent="0" algn="ctr">
                        <a:lnSpc>
                          <a:spcPct val="140000"/>
                        </a:lnSpc>
                        <a:buNone/>
                      </a:pPr>
                      <a:r>
                        <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Appearance</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lnSpc>
                          <a:spcPct val="14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Brown transparent liquid</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lnSpc>
                          <a:spcPct val="130000"/>
                        </a:lnSpc>
                        <a:buNone/>
                      </a:pPr>
                      <a:r>
                        <a:rPr lang="en-US" sz="1200" b="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rPr>
                        <a:t>Visual observation</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r>
              <a:tr h="274320">
                <a:tc>
                  <a:txBody>
                    <a:bodyPr/>
                    <a:lstStyle/>
                    <a:p>
                      <a:pPr indent="0" algn="ctr">
                        <a:lnSpc>
                          <a:spcPct val="150000"/>
                        </a:lnSpc>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water content/(%)</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lnSpc>
                          <a:spcPct val="15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a:t>
                      </a:r>
                      <a:r>
                        <a:rPr lang="en-US" sz="1200" b="0">
                          <a:solidFill>
                            <a:srgbClr val="000000"/>
                          </a:solidFill>
                          <a:latin typeface="微软雅黑" panose="020B0503020204020204" pitchFamily="34" charset="-122"/>
                          <a:ea typeface="微软雅黑" panose="020B0503020204020204" pitchFamily="34" charset="-122"/>
                          <a:cs typeface="Arial" panose="020B0604020202020204" pitchFamily="34" charset="0"/>
                        </a:rPr>
                        <a:t>.5</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lnSpc>
                          <a:spcPct val="150000"/>
                        </a:lnSpc>
                        <a:buNone/>
                      </a:pPr>
                      <a:r>
                        <a:rPr lang="en-US" sz="1200" b="0">
                          <a:solidFill>
                            <a:srgbClr val="2F2F2F"/>
                          </a:solidFill>
                          <a:latin typeface="微软雅黑" panose="020B0503020204020204" pitchFamily="34" charset="-122"/>
                          <a:ea typeface="微软雅黑" panose="020B0503020204020204" pitchFamily="34" charset="-122"/>
                          <a:cs typeface="宋体" panose="02010600030101010101" pitchFamily="2" charset="-122"/>
                        </a:rPr>
                        <a:t>GB/T 7380</a:t>
                      </a:r>
                      <a:endParaRPr lang="en-US" altLang="en-US" sz="1200" b="0">
                        <a:solidFill>
                          <a:srgbClr val="2F2F2F"/>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r>
              <a:tr h="511810">
                <a:tc>
                  <a:txBody>
                    <a:bodyPr/>
                    <a:lstStyle/>
                    <a:p>
                      <a:pPr indent="0" algn="ctr">
                        <a:lnSpc>
                          <a:spcPct val="150000"/>
                        </a:lnSpc>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pH</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lnSpc>
                          <a:spcPct val="150000"/>
                        </a:lnSpc>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7.0±1.0</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lnSpc>
                          <a:spcPct val="140000"/>
                        </a:lnSpc>
                        <a:buNone/>
                      </a:pPr>
                      <a:r>
                        <a:rPr lang="en-US" sz="1200" b="0">
                          <a:solidFill>
                            <a:srgbClr val="2F2F2F"/>
                          </a:solidFill>
                          <a:latin typeface="微软雅黑" panose="020B0503020204020204" pitchFamily="34" charset="-122"/>
                          <a:ea typeface="微软雅黑" panose="020B0503020204020204" pitchFamily="34" charset="-122"/>
                          <a:cs typeface="微软雅黑" panose="020B0503020204020204" pitchFamily="34" charset="-122"/>
                        </a:rPr>
                        <a:t>GB/T6368-2008, (1% aqeous solution)</a:t>
                      </a:r>
                      <a:endParaRPr lang="en-US" altLang="en-US" sz="1200" b="0">
                        <a:solidFill>
                          <a:srgbClr val="2F2F2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r>
              <a:tr h="414655">
                <a:tc>
                  <a:txBody>
                    <a:bodyPr/>
                    <a:lstStyle/>
                    <a:p>
                      <a:pPr indent="0" algn="ctr">
                        <a:lnSpc>
                          <a:spcPct val="140000"/>
                        </a:lnSpc>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Density/(g/cm3)，25℃</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lnSpc>
                          <a:spcPct val="15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1.10~1.15</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r>
              <a:tr h="292100">
                <a:tc>
                  <a:txBody>
                    <a:bodyPr/>
                    <a:lstStyle/>
                    <a:p>
                      <a:pPr indent="0" algn="ctr">
                        <a:lnSpc>
                          <a:spcPct val="160000"/>
                        </a:lnSpc>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viscosity/mPa·s，25℃</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lnSpc>
                          <a:spcPct val="16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en-US" sz="1200" b="0">
                          <a:solidFill>
                            <a:srgbClr val="000000"/>
                          </a:solidFill>
                          <a:latin typeface="微软雅黑" panose="020B0503020204020204" pitchFamily="34" charset="-122"/>
                          <a:ea typeface="微软雅黑" panose="020B0503020204020204" pitchFamily="34" charset="-122"/>
                          <a:cs typeface="Arial" panose="020B0604020202020204" pitchFamily="34" charset="0"/>
                        </a:rPr>
                        <a:t>00</a:t>
                      </a: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sz="1200" b="0">
                          <a:solidFill>
                            <a:srgbClr val="000000"/>
                          </a:solidFill>
                          <a:latin typeface="微软雅黑" panose="020B0503020204020204" pitchFamily="34" charset="-122"/>
                          <a:ea typeface="微软雅黑" panose="020B0503020204020204" pitchFamily="34" charset="-122"/>
                          <a:cs typeface="Arial" panose="020B0604020202020204" pitchFamily="34" charset="0"/>
                        </a:rPr>
                        <a:t>700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lnSpc>
                          <a:spcPct val="15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rotary viscosimeter</a:t>
                      </a:r>
                      <a:endPar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r>
              <a:tr h="548640">
                <a:tc>
                  <a:txBody>
                    <a:bodyPr/>
                    <a:lstStyle/>
                    <a:p>
                      <a:pPr indent="0" algn="ctr">
                        <a:lnSpc>
                          <a:spcPct val="150000"/>
                        </a:lnSpc>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hydroxyl value/mgKOH/g</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lnSpc>
                          <a:spcPct val="150000"/>
                        </a:lnSpc>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85±2</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lnSpc>
                          <a:spcPct val="15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GB/T12008.3-2009</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r>
              <a:tr h="255905">
                <a:tc>
                  <a:txBody>
                    <a:bodyPr/>
                    <a:lstStyle/>
                    <a:p>
                      <a:pPr indent="0" algn="ctr">
                        <a:lnSpc>
                          <a:spcPct val="140000"/>
                        </a:lnSpc>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cloud point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lnSpc>
                          <a:spcPct val="140000"/>
                        </a:lnSpc>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70±2</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indent="0" algn="ctr">
                        <a:lnSpc>
                          <a:spcPct val="140000"/>
                        </a:lnSpc>
                        <a:buNone/>
                      </a:pPr>
                      <a:r>
                        <a:rPr lang="en-US" sz="1200" b="0" dirty="0">
                          <a:solidFill>
                            <a:srgbClr val="2F2F2F"/>
                          </a:solidFill>
                          <a:latin typeface="微软雅黑" panose="020B0503020204020204" pitchFamily="34" charset="-122"/>
                          <a:ea typeface="微软雅黑" panose="020B0503020204020204" pitchFamily="34" charset="-122"/>
                          <a:cs typeface="微软雅黑" panose="020B0503020204020204" pitchFamily="34" charset="-122"/>
                        </a:rPr>
                        <a:t>GB/T 5559, (</a:t>
                      </a:r>
                      <a:r>
                        <a:rPr lang="en-US" sz="1200" b="0" dirty="0" err="1">
                          <a:solidFill>
                            <a:srgbClr val="2F2F2F"/>
                          </a:solidFill>
                          <a:latin typeface="微软雅黑" panose="020B0503020204020204" pitchFamily="34" charset="-122"/>
                          <a:ea typeface="微软雅黑" panose="020B0503020204020204" pitchFamily="34" charset="-122"/>
                          <a:cs typeface="微软雅黑" panose="020B0503020204020204" pitchFamily="34" charset="-122"/>
                        </a:rPr>
                        <a:t>NaCl solution</a:t>
                      </a:r>
                      <a:r>
                        <a:rPr lang="en-US" sz="1200" b="0" dirty="0">
                          <a:solidFill>
                            <a:srgbClr val="2F2F2F"/>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en-US" sz="1200" b="0" dirty="0">
                        <a:solidFill>
                          <a:srgbClr val="2F2F2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D2DEEF"/>
                    </a:solidFill>
                  </a:tcPr>
                </a:tc>
              </a:tr>
            </a:tbl>
          </a:graphicData>
        </a:graphic>
      </p:graphicFrame>
      <p:sp>
        <p:nvSpPr>
          <p:cNvPr id="8" name="文本框 7"/>
          <p:cNvSpPr txBox="1"/>
          <p:nvPr>
            <p:custDataLst>
              <p:tags r:id="rId7"/>
            </p:custDataLst>
          </p:nvPr>
        </p:nvSpPr>
        <p:spPr>
          <a:xfrm>
            <a:off x="5822950" y="3583305"/>
            <a:ext cx="5242560" cy="1094740"/>
          </a:xfrm>
          <a:prstGeom prst="rect">
            <a:avLst/>
          </a:prstGeom>
          <a:noFill/>
          <a:ln w="9525">
            <a:noFill/>
          </a:ln>
        </p:spPr>
        <p:txBody>
          <a:bodyPr wrap="square">
            <a:noAutofit/>
          </a:bodyPr>
          <a:lstStyle/>
          <a:p>
            <a:pPr algn="just" fontAlgn="auto">
              <a:lnSpc>
                <a:spcPct val="150000"/>
              </a:lnSpc>
              <a:buClrTx/>
              <a:buSzTx/>
              <a:buFontTx/>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 2-naphthol glycol ether</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 is a kind of non-ionic surfactant, used as emulsifier, wetting agent and dispersant and also widely used including all kinds of fields such as emulsion polymerization, oil paint, coating.</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custDataLst>
              <p:tags r:id="rId8"/>
            </p:custDataLst>
          </p:nvPr>
        </p:nvSpPr>
        <p:spPr>
          <a:xfrm>
            <a:off x="7220585" y="3308350"/>
            <a:ext cx="3498850" cy="306705"/>
          </a:xfrm>
          <a:prstGeom prst="rect">
            <a:avLst/>
          </a:prstGeom>
          <a:noFill/>
          <a:ln w="9525">
            <a:noFill/>
          </a:ln>
        </p:spPr>
        <p:txBody>
          <a:bodyPr wrap="square">
            <a:spAutoFit/>
          </a:bodyPr>
          <a:lstStyle/>
          <a:p>
            <a:pPr indent="0" algn="ctr"/>
            <a:r>
              <a:rPr lang="zh-CN" sz="1400" b="1" dirty="0">
                <a:solidFill>
                  <a:srgbClr val="000000"/>
                </a:solidFill>
                <a:latin typeface="微软雅黑" panose="020B0503020204020204" pitchFamily="34" charset="-122"/>
                <a:ea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Functions and Application</a:t>
            </a:r>
            <a:r>
              <a:rPr lang="zh-CN" sz="1400" b="1" dirty="0">
                <a:solidFill>
                  <a:srgbClr val="000000"/>
                </a:solidFill>
                <a:latin typeface="微软雅黑" panose="020B0503020204020204" pitchFamily="34" charset="-122"/>
                <a:ea typeface="微软雅黑" panose="020B0503020204020204" pitchFamily="34" charset="-122"/>
              </a:rPr>
              <a:t>】</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9"/>
            </p:custDataLst>
          </p:nvPr>
        </p:nvSpPr>
        <p:spPr>
          <a:xfrm>
            <a:off x="6473190" y="1330325"/>
            <a:ext cx="4246245" cy="306705"/>
          </a:xfrm>
          <a:prstGeom prst="rect">
            <a:avLst/>
          </a:prstGeom>
          <a:noFill/>
          <a:ln w="9525">
            <a:noFill/>
          </a:ln>
        </p:spPr>
        <p:txBody>
          <a:bodyPr wrap="square">
            <a:spAutoFit/>
          </a:bodyPr>
          <a:p>
            <a:pPr indent="0" algn="l"/>
            <a:r>
              <a:rPr lang="en-US" altLang="zh-CN" sz="1400" b="1" dirty="0">
                <a:solidFill>
                  <a:srgbClr val="000000"/>
                </a:solidFill>
                <a:latin typeface="微软雅黑" panose="020B0503020204020204" pitchFamily="34" charset="-122"/>
                <a:ea typeface="微软雅黑" panose="020B0503020204020204" pitchFamily="34" charset="-122"/>
              </a:rPr>
              <a:t>                 </a:t>
            </a:r>
            <a:r>
              <a:rPr lang="zh-CN" sz="1400" b="1" dirty="0">
                <a:solidFill>
                  <a:srgbClr val="000000"/>
                </a:solidFill>
                <a:latin typeface="微软雅黑" panose="020B0503020204020204" pitchFamily="34" charset="-122"/>
                <a:ea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Functions and Application</a:t>
            </a:r>
            <a:r>
              <a:rPr lang="zh-CN" sz="1400" b="1" dirty="0">
                <a:solidFill>
                  <a:srgbClr val="000000"/>
                </a:solidFill>
                <a:latin typeface="微软雅黑" panose="020B0503020204020204" pitchFamily="34" charset="-122"/>
                <a:ea typeface="微软雅黑" panose="020B0503020204020204" pitchFamily="34" charset="-122"/>
              </a:rPr>
              <a:t>】</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346" y="101059"/>
            <a:ext cx="421640" cy="337185"/>
          </a:xfrm>
          <a:prstGeom prst="rect">
            <a:avLst/>
          </a:prstGeom>
          <a:noFill/>
          <a:ln>
            <a:noFill/>
          </a:ln>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26</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461732" y="361939"/>
            <a:ext cx="1080656" cy="556730"/>
          </a:xfrm>
          <a:prstGeom prst="rect">
            <a:avLst/>
          </a:prstGeom>
        </p:spPr>
      </p:pic>
      <p:sp>
        <p:nvSpPr>
          <p:cNvPr id="52" name="矩形 51"/>
          <p:cNvSpPr/>
          <p:nvPr/>
        </p:nvSpPr>
        <p:spPr>
          <a:xfrm>
            <a:off x="681990" y="1035050"/>
            <a:ext cx="10384155" cy="398780"/>
          </a:xfrm>
          <a:prstGeom prst="rect">
            <a:avLst/>
          </a:prstGeom>
        </p:spPr>
        <p:txBody>
          <a:bodyPr wrap="square">
            <a:sp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Polycarboxylate Superplasticizer Monomer Serials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152801" y="440191"/>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Product</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961266" y="545237"/>
            <a:ext cx="690880" cy="245110"/>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产品推荐</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854392" y="1435990"/>
            <a:ext cx="4826635" cy="306705"/>
          </a:xfrm>
          <a:prstGeom prst="rect">
            <a:avLst/>
          </a:prstGeom>
          <a:noFill/>
        </p:spPr>
        <p:txBody>
          <a:bodyPr wrap="square" rtlCol="0" anchor="t">
            <a:spAutoFit/>
          </a:bodyPr>
          <a:lstStyle/>
          <a:p>
            <a:pPr indent="0" algn="ctr"/>
            <a:r>
              <a:rPr lang="zh-CN" sz="1400" b="1" dirty="0">
                <a:solidFill>
                  <a:srgbClr val="000000"/>
                </a:solidFill>
                <a:latin typeface="微软雅黑" panose="020B0503020204020204" pitchFamily="34" charset="-122"/>
                <a:ea typeface="微软雅黑" panose="020B0503020204020204" pitchFamily="34" charset="-122"/>
                <a:sym typeface="+mn-ea"/>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r>
              <a:rPr lang="zh-CN" sz="1400" b="1" dirty="0">
                <a:solidFill>
                  <a:srgbClr val="000000"/>
                </a:solidFill>
                <a:latin typeface="微软雅黑" panose="020B0503020204020204" pitchFamily="34" charset="-122"/>
                <a:ea typeface="微软雅黑" panose="020B0503020204020204" pitchFamily="34" charset="-122"/>
                <a:sym typeface="+mn-ea"/>
              </a:rPr>
              <a:t>】</a:t>
            </a:r>
            <a:endParaRPr lang="zh-CN" altLang="en-US" sz="1400" b="1" dirty="0">
              <a:solidFill>
                <a:srgbClr val="00000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6551930" y="1793875"/>
            <a:ext cx="5374640" cy="2729230"/>
          </a:xfrm>
          <a:prstGeom prst="rect">
            <a:avLst/>
          </a:prstGeom>
          <a:noFill/>
        </p:spPr>
        <p:txBody>
          <a:bodyPr wrap="square" rtlCol="0" anchor="t">
            <a:spAutoFit/>
          </a:bodyPr>
          <a:lstStyle/>
          <a:p>
            <a:pPr indent="0" algn="just" fontAlgn="auto">
              <a:lnSpc>
                <a:spcPct val="13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Hydraulic engineering, hydroelectric, nuclear power, subway, expressway, harborwarf and all kinds of civil engineering projects and so on.</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30000"/>
              </a:lnSpc>
            </a:pPr>
            <a:r>
              <a:rPr lang="en-US" altLang="zh-CN" sz="1200" dirty="0">
                <a:solidFill>
                  <a:srgbClr val="000000"/>
                </a:solidFill>
                <a:latin typeface="微软雅黑" panose="020B0503020204020204" pitchFamily="34" charset="-122"/>
                <a:ea typeface="微软雅黑" panose="020B0503020204020204" pitchFamily="34" charset="-122"/>
                <a:sym typeface="+mn-ea"/>
              </a:rPr>
              <a:t>The polycarboxylate superplasticizer of high performance can be used to prepare concrete of slow condensing, precast concrete, cast-in-place concrete, high performance concrete, high mobility concrete, bulk concrete, high strength concrete and other concrete products with special functions, widely used in high speed railways, large bridges, hydraulic engineering, water power, nuclear power, subway, express way, harbor wharfs and all kinds of industrial and civil engineering projects. </a:t>
            </a:r>
            <a:endParaRPr lang="en-US" altLang="zh-CN" sz="1200" dirty="0">
              <a:solidFill>
                <a:srgbClr val="000000"/>
              </a:solidFill>
              <a:latin typeface="微软雅黑" panose="020B0503020204020204" pitchFamily="34" charset="-122"/>
              <a:ea typeface="微软雅黑" panose="020B0503020204020204" pitchFamily="34" charset="-122"/>
              <a:sym typeface="+mn-ea"/>
            </a:endParaRPr>
          </a:p>
        </p:txBody>
      </p:sp>
      <p:sp>
        <p:nvSpPr>
          <p:cNvPr id="12" name="矩形 11"/>
          <p:cNvSpPr/>
          <p:nvPr/>
        </p:nvSpPr>
        <p:spPr>
          <a:xfrm>
            <a:off x="2633345" y="4655185"/>
            <a:ext cx="11288395" cy="398780"/>
          </a:xfrm>
          <a:prstGeom prst="rect">
            <a:avLst/>
          </a:prstGeom>
        </p:spPr>
        <p:txBody>
          <a:bodyPr wrap="square">
            <a:sp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Solid Superplasticizer</a:t>
            </a:r>
            <a:r>
              <a:rPr lang="en-US" altLang="zh-CN" sz="2000" b="1" dirty="0" smtClean="0">
                <a:solidFill>
                  <a:srgbClr val="8C7274"/>
                </a:solidFill>
                <a:latin typeface="微软雅黑" panose="020B0503020204020204" pitchFamily="34" charset="-122"/>
                <a:ea typeface="微软雅黑" panose="020B0503020204020204" pitchFamily="34" charset="-122"/>
                <a:sym typeface="+mn-ea"/>
              </a:rPr>
              <a:t>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6497955" y="5320030"/>
            <a:ext cx="5428615" cy="995045"/>
          </a:xfrm>
          <a:prstGeom prst="rect">
            <a:avLst/>
          </a:prstGeom>
        </p:spPr>
        <p:txBody>
          <a:bodyPr wrap="square">
            <a:spAutoFit/>
          </a:bodyPr>
          <a:lstStyle/>
          <a:p>
            <a:pPr algn="ctr"/>
            <a:r>
              <a:rPr lang="en-US" altLang="zh-CN" sz="1200" b="1" dirty="0" smtClean="0">
                <a:solidFill>
                  <a:srgbClr val="000000"/>
                </a:solidFill>
                <a:latin typeface="微软雅黑" panose="020B0503020204020204" pitchFamily="34" charset="-122"/>
                <a:ea typeface="微软雅黑" panose="020B0503020204020204" pitchFamily="34" charset="-122"/>
                <a:sym typeface="+mn-ea"/>
              </a:rPr>
              <a:t> </a:t>
            </a:r>
            <a:endParaRPr lang="en-US" altLang="zh-CN" sz="1200" b="1" dirty="0" smtClean="0">
              <a:solidFill>
                <a:srgbClr val="000000"/>
              </a:solidFill>
              <a:latin typeface="微软雅黑" panose="020B0503020204020204" pitchFamily="34" charset="-122"/>
              <a:ea typeface="微软雅黑" panose="020B0503020204020204" pitchFamily="34" charset="-122"/>
              <a:sym typeface="+mn-ea"/>
            </a:endParaRPr>
          </a:p>
          <a:p>
            <a:pPr algn="just" fontAlgn="auto">
              <a:lnSpc>
                <a:spcPct val="130000"/>
              </a:lnSpc>
              <a:buClrTx/>
              <a:buSzTx/>
              <a:buFontTx/>
            </a:pPr>
            <a:r>
              <a:rPr lang="en-US" altLang="zh-CN" sz="1200" dirty="0">
                <a:solidFill>
                  <a:srgbClr val="000000"/>
                </a:solidFill>
                <a:latin typeface="微软雅黑" panose="020B0503020204020204" pitchFamily="34" charset="-122"/>
                <a:ea typeface="微软雅黑" panose="020B0503020204020204" pitchFamily="34" charset="-122"/>
              </a:rPr>
              <a:t>Mainly used in the field of concrete, building materials. Applied in pre-mixed concrete, pumping concrete, self-compaction concrete, precast concrete and all kinds of high strength, high performance concrete.</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11034" y="4309127"/>
            <a:ext cx="4826635" cy="306705"/>
          </a:xfrm>
          <a:prstGeom prst="rect">
            <a:avLst/>
          </a:prstGeom>
          <a:noFill/>
        </p:spPr>
        <p:txBody>
          <a:bodyPr wrap="square" rtlCol="0" anchor="t">
            <a:spAutoFit/>
          </a:bodyPr>
          <a:lstStyle/>
          <a:p>
            <a:pPr indent="0" algn="ctr"/>
            <a:r>
              <a:rPr lang="zh-CN" sz="1400" b="1" dirty="0">
                <a:solidFill>
                  <a:srgbClr val="000000"/>
                </a:solidFill>
                <a:latin typeface="微软雅黑" panose="020B0503020204020204" pitchFamily="34" charset="-122"/>
                <a:ea typeface="微软雅黑" panose="020B0503020204020204" pitchFamily="34" charset="-122"/>
                <a:sym typeface="+mn-ea"/>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Index</a:t>
            </a:r>
            <a:r>
              <a:rPr lang="zh-CN" sz="1400" b="1" dirty="0">
                <a:solidFill>
                  <a:srgbClr val="000000"/>
                </a:solidFill>
                <a:latin typeface="微软雅黑" panose="020B0503020204020204" pitchFamily="34" charset="-122"/>
                <a:ea typeface="微软雅黑" panose="020B0503020204020204" pitchFamily="34" charset="-122"/>
                <a:sym typeface="+mn-ea"/>
              </a:rPr>
              <a:t>】</a:t>
            </a:r>
            <a:endParaRPr lang="zh-CN" altLang="en-US" sz="1400" b="1" dirty="0">
              <a:solidFill>
                <a:srgbClr val="000000"/>
              </a:solidFill>
              <a:latin typeface="微软雅黑" panose="020B0503020204020204" pitchFamily="34" charset="-122"/>
              <a:ea typeface="微软雅黑" panose="020B0503020204020204" pitchFamily="34" charset="-122"/>
              <a:sym typeface="+mn-ea"/>
            </a:endParaRPr>
          </a:p>
        </p:txBody>
      </p:sp>
      <p:graphicFrame>
        <p:nvGraphicFramePr>
          <p:cNvPr id="9" name="表格 8"/>
          <p:cNvGraphicFramePr/>
          <p:nvPr>
            <p:custDataLst>
              <p:tags r:id="rId2"/>
            </p:custDataLst>
          </p:nvPr>
        </p:nvGraphicFramePr>
        <p:xfrm>
          <a:off x="353694" y="1744345"/>
          <a:ext cx="6074664" cy="2491740"/>
        </p:xfrm>
        <a:graphic>
          <a:graphicData uri="http://schemas.openxmlformats.org/drawingml/2006/table">
            <a:tbl>
              <a:tblPr firstRow="1" bandRow="1">
                <a:tableStyleId>{5C22544A-7EE6-4342-B048-85BDC9FD1C3A}</a:tableStyleId>
              </a:tblPr>
              <a:tblGrid>
                <a:gridCol w="2174331"/>
                <a:gridCol w="1102995"/>
                <a:gridCol w="1226185"/>
                <a:gridCol w="612140"/>
                <a:gridCol w="959013"/>
              </a:tblGrid>
              <a:tr h="567690">
                <a:tc>
                  <a:txBody>
                    <a:bodyPr/>
                    <a:p>
                      <a:pPr algn="ctr">
                        <a:buClrTx/>
                        <a:buSzTx/>
                        <a:buFontTx/>
                        <a:buNone/>
                      </a:pPr>
                      <a:r>
                        <a:rPr 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Name</a:t>
                      </a:r>
                      <a:endParaRPr 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tc>
                <a:tc>
                  <a:txBody>
                    <a:bodyPr/>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zh-CN" alt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tc>
                <a:tc>
                  <a:txBody>
                    <a:bodyPr/>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endParaRPr lang="zh-CN" alt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tc>
                <a:tc>
                  <a:txBody>
                    <a:bodyPr/>
                    <a:p>
                      <a:pPr algn="ctr">
                        <a:buClrTx/>
                        <a:buSzTx/>
                        <a:buFontTx/>
                        <a:buNone/>
                      </a:pPr>
                      <a:r>
                        <a:rPr 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water content</a:t>
                      </a:r>
                      <a:endParaRPr 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tc>
                <a:tc>
                  <a:txBody>
                    <a:bodyPr/>
                    <a:p>
                      <a:pPr algn="ctr">
                        <a:buClrTx/>
                        <a:buSzTx/>
                        <a:buFontTx/>
                        <a:buNone/>
                      </a:pPr>
                      <a:r>
                        <a:rPr lang="en-US" altLang="zh-CN"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Double key retention rate</a:t>
                      </a:r>
                      <a:endParaRPr lang="en-US" altLang="zh-CN"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tc>
              </a:tr>
              <a:tr h="322707">
                <a:tc>
                  <a:txBody>
                    <a:bodyPr/>
                    <a:p>
                      <a:pPr indent="0" algn="ctr">
                        <a:buNone/>
                      </a:pPr>
                      <a:r>
                        <a:rPr lang="en-US" altLang="zh-CN"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Polyethylene Glycol Monomethyl ether</a:t>
                      </a:r>
                      <a:endParaRPr lang="en-US" altLang="zh-CN"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RJ-MPEG</a:t>
                      </a:r>
                      <a:r>
                        <a:rPr lang="en-US" altLang="zh-CN"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 serials </a:t>
                      </a:r>
                      <a:endParaRPr lang="en-US" altLang="zh-CN"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zh-CN"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White paste to flake</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r>
              <a:tr h="322707">
                <a:tc>
                  <a:txBody>
                    <a:bodyPr/>
                    <a:p>
                      <a:pPr indent="0" algn="ctr">
                        <a:buNone/>
                      </a:pPr>
                      <a:r>
                        <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Methylallyl polyoxyethylene ether</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RJ-SH </a:t>
                      </a:r>
                      <a:r>
                        <a:rPr lang="en-US" altLang="zh-CN"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serials </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zh-CN"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White flake</a:t>
                      </a:r>
                      <a:endParaRPr lang="en-US" altLang="zh-CN"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≦0.4%</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≧92</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r>
              <a:tr h="322707">
                <a:tc>
                  <a:txBody>
                    <a:bodyPr/>
                    <a:p>
                      <a:pPr indent="0" algn="ctr">
                        <a:buNone/>
                      </a:pPr>
                      <a:r>
                        <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Isopentenyl polyoxyethylene ether</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RJ-ST</a:t>
                      </a:r>
                      <a:r>
                        <a:rPr lang="en-US" altLang="zh-CN"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 </a:t>
                      </a:r>
                      <a:r>
                        <a:rPr lang="en-US" altLang="zh-CN"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serials </a:t>
                      </a:r>
                      <a:endParaRPr lang="en-US" altLang="zh-CN"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zh-CN"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White flake</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≦0.4%</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≧92</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r>
              <a:tr h="322707">
                <a:tc>
                  <a:txBody>
                    <a:bodyPr/>
                    <a:p>
                      <a:pPr indent="0" algn="ctr">
                        <a:buNone/>
                      </a:pPr>
                      <a:r>
                        <a:rPr lang="zh-CN"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Vinyl glycol ether polyoxyethylene ether</a:t>
                      </a:r>
                      <a:endParaRPr lang="zh-CN"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RJ-SE </a:t>
                      </a:r>
                      <a:r>
                        <a:rPr lang="en-US" altLang="zh-CN"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serials </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zh-CN"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White flake</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≧90</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r>
              <a:tr h="322707">
                <a:tc>
                  <a:txBody>
                    <a:bodyPr/>
                    <a:p>
                      <a:pPr indent="0" algn="ctr">
                        <a:buNone/>
                      </a:pPr>
                      <a:r>
                        <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Vinyldiethylene glycol ether polyoxyethylene ether</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RJ-SV</a:t>
                      </a:r>
                      <a:r>
                        <a:rPr lang="en-US" altLang="zh-CN"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 </a:t>
                      </a:r>
                      <a:r>
                        <a:rPr lang="en-US" altLang="zh-CN"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serials </a:t>
                      </a:r>
                      <a:endParaRPr lang="en-US" altLang="zh-CN"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zh-CN"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White flake</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≦0.5%</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≧90</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r>
            </a:tbl>
          </a:graphicData>
        </a:graphic>
      </p:graphicFrame>
      <p:graphicFrame>
        <p:nvGraphicFramePr>
          <p:cNvPr id="15" name="表格 14"/>
          <p:cNvGraphicFramePr/>
          <p:nvPr>
            <p:custDataLst>
              <p:tags r:id="rId3"/>
            </p:custDataLst>
          </p:nvPr>
        </p:nvGraphicFramePr>
        <p:xfrm>
          <a:off x="355600" y="4724400"/>
          <a:ext cx="5866765" cy="1949450"/>
        </p:xfrm>
        <a:graphic>
          <a:graphicData uri="http://schemas.openxmlformats.org/drawingml/2006/table">
            <a:tbl>
              <a:tblPr firstRow="1" bandRow="1">
                <a:tableStyleId>{5C22544A-7EE6-4342-B048-85BDC9FD1C3A}</a:tableStyleId>
              </a:tblPr>
              <a:tblGrid>
                <a:gridCol w="1801495"/>
                <a:gridCol w="1292225"/>
                <a:gridCol w="2108835"/>
                <a:gridCol w="664210"/>
              </a:tblGrid>
              <a:tr h="384810">
                <a:tc>
                  <a:txBody>
                    <a:bodyPr/>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Name</a:t>
                      </a:r>
                      <a:endParaRPr lang="zh-CN" alt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tc>
                <a:tc>
                  <a:txBody>
                    <a:bodyPr/>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Spec.</a:t>
                      </a:r>
                      <a:endParaRPr lang="zh-CN" alt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tc>
                <a:tc>
                  <a:txBody>
                    <a:bodyPr/>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Appearance</a:t>
                      </a:r>
                      <a:endParaRPr lang="zh-CN" alt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tc>
                <a:tc>
                  <a:txBody>
                    <a:bodyPr/>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water content</a:t>
                      </a:r>
                      <a:endParaRPr 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gn="ctr">
                        <a:buClrTx/>
                        <a:buSzTx/>
                        <a:buFontTx/>
                        <a:buNone/>
                      </a:pPr>
                      <a:endParaRPr lang="zh-CN" alt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tc>
              </a:tr>
              <a:tr h="456565">
                <a:tc>
                  <a:txBody>
                    <a:bodyPr/>
                    <a:p>
                      <a:pPr indent="0" algn="ctr">
                        <a:buNone/>
                      </a:pPr>
                      <a:r>
                        <a:rPr lang="en-US" altLang="zh-CN"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Water-reducing solid superplasticizer</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RJ-PS01 </a:t>
                      </a:r>
                      <a:r>
                        <a:rPr lang="en-US" altLang="zh-CN"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serials </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zh-CN"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White to light yellow flake or powder</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≦3</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r>
              <a:tr h="490855">
                <a:tc>
                  <a:txBody>
                    <a:bodyPr/>
                    <a:p>
                      <a:pPr indent="0" algn="ctr">
                        <a:buNone/>
                      </a:pPr>
                      <a:r>
                        <a:rPr lang="en-US" altLang="zh-CN"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Slump-proof </a:t>
                      </a:r>
                      <a:r>
                        <a:rPr lang="en-US" altLang="zh-CN"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 solid superplasticizer</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RJ-PS02 </a:t>
                      </a:r>
                      <a:r>
                        <a:rPr lang="en-US" altLang="zh-CN"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serials </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zh-CN"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White to light yellow flake or powder</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≦3</a:t>
                      </a:r>
                      <a:endParaRPr lang="en-US"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r>
              <a:tr h="434340">
                <a:tc>
                  <a:txBody>
                    <a:bodyPr/>
                    <a:p>
                      <a:pPr indent="0" algn="ctr">
                        <a:buNone/>
                      </a:pPr>
                      <a:r>
                        <a:rPr lang="en-US" altLang="zh-CN"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Motar solid superplasticizer</a:t>
                      </a:r>
                      <a:endParaRPr lang="zh-CN" altLang="en-US" sz="1200" kern="12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rPr>
                        <a:t>RJ-PS03</a:t>
                      </a:r>
                      <a:r>
                        <a:rPr lang="en-US" altLang="zh-CN"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serials </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zh-CN"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White to light yellow powder</a:t>
                      </a:r>
                      <a:endParaRPr lang="zh-CN"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c>
                  <a:txBody>
                    <a:bodyPr/>
                    <a:p>
                      <a:pPr indent="0" algn="ctr">
                        <a:buNone/>
                      </a:pPr>
                      <a:r>
                        <a:rPr lang="en-US" altLang="en-US" sz="12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≦3</a:t>
                      </a:r>
                      <a:endParaRPr lang="en-US" altLang="en-US" sz="1200" kern="12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tc>
              </a:tr>
            </a:tbl>
          </a:graphicData>
        </a:graphic>
      </p:graphicFrame>
      <p:sp>
        <p:nvSpPr>
          <p:cNvPr id="4" name="文本框 3"/>
          <p:cNvSpPr txBox="1"/>
          <p:nvPr>
            <p:custDataLst>
              <p:tags r:id="rId4"/>
            </p:custDataLst>
          </p:nvPr>
        </p:nvSpPr>
        <p:spPr>
          <a:xfrm>
            <a:off x="7144385" y="1463675"/>
            <a:ext cx="3816985" cy="306705"/>
          </a:xfrm>
          <a:prstGeom prst="rect">
            <a:avLst/>
          </a:prstGeom>
          <a:noFill/>
          <a:ln w="9525">
            <a:noFill/>
          </a:ln>
        </p:spPr>
        <p:txBody>
          <a:bodyPr wrap="square">
            <a:spAutoFit/>
          </a:bodyPr>
          <a:p>
            <a:pPr indent="0" algn="ctr"/>
            <a:r>
              <a:rPr lang="zh-CN" sz="1400" b="1" dirty="0">
                <a:solidFill>
                  <a:srgbClr val="000000"/>
                </a:solidFill>
                <a:latin typeface="微软雅黑" panose="020B0503020204020204" pitchFamily="34" charset="-122"/>
                <a:ea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Functions and Application</a:t>
            </a:r>
            <a:r>
              <a:rPr lang="zh-CN" sz="1400" b="1" dirty="0">
                <a:solidFill>
                  <a:srgbClr val="000000"/>
                </a:solidFill>
                <a:latin typeface="微软雅黑" panose="020B0503020204020204" pitchFamily="34" charset="-122"/>
                <a:ea typeface="微软雅黑" panose="020B0503020204020204" pitchFamily="34" charset="-122"/>
              </a:rPr>
              <a:t>】</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5"/>
            </p:custDataLst>
          </p:nvPr>
        </p:nvSpPr>
        <p:spPr>
          <a:xfrm>
            <a:off x="7144385" y="5186045"/>
            <a:ext cx="3816985" cy="306705"/>
          </a:xfrm>
          <a:prstGeom prst="rect">
            <a:avLst/>
          </a:prstGeom>
          <a:noFill/>
          <a:ln w="9525">
            <a:noFill/>
          </a:ln>
        </p:spPr>
        <p:txBody>
          <a:bodyPr wrap="square">
            <a:spAutoFit/>
          </a:bodyPr>
          <a:p>
            <a:pPr indent="0" algn="ctr"/>
            <a:r>
              <a:rPr lang="zh-CN" sz="1400" b="1" dirty="0">
                <a:solidFill>
                  <a:srgbClr val="000000"/>
                </a:solidFill>
                <a:latin typeface="微软雅黑" panose="020B0503020204020204" pitchFamily="34" charset="-122"/>
                <a:ea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Functions and Application</a:t>
            </a:r>
            <a:r>
              <a:rPr lang="zh-CN" sz="1400" b="1" dirty="0">
                <a:solidFill>
                  <a:srgbClr val="000000"/>
                </a:solidFill>
                <a:latin typeface="微软雅黑" panose="020B0503020204020204" pitchFamily="34" charset="-122"/>
                <a:ea typeface="微软雅黑" panose="020B0503020204020204" pitchFamily="34" charset="-122"/>
              </a:rPr>
              <a:t>】</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9121717" y="-1"/>
            <a:ext cx="2888673" cy="6908637"/>
            <a:chOff x="10189880" y="1362742"/>
            <a:chExt cx="1822260" cy="4545027"/>
          </a:xfrm>
        </p:grpSpPr>
        <p:pic>
          <p:nvPicPr>
            <p:cNvPr id="24" name="图片 23"/>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10365829" y="2952928"/>
              <a:ext cx="1509991" cy="1472430"/>
            </a:xfrm>
            <a:prstGeom prst="rect">
              <a:avLst/>
            </a:prstGeom>
          </p:spPr>
        </p:pic>
        <p:pic>
          <p:nvPicPr>
            <p:cNvPr id="19" name="图片 18"/>
            <p:cNvPicPr>
              <a:picLocks noChangeAspect="1"/>
            </p:cNvPicPr>
            <p:nvPr/>
          </p:nvPicPr>
          <p:blipFill rotWithShape="1">
            <a:blip r:embed="rId3" cstate="screen"/>
            <a:srcRect/>
            <a:stretch>
              <a:fillRect/>
            </a:stretch>
          </p:blipFill>
          <p:spPr>
            <a:xfrm>
              <a:off x="10189880" y="1362742"/>
              <a:ext cx="1822260" cy="1590186"/>
            </a:xfrm>
            <a:prstGeom prst="rect">
              <a:avLst/>
            </a:prstGeom>
          </p:spPr>
        </p:pic>
        <p:pic>
          <p:nvPicPr>
            <p:cNvPr id="20" name="图片 19"/>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89000"/>
                      </a14:imgEffect>
                    </a14:imgLayer>
                  </a14:imgProps>
                </a:ext>
              </a:extLst>
            </a:blip>
            <a:srcRect/>
            <a:stretch>
              <a:fillRect/>
            </a:stretch>
          </p:blipFill>
          <p:spPr>
            <a:xfrm>
              <a:off x="10552293" y="4425358"/>
              <a:ext cx="1307209" cy="1482411"/>
            </a:xfrm>
            <a:prstGeom prst="rect">
              <a:avLst/>
            </a:prstGeom>
          </p:spPr>
        </p:pic>
      </p:grpSp>
      <p:sp>
        <p:nvSpPr>
          <p:cNvPr id="4" name="矩形 3"/>
          <p:cNvSpPr/>
          <p:nvPr/>
        </p:nvSpPr>
        <p:spPr>
          <a:xfrm>
            <a:off x="8859982" y="-39881"/>
            <a:ext cx="847412" cy="6908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30036" y="6068291"/>
            <a:ext cx="8192619" cy="665018"/>
          </a:xfrm>
          <a:prstGeom prst="rect">
            <a:avLst/>
          </a:prstGeom>
          <a:solidFill>
            <a:schemeClr val="bg1"/>
          </a:solidFill>
        </p:spPr>
        <p:txBody>
          <a:bodyPr wrap="square" rtlCol="0">
            <a:spAutoFit/>
          </a:bodyPr>
          <a:lstStyle/>
          <a:p>
            <a:endParaRPr lang="zh-CN" altLang="en-US" dirty="0"/>
          </a:p>
        </p:txBody>
      </p:sp>
      <p:pic>
        <p:nvPicPr>
          <p:cNvPr id="10" name="图片 9"/>
          <p:cNvPicPr>
            <a:picLocks noChangeAspect="1"/>
          </p:cNvPicPr>
          <p:nvPr/>
        </p:nvPicPr>
        <p:blipFill rotWithShape="1">
          <a:blip r:embed="rId6" cstate="screen"/>
          <a:srcRect/>
          <a:stretch>
            <a:fillRect/>
          </a:stretch>
        </p:blipFill>
        <p:spPr>
          <a:xfrm>
            <a:off x="0" y="-11560"/>
            <a:ext cx="4637020" cy="6863999"/>
          </a:xfrm>
          <a:prstGeom prst="rect">
            <a:avLst/>
          </a:prstGeom>
          <a:effectLst>
            <a:outerShdw blurRad="50800" dist="38100" algn="l" rotWithShape="0">
              <a:prstClr val="black">
                <a:alpha val="40000"/>
              </a:prstClr>
            </a:outerShdw>
          </a:effectLst>
        </p:spPr>
      </p:pic>
      <p:sp>
        <p:nvSpPr>
          <p:cNvPr id="22" name="Rectangle 3"/>
          <p:cNvSpPr/>
          <p:nvPr/>
        </p:nvSpPr>
        <p:spPr>
          <a:xfrm>
            <a:off x="4645025" y="0"/>
            <a:ext cx="5051425" cy="6878955"/>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id-ID">
              <a:highlight>
                <a:srgbClr val="FFFF00"/>
              </a:highlight>
            </a:endParaRPr>
          </a:p>
        </p:txBody>
      </p:sp>
      <p:pic>
        <p:nvPicPr>
          <p:cNvPr id="15" name="图片 14"/>
          <p:cNvPicPr>
            <a:picLocks noChangeAspect="1"/>
          </p:cNvPicPr>
          <p:nvPr/>
        </p:nvPicPr>
        <p:blipFill rotWithShape="1">
          <a:blip r:embed="rId7" cstate="screen"/>
          <a:srcRect b="-212"/>
          <a:stretch>
            <a:fillRect/>
          </a:stretch>
        </p:blipFill>
        <p:spPr>
          <a:xfrm>
            <a:off x="11781438" y="-11560"/>
            <a:ext cx="435705" cy="6912000"/>
          </a:xfrm>
          <a:prstGeom prst="rect">
            <a:avLst/>
          </a:prstGeom>
          <a:effectLst>
            <a:outerShdw blurRad="50800" dist="38100" dir="10800000" algn="r" rotWithShape="0">
              <a:prstClr val="black">
                <a:alpha val="40000"/>
              </a:prstClr>
            </a:outerShdw>
          </a:effectLst>
        </p:spPr>
      </p:pic>
      <p:sp>
        <p:nvSpPr>
          <p:cNvPr id="11" name="矩形 10"/>
          <p:cNvSpPr/>
          <p:nvPr/>
        </p:nvSpPr>
        <p:spPr>
          <a:xfrm>
            <a:off x="4665345" y="4792980"/>
            <a:ext cx="5046980" cy="412115"/>
          </a:xfrm>
          <a:prstGeom prst="rect">
            <a:avLst/>
          </a:prstGeom>
        </p:spPr>
        <p:txBody>
          <a:bodyPr wrap="none">
            <a:noAutofit/>
          </a:bodyPr>
          <a:lstStyle/>
          <a:p>
            <a:pPr algn="l">
              <a:lnSpc>
                <a:spcPct val="120000"/>
              </a:lnSpc>
            </a:pPr>
            <a:r>
              <a:rPr lang="en-US" altLang="zh-CN" sz="1600" b="1" dirty="0">
                <a:solidFill>
                  <a:srgbClr val="1F4E79"/>
                </a:solidFill>
                <a:latin typeface="微软雅黑" panose="020B0503020204020204" pitchFamily="34" charset="-122"/>
                <a:ea typeface="微软雅黑" panose="020B0503020204020204" pitchFamily="34" charset="-122"/>
              </a:rPr>
              <a:t>Jilin Regi Performance Chemicals Co., ltd</a:t>
            </a:r>
            <a:endParaRPr lang="en-US" altLang="zh-CN" sz="1600" b="1" dirty="0">
              <a:solidFill>
                <a:srgbClr val="1F4E79"/>
              </a:solidFill>
              <a:latin typeface="微软雅黑" panose="020B0503020204020204" pitchFamily="34" charset="-122"/>
              <a:ea typeface="微软雅黑" panose="020B0503020204020204" pitchFamily="34" charset="-122"/>
            </a:endParaRPr>
          </a:p>
          <a:p>
            <a:pPr algn="l">
              <a:lnSpc>
                <a:spcPct val="120000"/>
              </a:lnSpc>
            </a:pPr>
            <a:r>
              <a:rPr lang="en-US" altLang="zh-CN" sz="1600" b="1" dirty="0">
                <a:solidFill>
                  <a:srgbClr val="1F4E79"/>
                </a:solidFill>
                <a:latin typeface="微软雅黑" panose="020B0503020204020204" pitchFamily="34" charset="-122"/>
                <a:ea typeface="微软雅黑" panose="020B0503020204020204" pitchFamily="34" charset="-122"/>
              </a:rPr>
              <a:t>Address: No.23, Longbei Road, Longtan</a:t>
            </a:r>
            <a:endParaRPr lang="en-US" altLang="zh-CN" sz="1600" b="1" dirty="0">
              <a:solidFill>
                <a:srgbClr val="1F4E79"/>
              </a:solidFill>
              <a:latin typeface="微软雅黑" panose="020B0503020204020204" pitchFamily="34" charset="-122"/>
              <a:ea typeface="微软雅黑" panose="020B0503020204020204" pitchFamily="34" charset="-122"/>
            </a:endParaRPr>
          </a:p>
          <a:p>
            <a:pPr algn="l">
              <a:lnSpc>
                <a:spcPct val="120000"/>
              </a:lnSpc>
            </a:pPr>
            <a:r>
              <a:rPr lang="en-US" altLang="zh-CN" sz="1600" b="1" dirty="0">
                <a:solidFill>
                  <a:srgbClr val="1F4E79"/>
                </a:solidFill>
                <a:latin typeface="微软雅黑" panose="020B0503020204020204" pitchFamily="34" charset="-122"/>
                <a:ea typeface="微软雅黑" panose="020B0503020204020204" pitchFamily="34" charset="-122"/>
              </a:rPr>
              <a:t>District, Jilin City</a:t>
            </a:r>
            <a:endParaRPr lang="zh-CN" altLang="en-US" sz="1600" b="1" dirty="0">
              <a:solidFill>
                <a:srgbClr val="1F4E79"/>
              </a:solidFill>
              <a:latin typeface="微软雅黑" panose="020B0503020204020204" pitchFamily="34" charset="-122"/>
              <a:ea typeface="微软雅黑" panose="020B0503020204020204" pitchFamily="34" charset="-122"/>
            </a:endParaRPr>
          </a:p>
        </p:txBody>
      </p:sp>
      <p:pic>
        <p:nvPicPr>
          <p:cNvPr id="1026" name="Picture 2" descr="C:\Users\Administrator.ZGC-20140619SUF\Desktop\通化瑞吉药用辅料\微信图片_20230202132104.jpg微信图片_20230202132104"/>
          <p:cNvPicPr>
            <a:picLocks noChangeAspect="1" noChangeArrowheads="1"/>
          </p:cNvPicPr>
          <p:nvPr/>
        </p:nvPicPr>
        <p:blipFill>
          <a:blip r:embed="rId8"/>
          <a:srcRect/>
          <a:stretch>
            <a:fillRect/>
          </a:stretch>
        </p:blipFill>
        <p:spPr bwMode="auto">
          <a:xfrm>
            <a:off x="1523742" y="1856784"/>
            <a:ext cx="1797685" cy="179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descr="C:\Users\Administrator.ZGC-20140619SUF\Desktop\通化瑞吉药用辅料\图片1.png图片1"/>
          <p:cNvPicPr>
            <a:picLocks noChangeAspect="1"/>
          </p:cNvPicPr>
          <p:nvPr>
            <p:custDataLst>
              <p:tags r:id="rId9"/>
            </p:custDataLst>
          </p:nvPr>
        </p:nvPicPr>
        <p:blipFill>
          <a:blip r:embed="rId10"/>
          <a:srcRect/>
          <a:stretch>
            <a:fillRect/>
          </a:stretch>
        </p:blipFill>
        <p:spPr>
          <a:xfrm>
            <a:off x="5018405" y="1217295"/>
            <a:ext cx="4244340" cy="2828925"/>
          </a:xfrm>
          <a:prstGeom prst="ellipse">
            <a:avLst/>
          </a:prstGeom>
        </p:spPr>
      </p:pic>
      <p:sp>
        <p:nvSpPr>
          <p:cNvPr id="5" name="矩形 4"/>
          <p:cNvSpPr/>
          <p:nvPr>
            <p:custDataLst>
              <p:tags r:id="rId11"/>
            </p:custDataLst>
          </p:nvPr>
        </p:nvSpPr>
        <p:spPr>
          <a:xfrm>
            <a:off x="254000" y="4255135"/>
            <a:ext cx="3975735" cy="605790"/>
          </a:xfrm>
          <a:prstGeom prst="rect">
            <a:avLst/>
          </a:prstGeom>
        </p:spPr>
        <p:txBody>
          <a:bodyPr wrap="none">
            <a:noAutofit/>
          </a:bodyPr>
          <a:lstStyle/>
          <a:p>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Contact person</a:t>
            </a:r>
            <a:r>
              <a:rPr 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Mr. Wu </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15688961962</a:t>
            </a:r>
            <a:r>
              <a:rPr lang="en-US" altLang="zh-CN" sz="1400" b="0" kern="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b="0" kern="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400" b="0" kern="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b="0" kern="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文本框 25"/>
          <p:cNvSpPr txBox="1"/>
          <p:nvPr/>
        </p:nvSpPr>
        <p:spPr>
          <a:xfrm>
            <a:off x="4637405" y="5765800"/>
            <a:ext cx="5046345" cy="368300"/>
          </a:xfrm>
          <a:prstGeom prst="rect">
            <a:avLst/>
          </a:prstGeom>
          <a:noFill/>
        </p:spPr>
        <p:txBody>
          <a:bodyPr wrap="square" rtlCol="0">
            <a:spAutoFit/>
          </a:bodyPr>
          <a:lstStyle/>
          <a:p>
            <a:pPr algn="ctr">
              <a:lnSpc>
                <a:spcPct val="150000"/>
              </a:lnSpc>
            </a:pPr>
            <a:r>
              <a:rPr lang="en-US" altLang="zh-CN" sz="1200" b="1" dirty="0">
                <a:solidFill>
                  <a:schemeClr val="accent1">
                    <a:lumMod val="50000"/>
                  </a:schemeClr>
                </a:solidFill>
                <a:latin typeface="微软雅黑" panose="020B0503020204020204" pitchFamily="34" charset="-122"/>
                <a:ea typeface="微软雅黑" panose="020B0503020204020204" pitchFamily="34" charset="-122"/>
              </a:rPr>
              <a:t>THANK  YOU  FOR  YOUR  ATTENTION</a:t>
            </a:r>
            <a:endParaRPr lang="en-US" altLang="zh-CN" sz="1200" b="1" spc="4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816735" y="4707890"/>
            <a:ext cx="2134870" cy="306705"/>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Mr. Ma </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15590775520</a:t>
            </a:r>
            <a:endPar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1898015" y="5116195"/>
            <a:ext cx="2469515" cy="306705"/>
          </a:xfrm>
          <a:prstGeom prst="rect">
            <a:avLst/>
          </a:prstGeom>
          <a:noFill/>
        </p:spPr>
        <p:txBody>
          <a:bodyPr wrap="square" rtlCol="0">
            <a:spAutoFit/>
          </a:bodyPr>
          <a:p>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Mr. Wang18744213877</a:t>
            </a:r>
            <a:endPar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1816735" y="5471795"/>
            <a:ext cx="2412365" cy="306705"/>
          </a:xfrm>
          <a:prstGeom prst="rect">
            <a:avLst/>
          </a:prstGeom>
          <a:noFill/>
        </p:spPr>
        <p:txBody>
          <a:bodyPr wrap="square" rtlCol="0">
            <a:spAutoFit/>
          </a:bodyPr>
          <a:p>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Mr. Yang 13478792362</a:t>
            </a:r>
            <a:endPar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1816735" y="5827395"/>
            <a:ext cx="2406015" cy="306705"/>
          </a:xfrm>
          <a:prstGeom prst="rect">
            <a:avLst/>
          </a:prstGeom>
          <a:noFill/>
        </p:spPr>
        <p:txBody>
          <a:bodyPr wrap="square" rtlCol="0">
            <a:spAutoFit/>
          </a:bodyPr>
          <a:p>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Ms. Song 18302480616</a:t>
            </a:r>
            <a:endPar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custDataLst>
              <p:tags r:id="rId12"/>
            </p:custDataLst>
          </p:nvPr>
        </p:nvSpPr>
        <p:spPr>
          <a:xfrm>
            <a:off x="1898015" y="6235700"/>
            <a:ext cx="2406015" cy="306705"/>
          </a:xfrm>
          <a:prstGeom prst="rect">
            <a:avLst/>
          </a:prstGeom>
          <a:noFill/>
        </p:spPr>
        <p:txBody>
          <a:bodyPr wrap="square" rtlCol="0">
            <a:spAutoFit/>
          </a:bodyPr>
          <a:p>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Ms. He   18629978029</a:t>
            </a:r>
            <a:endPar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066213" y="-7615"/>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文本框 3"/>
          <p:cNvSpPr txBox="1"/>
          <p:nvPr/>
        </p:nvSpPr>
        <p:spPr>
          <a:xfrm>
            <a:off x="11110346" y="93108"/>
            <a:ext cx="425116" cy="338554"/>
          </a:xfrm>
          <a:prstGeom prst="rect">
            <a:avLst/>
          </a:prstGeom>
          <a:noFill/>
          <a:ln>
            <a:noFill/>
          </a:ln>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02</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 name="文本框 4"/>
          <p:cNvSpPr txBox="1"/>
          <p:nvPr/>
        </p:nvSpPr>
        <p:spPr>
          <a:xfrm>
            <a:off x="10961266" y="537286"/>
            <a:ext cx="697627" cy="246221"/>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公司特色</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Rectangle 3"/>
          <p:cNvSpPr/>
          <p:nvPr/>
        </p:nvSpPr>
        <p:spPr>
          <a:xfrm>
            <a:off x="1152800" y="440191"/>
            <a:ext cx="5872114" cy="460375"/>
          </a:xfrm>
          <a:prstGeom prst="rect">
            <a:avLst/>
          </a:prstGeom>
        </p:spPr>
        <p:txBody>
          <a:bodyPr wrap="square">
            <a:spAutoFit/>
          </a:bodyPr>
          <a:lstStyle/>
          <a:p>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Lato Heavy" panose="020F0902020204030203" pitchFamily="34" charset="0"/>
              </a:rPr>
              <a:t>   </a:t>
            </a:r>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Company Profile</a:t>
            </a:r>
            <a:endParaRPr lang="zh-CN" altLang="en-US" sz="2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318770" y="1009015"/>
            <a:ext cx="5287645" cy="583565"/>
          </a:xfrm>
          <a:prstGeom prst="rect">
            <a:avLst/>
          </a:prstGeom>
          <a:noFill/>
        </p:spPr>
        <p:txBody>
          <a:bodyPr wrap="square" rtlCol="0">
            <a:spAutoFit/>
          </a:bodyPr>
          <a:lstStyle/>
          <a:p>
            <a:r>
              <a:rPr lang="en-US" altLang="zh-CN" sz="1600" b="1" dirty="0">
                <a:solidFill>
                  <a:srgbClr val="024A62"/>
                </a:solidFill>
                <a:latin typeface="微软雅黑" panose="020B0503020204020204" pitchFamily="34" charset="-122"/>
                <a:ea typeface="微软雅黑" panose="020B0503020204020204" pitchFamily="34" charset="-122"/>
              </a:rPr>
              <a:t>Supply base for Key Raw Materials of Functional Products</a:t>
            </a:r>
            <a:endParaRPr lang="zh-CN" altLang="en-US" sz="1600" b="1" dirty="0">
              <a:solidFill>
                <a:srgbClr val="024A62"/>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0010" y="1529080"/>
            <a:ext cx="6019800" cy="2861310"/>
          </a:xfrm>
          <a:prstGeom prst="rect">
            <a:avLst/>
          </a:prstGeom>
          <a:noFill/>
          <a:ln w="1270">
            <a:solidFill>
              <a:srgbClr val="014D65"/>
            </a:solidFill>
            <a:prstDash val="solid"/>
          </a:ln>
        </p:spPr>
        <p:txBody>
          <a:bodyPr wrap="square">
            <a:spAutoFit/>
          </a:bodyPr>
          <a:lstStyle/>
          <a:p>
            <a:pPr marL="285750" indent="-285750">
              <a:lnSpc>
                <a:spcPct val="150000"/>
              </a:lnSpc>
              <a:buClr>
                <a:srgbClr val="024A62"/>
              </a:buClr>
              <a:buSzPct val="70000"/>
              <a:buFont typeface="Wingdings" panose="05000000000000000000" pitchFamily="2" charset="2"/>
              <a:buChar char="n"/>
            </a:pPr>
            <a:r>
              <a:rPr lang="en-US" altLang="zh-CN" sz="1200" b="1" dirty="0">
                <a:solidFill>
                  <a:srgbClr val="A45A5F"/>
                </a:solidFill>
                <a:latin typeface="微软雅黑" panose="020B0503020204020204" pitchFamily="34" charset="-122"/>
                <a:ea typeface="微软雅黑" panose="020B0503020204020204" pitchFamily="34" charset="-122"/>
              </a:rPr>
              <a:t>Manufacturing Base-Jilin: </a:t>
            </a:r>
            <a:r>
              <a:rPr lang="zh-CN" altLang="en-US" sz="120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Adjacent to PetroChina Jilin Petrochemical, Regi makes use of Ethylene Oxide as the main raw materials with Propylene Oxide mainly coming from Jilin Shenhua Group, 5 km radius away, owning 13 units of ethoxylation and propoxylation, Esterification plants, adopts DCS fully automatic Production and Control System with branch enterprises in Nanjing, Guangzhou and off-site storage rooms.</a:t>
            </a:r>
            <a:endParaRPr lang="zh-CN" altLang="en-US" sz="120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024A62"/>
              </a:buClr>
              <a:buSzPct val="70000"/>
              <a:buFont typeface="Wingdings" panose="05000000000000000000" pitchFamily="2" charset="2"/>
              <a:buChar char="n"/>
            </a:pPr>
            <a:r>
              <a:rPr lang="en-US" altLang="zh-CN" sz="1200" b="1" dirty="0">
                <a:solidFill>
                  <a:srgbClr val="A45A5F"/>
                </a:solidFill>
                <a:latin typeface="微软雅黑" panose="020B0503020204020204" pitchFamily="34" charset="-122"/>
                <a:ea typeface="微软雅黑" panose="020B0503020204020204" pitchFamily="34" charset="-122"/>
              </a:rPr>
              <a:t>Supply power per year</a:t>
            </a:r>
            <a:r>
              <a:rPr lang="zh-CN" altLang="en-US" sz="1200" b="1" dirty="0">
                <a:solidFill>
                  <a:srgbClr val="A45A5F"/>
                </a:solidFill>
                <a:latin typeface="微软雅黑" panose="020B0503020204020204" pitchFamily="34" charset="-122"/>
                <a:ea typeface="微软雅黑" panose="020B0503020204020204" pitchFamily="34" charset="-122"/>
              </a:rPr>
              <a:t>：</a:t>
            </a:r>
            <a:r>
              <a:rPr lang="en-US" altLang="zh-CN" sz="1200" b="1" dirty="0">
                <a:solidFill>
                  <a:srgbClr val="A45A5F"/>
                </a:solidFill>
                <a:latin typeface="微软雅黑" panose="020B0503020204020204" pitchFamily="34" charset="-122"/>
                <a:ea typeface="微软雅黑" panose="020B0503020204020204" pitchFamily="34" charset="-122"/>
              </a:rPr>
              <a:t>120kta ethoxylated and proproxylated products. Meanwhile, obtaining pilot and pilot scale test plants, Regi can promptly respond to the clients, developing functional monomers and new products of surfactants flexibly. </a:t>
            </a:r>
            <a:endParaRPr lang="en-US" altLang="zh-CN" sz="120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6322695" y="900430"/>
            <a:ext cx="5017135" cy="583565"/>
          </a:xfrm>
          <a:prstGeom prst="rect">
            <a:avLst/>
          </a:prstGeom>
          <a:noFill/>
        </p:spPr>
        <p:txBody>
          <a:bodyPr wrap="square" rtlCol="0">
            <a:spAutoFit/>
          </a:bodyPr>
          <a:lstStyle/>
          <a:p>
            <a:r>
              <a:rPr lang="en-US" altLang="zh-CN" sz="1600" b="1" dirty="0">
                <a:solidFill>
                  <a:srgbClr val="024A62"/>
                </a:solidFill>
                <a:latin typeface="微软雅黑" panose="020B0503020204020204" pitchFamily="34" charset="-122"/>
                <a:ea typeface="微软雅黑" panose="020B0503020204020204" pitchFamily="34" charset="-122"/>
              </a:rPr>
              <a:t>GMP Manufacturing Base for Food, Cosmetics and Pharmaceutical Adjuvants</a:t>
            </a:r>
            <a:endParaRPr lang="en-US" altLang="zh-CN" sz="1600" b="1" dirty="0">
              <a:solidFill>
                <a:srgbClr val="024A62"/>
              </a:solidFill>
              <a:latin typeface="微软雅黑" panose="020B0503020204020204" pitchFamily="34" charset="-122"/>
              <a:ea typeface="微软雅黑" panose="020B0503020204020204" pitchFamily="34" charset="-122"/>
            </a:endParaRPr>
          </a:p>
        </p:txBody>
      </p:sp>
      <p:sp>
        <p:nvSpPr>
          <p:cNvPr id="14" name="文本框 13"/>
          <p:cNvSpPr txBox="1"/>
          <p:nvPr>
            <p:custDataLst>
              <p:tags r:id="rId1"/>
            </p:custDataLst>
          </p:nvPr>
        </p:nvSpPr>
        <p:spPr>
          <a:xfrm>
            <a:off x="6200140" y="1483995"/>
            <a:ext cx="5992495" cy="2088515"/>
          </a:xfrm>
          <a:prstGeom prst="rect">
            <a:avLst/>
          </a:prstGeom>
          <a:noFill/>
          <a:ln w="1270">
            <a:solidFill>
              <a:srgbClr val="014D65"/>
            </a:solidFill>
            <a:prstDash val="solid"/>
          </a:ln>
        </p:spPr>
        <p:txBody>
          <a:bodyPr wrap="square">
            <a:noAutofit/>
          </a:bodyPr>
          <a:lstStyle/>
          <a:p>
            <a:pPr marL="285750" indent="-285750">
              <a:lnSpc>
                <a:spcPct val="150000"/>
              </a:lnSpc>
              <a:buClr>
                <a:srgbClr val="024A62"/>
              </a:buClr>
              <a:buSzPct val="70000"/>
              <a:buFont typeface="Wingdings" panose="05000000000000000000" pitchFamily="2" charset="2"/>
              <a:buChar char="n"/>
            </a:pPr>
            <a:r>
              <a:rPr lang="en-US" altLang="zh-CN" sz="1200" b="1" dirty="0">
                <a:solidFill>
                  <a:srgbClr val="A45A5F"/>
                </a:solidFill>
                <a:latin typeface="微软雅黑" panose="020B0503020204020204" pitchFamily="34" charset="-122"/>
                <a:ea typeface="微软雅黑" panose="020B0503020204020204" pitchFamily="34" charset="-122"/>
              </a:rPr>
              <a:t>Tonghua GMP Phamaceutical Adjuvants Manufacturing Base: </a:t>
            </a:r>
            <a:r>
              <a:rPr lang="zh-CN" altLang="en-US" sz="120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Located in Pharmaceutical High-tec Zone of state level in Tonghua City, Regi has </a:t>
            </a:r>
            <a:r>
              <a:rPr lang="en-US" altLang="zh-CN" sz="120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newly built </a:t>
            </a:r>
            <a:r>
              <a:rPr lang="zh-CN" altLang="en-US" sz="120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dust-proof workshops</a:t>
            </a:r>
            <a:r>
              <a:rPr lang="en-US" altLang="zh-CN" sz="120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 of D and C level, owning the production plants of Polyethylene Glycol products of phamaceutical level of whole serials, established product quality control system of dual systems, food and pharmaceutical adjuvants as well as complete EHS management system.</a:t>
            </a:r>
            <a:endParaRPr lang="en-US" altLang="zh-CN" sz="120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2"/>
          <p:cNvPicPr>
            <a:picLocks noChangeAspect="1"/>
          </p:cNvPicPr>
          <p:nvPr/>
        </p:nvPicPr>
        <p:blipFill>
          <a:blip r:embed="rId2" cstate="screen"/>
          <a:srcRect/>
          <a:stretch>
            <a:fillRect/>
          </a:stretch>
        </p:blipFill>
        <p:spPr bwMode="auto">
          <a:xfrm>
            <a:off x="316737" y="4390654"/>
            <a:ext cx="2418681" cy="1027496"/>
          </a:xfrm>
          <a:prstGeom prst="rect">
            <a:avLst/>
          </a:prstGeom>
        </p:spPr>
      </p:pic>
      <p:pic>
        <p:nvPicPr>
          <p:cNvPr id="16" name="图片 4" descr="IMG_1400"/>
          <p:cNvPicPr>
            <a:picLocks noChangeAspect="1"/>
          </p:cNvPicPr>
          <p:nvPr/>
        </p:nvPicPr>
        <p:blipFill>
          <a:blip r:embed="rId3" cstate="screen"/>
          <a:srcRect/>
          <a:stretch>
            <a:fillRect/>
          </a:stretch>
        </p:blipFill>
        <p:spPr bwMode="auto">
          <a:xfrm>
            <a:off x="2733513" y="4390654"/>
            <a:ext cx="2566832" cy="1027496"/>
          </a:xfrm>
          <a:prstGeom prst="rect">
            <a:avLst/>
          </a:prstGeom>
        </p:spPr>
      </p:pic>
      <p:pic>
        <p:nvPicPr>
          <p:cNvPr id="17" name="图片 16"/>
          <p:cNvPicPr>
            <a:picLocks noChangeAspect="1"/>
          </p:cNvPicPr>
          <p:nvPr/>
        </p:nvPicPr>
        <p:blipFill>
          <a:blip r:embed="rId4" cstate="screen"/>
          <a:stretch>
            <a:fillRect/>
          </a:stretch>
        </p:blipFill>
        <p:spPr>
          <a:xfrm>
            <a:off x="316738" y="5418074"/>
            <a:ext cx="2416878" cy="1003046"/>
          </a:xfrm>
          <a:prstGeom prst="rect">
            <a:avLst/>
          </a:prstGeom>
        </p:spPr>
      </p:pic>
      <p:pic>
        <p:nvPicPr>
          <p:cNvPr id="18" name="图片 17"/>
          <p:cNvPicPr>
            <a:picLocks noChangeAspect="1"/>
          </p:cNvPicPr>
          <p:nvPr/>
        </p:nvPicPr>
        <p:blipFill>
          <a:blip r:embed="rId5" cstate="screen"/>
          <a:stretch>
            <a:fillRect/>
          </a:stretch>
        </p:blipFill>
        <p:spPr>
          <a:xfrm>
            <a:off x="2735521" y="5418074"/>
            <a:ext cx="2570436" cy="1003046"/>
          </a:xfrm>
          <a:prstGeom prst="rect">
            <a:avLst/>
          </a:prstGeom>
        </p:spPr>
      </p:pic>
      <p:pic>
        <p:nvPicPr>
          <p:cNvPr id="29" name="图片 28"/>
          <p:cNvPicPr>
            <a:picLocks noChangeAspect="1"/>
          </p:cNvPicPr>
          <p:nvPr/>
        </p:nvPicPr>
        <p:blipFill>
          <a:blip r:embed="rId6" cstate="screen"/>
          <a:stretch>
            <a:fillRect/>
          </a:stretch>
        </p:blipFill>
        <p:spPr>
          <a:xfrm>
            <a:off x="6359525" y="3569335"/>
            <a:ext cx="4751070" cy="2851785"/>
          </a:xfrm>
          <a:prstGeom prst="rect">
            <a:avLst/>
          </a:prstGeom>
        </p:spPr>
      </p:pic>
      <p:pic>
        <p:nvPicPr>
          <p:cNvPr id="21" name="图片 20"/>
          <p:cNvPicPr>
            <a:picLocks noChangeAspect="1"/>
          </p:cNvPicPr>
          <p:nvPr/>
        </p:nvPicPr>
        <p:blipFill rotWithShape="1">
          <a:blip r:embed="rId7" cstate="screen">
            <a:clrChange>
              <a:clrFrom>
                <a:srgbClr val="FFFFFF"/>
              </a:clrFrom>
              <a:clrTo>
                <a:srgbClr val="FFFFFF">
                  <a:alpha val="0"/>
                </a:srgbClr>
              </a:clrTo>
            </a:clrChange>
          </a:blip>
          <a:srcRect/>
          <a:stretch>
            <a:fillRect/>
          </a:stretch>
        </p:blipFill>
        <p:spPr>
          <a:xfrm>
            <a:off x="319492" y="343836"/>
            <a:ext cx="1080656" cy="556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1" cstate="screen"/>
          <a:srcRect t="-8576"/>
          <a:stretch>
            <a:fillRect/>
          </a:stretch>
        </p:blipFill>
        <p:spPr>
          <a:xfrm>
            <a:off x="1050380" y="1119232"/>
            <a:ext cx="7399353" cy="2007873"/>
          </a:xfrm>
          <a:prstGeom prst="rect">
            <a:avLst/>
          </a:prstGeom>
          <a:effectLst>
            <a:outerShdw blurRad="50800" dist="50800" dir="5400000" algn="ctr" rotWithShape="0">
              <a:srgbClr val="000000">
                <a:alpha val="60000"/>
              </a:srgbClr>
            </a:outerShdw>
          </a:effectLst>
        </p:spPr>
      </p:pic>
      <p:sp>
        <p:nvSpPr>
          <p:cNvPr id="30" name="11 Rectángulo"/>
          <p:cNvSpPr/>
          <p:nvPr/>
        </p:nvSpPr>
        <p:spPr>
          <a:xfrm>
            <a:off x="1050380" y="3215891"/>
            <a:ext cx="2777343" cy="570865"/>
          </a:xfrm>
          <a:prstGeom prst="rect">
            <a:avLst/>
          </a:prstGeom>
          <a:solidFill>
            <a:srgbClr val="8C7274"/>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altLang="zh-CN" sz="2000" b="1"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矩形 8"/>
          <p:cNvSpPr/>
          <p:nvPr/>
        </p:nvSpPr>
        <p:spPr>
          <a:xfrm>
            <a:off x="1050380" y="1127760"/>
            <a:ext cx="7399353" cy="1879600"/>
          </a:xfrm>
          <a:prstGeom prst="rect">
            <a:avLst/>
          </a:prstGeom>
          <a:solidFill>
            <a:srgbClr val="014D6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310380" y="3728085"/>
            <a:ext cx="3747135" cy="2852420"/>
          </a:xfrm>
          <a:prstGeom prst="rect">
            <a:avLst/>
          </a:prstGeom>
          <a:noFill/>
        </p:spPr>
        <p:txBody>
          <a:bodyPr wrap="square">
            <a:noAutofit/>
          </a:bodyPr>
          <a:lstStyle/>
          <a:p>
            <a:pPr marL="285750" indent="-285750" fontAlgn="auto">
              <a:lnSpc>
                <a:spcPct val="150000"/>
              </a:lnSpc>
              <a:buClr>
                <a:schemeClr val="tx1">
                  <a:lumMod val="50000"/>
                  <a:lumOff val="50000"/>
                </a:schemeClr>
              </a:buClr>
              <a:buSzPct val="70000"/>
              <a:buFont typeface="Wingdings" panose="05000000000000000000" pitchFamily="2" charset="2"/>
              <a:buChar char="n"/>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Provider of Dispersants, emulgators, anti-forming agents, penetrating agents, solubilizers, detergents and etc.</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fontAlgn="auto">
              <a:lnSpc>
                <a:spcPct val="150000"/>
              </a:lnSpc>
              <a:buClr>
                <a:schemeClr val="tx1">
                  <a:lumMod val="50000"/>
                  <a:lumOff val="50000"/>
                </a:schemeClr>
              </a:buClr>
              <a:buSzPct val="70000"/>
              <a:buFont typeface="Wingdings" panose="05000000000000000000" pitchFamily="2" charset="2"/>
              <a:buChar char="n"/>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Provide surfactants of technical grade and technical solutions</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fontAlgn="auto">
              <a:lnSpc>
                <a:spcPct val="150000"/>
              </a:lnSpc>
              <a:buClr>
                <a:schemeClr val="tx1">
                  <a:lumMod val="50000"/>
                  <a:lumOff val="50000"/>
                </a:schemeClr>
              </a:buClr>
              <a:buSzPct val="70000"/>
              <a:buFont typeface="Wingdings" panose="05000000000000000000" pitchFamily="2" charset="2"/>
              <a:buChar char="n"/>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Provide surfactants of refined grade, food and pharmaceutical grade, battery grade as well as applied technical solutions </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fontAlgn="auto">
              <a:lnSpc>
                <a:spcPct val="150000"/>
              </a:lnSpc>
              <a:buClr>
                <a:schemeClr val="tx1">
                  <a:lumMod val="50000"/>
                  <a:lumOff val="50000"/>
                </a:schemeClr>
              </a:buClr>
              <a:buSzPct val="70000"/>
              <a:buFont typeface="Wingdings" panose="05000000000000000000" pitchFamily="2" charset="2"/>
              <a:buChar char="n"/>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R&amp;D, Production and Sales of Ethoxylated and Propoxylated special chemicals  </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Clr>
                <a:schemeClr val="tx1">
                  <a:lumMod val="50000"/>
                  <a:lumOff val="50000"/>
                </a:schemeClr>
              </a:buClr>
              <a:buSzPct val="70000"/>
              <a:buFont typeface="Wingdings" panose="05000000000000000000" pitchFamily="2" charset="2"/>
              <a:buChar char="n"/>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Clr>
                <a:schemeClr val="tx1">
                  <a:lumMod val="50000"/>
                  <a:lumOff val="50000"/>
                </a:schemeClr>
              </a:buClr>
              <a:buSzPct val="70000"/>
              <a:buFont typeface="Wingdings" panose="05000000000000000000" pitchFamily="2" charset="2"/>
              <a:buChar char="n"/>
            </a:pP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30835" y="3727450"/>
            <a:ext cx="3642360" cy="3415030"/>
          </a:xfrm>
          <a:prstGeom prst="rect">
            <a:avLst/>
          </a:prstGeom>
          <a:noFill/>
        </p:spPr>
        <p:txBody>
          <a:bodyPr wrap="square">
            <a:spAutoFit/>
          </a:bodyPr>
          <a:lstStyle/>
          <a:p>
            <a:pPr marL="285750" indent="-285750" algn="just" fontAlgn="auto">
              <a:lnSpc>
                <a:spcPct val="150000"/>
              </a:lnSpc>
              <a:buClr>
                <a:schemeClr val="tx1">
                  <a:lumMod val="50000"/>
                  <a:lumOff val="50000"/>
                </a:schemeClr>
              </a:buClr>
              <a:buSzPct val="70000"/>
              <a:buFont typeface="Wingdings" panose="05000000000000000000" pitchFamily="2" charset="2"/>
              <a:buChar char="n"/>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Non-ionic surfactants of technical grade</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fontAlgn="auto">
              <a:lnSpc>
                <a:spcPct val="150000"/>
              </a:lnSpc>
              <a:buClr>
                <a:schemeClr val="tx1">
                  <a:lumMod val="50000"/>
                  <a:lumOff val="50000"/>
                </a:schemeClr>
              </a:buClr>
              <a:buSzPct val="70000"/>
              <a:buFont typeface="Wingdings" panose="05000000000000000000" pitchFamily="2" charset="2"/>
              <a:buChar char="n"/>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Non-ionic surfactants of refined grade</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fontAlgn="auto">
              <a:lnSpc>
                <a:spcPct val="150000"/>
              </a:lnSpc>
              <a:buClr>
                <a:schemeClr val="tx1">
                  <a:lumMod val="50000"/>
                  <a:lumOff val="50000"/>
                </a:schemeClr>
              </a:buClr>
              <a:buSzPct val="70000"/>
              <a:buFont typeface="Wingdings" panose="05000000000000000000" pitchFamily="2" charset="2"/>
              <a:buChar char="n"/>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Polyethylene Glycol serials products of food and pharmaceutical grade</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fontAlgn="auto">
              <a:lnSpc>
                <a:spcPct val="150000"/>
              </a:lnSpc>
              <a:buClr>
                <a:schemeClr val="tx1">
                  <a:lumMod val="50000"/>
                  <a:lumOff val="50000"/>
                </a:schemeClr>
              </a:buClr>
              <a:buSzPct val="70000"/>
              <a:buFont typeface="Wingdings" panose="05000000000000000000" pitchFamily="2" charset="2"/>
              <a:buChar char="n"/>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Clad materials of </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Lithium iron carbon phosphate</a:t>
            </a: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fontAlgn="auto">
              <a:lnSpc>
                <a:spcPct val="150000"/>
              </a:lnSpc>
              <a:buClr>
                <a:schemeClr val="tx1">
                  <a:lumMod val="50000"/>
                  <a:lumOff val="50000"/>
                </a:schemeClr>
              </a:buClr>
              <a:buSzPct val="70000"/>
              <a:buFont typeface="Wingdings" panose="05000000000000000000" pitchFamily="2" charset="2"/>
              <a:buChar char="n"/>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Other downstream derivatives of propylene oxide and ethylene oxide</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fontAlgn="auto">
              <a:lnSpc>
                <a:spcPct val="150000"/>
              </a:lnSpc>
              <a:buClr>
                <a:schemeClr val="tx1">
                  <a:lumMod val="50000"/>
                  <a:lumOff val="50000"/>
                </a:schemeClr>
              </a:buClr>
              <a:buSzPct val="70000"/>
              <a:buFont typeface="Wingdings" panose="05000000000000000000" pitchFamily="2" charset="2"/>
              <a:buChar char="n"/>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Raw materials for daily-use chemicals and surfactants </a:t>
            </a:r>
            <a:endParaRPr 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Clr>
                <a:schemeClr val="tx1">
                  <a:lumMod val="50000"/>
                  <a:lumOff val="50000"/>
                </a:schemeClr>
              </a:buClr>
              <a:buSzPct val="70000"/>
              <a:buFont typeface="Wingdings" panose="05000000000000000000" pitchFamily="2" charset="2"/>
              <a:buChar char="n"/>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Clr>
                <a:schemeClr val="tx1">
                  <a:lumMod val="50000"/>
                  <a:lumOff val="50000"/>
                </a:schemeClr>
              </a:buClr>
              <a:buSzPct val="70000"/>
              <a:buFont typeface="Wingdings" panose="05000000000000000000" pitchFamily="2" charset="2"/>
              <a:buChar char="n"/>
            </a:pP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7989570" y="3482340"/>
            <a:ext cx="3921760" cy="3415030"/>
          </a:xfrm>
          <a:prstGeom prst="rect">
            <a:avLst/>
          </a:prstGeom>
          <a:noFill/>
        </p:spPr>
        <p:txBody>
          <a:bodyPr wrap="square">
            <a:spAutoFit/>
          </a:bodyPr>
          <a:lstStyle/>
          <a:p>
            <a:pPr marL="285750" indent="-285750" algn="just" fontAlgn="auto">
              <a:lnSpc>
                <a:spcPct val="150000"/>
              </a:lnSpc>
              <a:buClr>
                <a:schemeClr val="tx1">
                  <a:lumMod val="50000"/>
                  <a:lumOff val="50000"/>
                </a:schemeClr>
              </a:buClr>
              <a:buSzPct val="70000"/>
              <a:buFont typeface="Wingdings" panose="05000000000000000000" pitchFamily="2" charset="2"/>
              <a:buChar char="n"/>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Fields in Coating, Textile, Leather, Papermaking, Polyster, Agricultural chemicals, Oil Fields, Architecture, Metal processing, Water treatment, Polyurathane and etc. </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marL="285750" indent="-285750" algn="just" fontAlgn="auto">
              <a:lnSpc>
                <a:spcPct val="150000"/>
              </a:lnSpc>
              <a:buClr>
                <a:schemeClr val="tx1">
                  <a:lumMod val="50000"/>
                  <a:lumOff val="50000"/>
                </a:schemeClr>
              </a:buClr>
              <a:buSzPct val="70000"/>
              <a:buFont typeface="Wingdings" panose="05000000000000000000" pitchFamily="2" charset="2"/>
              <a:buChar char="n"/>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New Energy Battery Materials</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marL="285750" indent="-285750" algn="just" fontAlgn="auto">
              <a:lnSpc>
                <a:spcPct val="150000"/>
              </a:lnSpc>
              <a:buClr>
                <a:schemeClr val="tx1">
                  <a:lumMod val="50000"/>
                  <a:lumOff val="50000"/>
                </a:schemeClr>
              </a:buClr>
              <a:buSzPct val="70000"/>
              <a:buFont typeface="Wingdings" panose="05000000000000000000" pitchFamily="2" charset="2"/>
              <a:buChar char="n"/>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Construction Engineering, Oil Well Engineering, Geotechnical Engineering, Fire-proofing Materials</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marL="285750" indent="-285750" algn="just" fontAlgn="auto">
              <a:lnSpc>
                <a:spcPct val="150000"/>
              </a:lnSpc>
              <a:buClr>
                <a:schemeClr val="tx1">
                  <a:lumMod val="50000"/>
                  <a:lumOff val="50000"/>
                </a:schemeClr>
              </a:buClr>
              <a:buSzPct val="70000"/>
              <a:buFont typeface="Wingdings" panose="05000000000000000000" pitchFamily="2" charset="2"/>
              <a:buChar char="n"/>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Food Addictives, Pharmaceutic Adjuvants, Daily-use Chemicals, Raw Materials for Cosmetics</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Clr>
                <a:schemeClr val="tx1">
                  <a:lumMod val="50000"/>
                  <a:lumOff val="50000"/>
                </a:schemeClr>
              </a:buClr>
              <a:buSzPct val="70000"/>
              <a:buFont typeface="Wingdings" panose="05000000000000000000" pitchFamily="2" charset="2"/>
              <a:buChar char="n"/>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flipH="1">
            <a:off x="7793434" y="3273446"/>
            <a:ext cx="8890" cy="2667000"/>
          </a:xfrm>
          <a:prstGeom prst="line">
            <a:avLst/>
          </a:prstGeom>
          <a:ln w="127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656715" y="3390265"/>
            <a:ext cx="1790700" cy="337185"/>
          </a:xfrm>
          <a:prstGeom prst="rect">
            <a:avLst/>
          </a:prstGeom>
          <a:noFill/>
        </p:spPr>
        <p:txBody>
          <a:bodyPr wrap="square" numCol="1" rtlCol="0" anchor="ctr">
            <a:spAutoFit/>
          </a:bodyPr>
          <a:lstStyle/>
          <a:p>
            <a:pPr algn="ctr"/>
            <a:r>
              <a:rPr lang="en-US" altLang="zh-CN" sz="1600" b="1" kern="0" noProof="1">
                <a:solidFill>
                  <a:schemeClr val="tx1"/>
                </a:solidFill>
                <a:latin typeface="微软雅黑" panose="020B0503020204020204" pitchFamily="34" charset="-122"/>
                <a:ea typeface="微软雅黑" panose="020B0503020204020204" pitchFamily="34" charset="-122"/>
                <a:cs typeface="Arial" panose="020B0604020202020204" pitchFamily="34" charset="0"/>
              </a:rPr>
              <a:t>Main Products</a:t>
            </a:r>
            <a:endParaRPr lang="en-US" altLang="zh-CN" sz="1600" b="1" kern="0" noProof="1">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矩形 25"/>
          <p:cNvSpPr/>
          <p:nvPr/>
        </p:nvSpPr>
        <p:spPr>
          <a:xfrm>
            <a:off x="11066213" y="-7615"/>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文本框 3"/>
          <p:cNvSpPr txBox="1"/>
          <p:nvPr/>
        </p:nvSpPr>
        <p:spPr>
          <a:xfrm>
            <a:off x="11110346" y="93108"/>
            <a:ext cx="421640" cy="337185"/>
          </a:xfrm>
          <a:prstGeom prst="rect">
            <a:avLst/>
          </a:prstGeom>
          <a:noFill/>
          <a:ln>
            <a:noFill/>
          </a:ln>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03</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文本框 4"/>
          <p:cNvSpPr txBox="1"/>
          <p:nvPr/>
        </p:nvSpPr>
        <p:spPr>
          <a:xfrm>
            <a:off x="10961266" y="537286"/>
            <a:ext cx="697627" cy="246221"/>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关于瑞吉</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11 Rectángulo"/>
          <p:cNvSpPr/>
          <p:nvPr/>
        </p:nvSpPr>
        <p:spPr>
          <a:xfrm>
            <a:off x="8698230" y="3056255"/>
            <a:ext cx="2702560" cy="500380"/>
          </a:xfrm>
          <a:prstGeom prst="rect">
            <a:avLst/>
          </a:prstGeom>
          <a:solidFill>
            <a:srgbClr val="8C7274"/>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altLang="zh-CN" sz="2000" b="1"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文本框 35"/>
          <p:cNvSpPr txBox="1"/>
          <p:nvPr/>
        </p:nvSpPr>
        <p:spPr>
          <a:xfrm>
            <a:off x="8939530" y="3145155"/>
            <a:ext cx="2021840" cy="337185"/>
          </a:xfrm>
          <a:prstGeom prst="rect">
            <a:avLst/>
          </a:prstGeom>
          <a:noFill/>
        </p:spPr>
        <p:txBody>
          <a:bodyPr wrap="square" rtlCol="0" anchor="ctr">
            <a:spAutoFit/>
          </a:bodyPr>
          <a:lstStyle/>
          <a:p>
            <a:pPr algn="ctr"/>
            <a:r>
              <a:rPr lang="en-US" altLang="zh-CN" sz="1600" b="1" kern="0" noProof="1">
                <a:solidFill>
                  <a:schemeClr val="tx1"/>
                </a:solidFill>
                <a:latin typeface="微软雅黑" panose="020B0503020204020204" pitchFamily="34" charset="-122"/>
                <a:ea typeface="微软雅黑" panose="020B0503020204020204" pitchFamily="34" charset="-122"/>
                <a:cs typeface="Arial" panose="020B0604020202020204" pitchFamily="34" charset="0"/>
              </a:rPr>
              <a:t>Application Field</a:t>
            </a:r>
            <a:endParaRPr lang="en-US" altLang="zh-CN" sz="1600" b="1" kern="0" noProof="1">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11 Rectángulo"/>
          <p:cNvSpPr/>
          <p:nvPr/>
        </p:nvSpPr>
        <p:spPr>
          <a:xfrm>
            <a:off x="4626866" y="3215891"/>
            <a:ext cx="2969080" cy="551271"/>
          </a:xfrm>
          <a:prstGeom prst="rect">
            <a:avLst/>
          </a:prstGeom>
          <a:solidFill>
            <a:srgbClr val="8C7274"/>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altLang="zh-CN" sz="2000" b="1"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文本框 37"/>
          <p:cNvSpPr txBox="1"/>
          <p:nvPr/>
        </p:nvSpPr>
        <p:spPr>
          <a:xfrm>
            <a:off x="5194987" y="3272955"/>
            <a:ext cx="1755775" cy="583565"/>
          </a:xfrm>
          <a:prstGeom prst="rect">
            <a:avLst/>
          </a:prstGeom>
          <a:noFill/>
        </p:spPr>
        <p:txBody>
          <a:bodyPr wrap="square" rtlCol="0" anchor="ctr">
            <a:spAutoFit/>
          </a:bodyPr>
          <a:lstStyle/>
          <a:p>
            <a:pPr algn="ctr"/>
            <a:r>
              <a:rPr lang="en-US" altLang="zh-CN" sz="1600" b="1" kern="0" noProof="1">
                <a:solidFill>
                  <a:schemeClr val="tx1"/>
                </a:solidFill>
                <a:latin typeface="微软雅黑" panose="020B0503020204020204" pitchFamily="34" charset="-122"/>
                <a:ea typeface="微软雅黑" panose="020B0503020204020204" pitchFamily="34" charset="-122"/>
                <a:cs typeface="Arial" panose="020B0604020202020204" pitchFamily="34" charset="0"/>
              </a:rPr>
              <a:t>Business Orientation</a:t>
            </a:r>
            <a:endParaRPr lang="en-US" altLang="zh-CN" sz="2000" b="1" kern="0" noProof="1">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Rectangle 3"/>
          <p:cNvSpPr/>
          <p:nvPr/>
        </p:nvSpPr>
        <p:spPr>
          <a:xfrm>
            <a:off x="1618099" y="418815"/>
            <a:ext cx="4570492" cy="460375"/>
          </a:xfrm>
          <a:prstGeom prst="rect">
            <a:avLst/>
          </a:prstGeom>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Lato Heavy" panose="020F0902020204030203" pitchFamily="34" charset="0"/>
              </a:rPr>
              <a:t>      </a:t>
            </a:r>
            <a:r>
              <a:rPr lang="en-US" altLang="zh-CN" sz="2400" b="1" dirty="0">
                <a:solidFill>
                  <a:schemeClr val="accent1">
                    <a:lumMod val="50000"/>
                  </a:schemeClr>
                </a:solidFill>
                <a:latin typeface="Calibri" panose="020F0502020204030204" pitchFamily="34" charset="0"/>
                <a:ea typeface="微软雅黑" panose="020B0503020204020204" pitchFamily="34" charset="-122"/>
                <a:cs typeface="Calibri" panose="020F0502020204030204" pitchFamily="34" charset="0"/>
              </a:rPr>
              <a:t>Company Profile</a:t>
            </a:r>
            <a:endParaRPr lang="en-US" altLang="zh-CN" sz="2400" b="1" dirty="0">
              <a:solidFill>
                <a:schemeClr val="accent1">
                  <a:lumMod val="50000"/>
                </a:schemeClr>
              </a:solidFill>
              <a:latin typeface="Calibri" panose="020F0502020204030204" pitchFamily="34" charset="0"/>
              <a:ea typeface="微软雅黑" panose="020B0503020204020204" pitchFamily="34" charset="-122"/>
              <a:cs typeface="Calibri" panose="020F0502020204030204" pitchFamily="34" charset="0"/>
            </a:endParaRPr>
          </a:p>
        </p:txBody>
      </p:sp>
      <p:cxnSp>
        <p:nvCxnSpPr>
          <p:cNvPr id="28" name="直接连接符 27"/>
          <p:cNvCxnSpPr/>
          <p:nvPr/>
        </p:nvCxnSpPr>
        <p:spPr>
          <a:xfrm flipH="1">
            <a:off x="4127522" y="3385206"/>
            <a:ext cx="28575" cy="2653030"/>
          </a:xfrm>
          <a:prstGeom prst="line">
            <a:avLst/>
          </a:prstGeom>
          <a:ln w="127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2" name="图片 31"/>
          <p:cNvPicPr>
            <a:picLocks noChangeAspect="1"/>
          </p:cNvPicPr>
          <p:nvPr/>
        </p:nvPicPr>
        <p:blipFill rotWithShape="1">
          <a:blip r:embed="rId2" cstate="screen">
            <a:clrChange>
              <a:clrFrom>
                <a:srgbClr val="FFFFFF"/>
              </a:clrFrom>
              <a:clrTo>
                <a:srgbClr val="FFFFFF">
                  <a:alpha val="0"/>
                </a:srgbClr>
              </a:clrTo>
            </a:clrChange>
          </a:blip>
          <a:srcRect/>
          <a:stretch>
            <a:fillRect/>
          </a:stretch>
        </p:blipFill>
        <p:spPr>
          <a:xfrm>
            <a:off x="618204" y="363014"/>
            <a:ext cx="1080656" cy="556730"/>
          </a:xfrm>
          <a:prstGeom prst="rect">
            <a:avLst/>
          </a:prstGeom>
        </p:spPr>
      </p:pic>
      <p:pic>
        <p:nvPicPr>
          <p:cNvPr id="31" name="图片 30"/>
          <p:cNvPicPr>
            <a:picLocks noChangeAspect="1"/>
          </p:cNvPicPr>
          <p:nvPr>
            <p:custDataLst>
              <p:tags r:id="rId3"/>
            </p:custDataLst>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8625840" y="1132205"/>
            <a:ext cx="2567940" cy="1875155"/>
          </a:xfrm>
          <a:prstGeom prst="rect">
            <a:avLst/>
          </a:prstGeom>
        </p:spPr>
      </p:pic>
      <p:sp>
        <p:nvSpPr>
          <p:cNvPr id="10" name="文本框 9"/>
          <p:cNvSpPr txBox="1"/>
          <p:nvPr/>
        </p:nvSpPr>
        <p:spPr>
          <a:xfrm>
            <a:off x="1143000" y="1411276"/>
            <a:ext cx="7169722" cy="822325"/>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a:sp3d>
        </p:spPr>
        <p:txBody>
          <a:bodyPr wrap="square">
            <a:spAutoFit/>
          </a:bodyPr>
          <a:lstStyle/>
          <a:p>
            <a:pPr>
              <a:lnSpc>
                <a:spcPct val="125000"/>
              </a:lnSpc>
              <a:buSzPct val="70000"/>
            </a:pPr>
            <a:r>
              <a:rPr lang="zh-CN" altLang="en-US" sz="2000" b="1" dirty="0">
                <a:solidFill>
                  <a:schemeClr val="bg1"/>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Jilin Regi Performance Chemicals Co.,ltd.</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25000"/>
              </a:lnSpc>
              <a:buSzPct val="70000"/>
            </a:pPr>
            <a:r>
              <a:rPr lang="en-US" altLang="zh-CN" b="1" dirty="0">
                <a:solidFill>
                  <a:schemeClr val="bg1"/>
                </a:solidFill>
                <a:latin typeface="微软雅黑" panose="020B0503020204020204" pitchFamily="34" charset="-122"/>
                <a:ea typeface="微软雅黑" panose="020B0503020204020204" pitchFamily="34" charset="-122"/>
              </a:rPr>
              <a:t> Non-ionic surfactants and technical solutions provider</a:t>
            </a:r>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1066213" y="-7615"/>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文本框 3"/>
          <p:cNvSpPr txBox="1"/>
          <p:nvPr/>
        </p:nvSpPr>
        <p:spPr>
          <a:xfrm>
            <a:off x="11110346" y="93108"/>
            <a:ext cx="421640" cy="337185"/>
          </a:xfrm>
          <a:prstGeom prst="rect">
            <a:avLst/>
          </a:prstGeom>
          <a:noFill/>
          <a:ln>
            <a:noFill/>
          </a:ln>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04</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9" name="文本框 4"/>
          <p:cNvSpPr txBox="1"/>
          <p:nvPr/>
        </p:nvSpPr>
        <p:spPr>
          <a:xfrm>
            <a:off x="10961266" y="537286"/>
            <a:ext cx="697627" cy="246221"/>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公司特色</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Rectangle 3"/>
          <p:cNvSpPr/>
          <p:nvPr/>
        </p:nvSpPr>
        <p:spPr>
          <a:xfrm>
            <a:off x="1189355" y="440055"/>
            <a:ext cx="10050780" cy="764540"/>
          </a:xfrm>
          <a:prstGeom prst="rect">
            <a:avLst/>
          </a:prstGeom>
        </p:spPr>
        <p:txBody>
          <a:bodyPr wrap="square">
            <a:noAutofit/>
          </a:bodyPr>
          <a:lstStyle/>
          <a:p>
            <a:r>
              <a:rPr lang="en-US" altLang="zh-CN" sz="2400" b="1" dirty="0">
                <a:solidFill>
                  <a:schemeClr val="accent1">
                    <a:lumMod val="50000"/>
                  </a:schemeClr>
                </a:solidFill>
                <a:latin typeface="+mn-ea"/>
                <a:cs typeface="Calibri" panose="020F0502020204030204" pitchFamily="34" charset="0"/>
              </a:rPr>
              <a:t>  </a:t>
            </a:r>
            <a:r>
              <a:rPr lang="zh-CN" altLang="en-US"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sym typeface="+mn-ea"/>
              </a:rPr>
              <a:t>  </a:t>
            </a:r>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sym typeface="+mn-ea"/>
              </a:rPr>
              <a:t> Product Overview</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a:p>
            <a:endParaRPr lang="zh-CN" altLang="en-US" sz="2400" b="1" dirty="0">
              <a:solidFill>
                <a:schemeClr val="accent1">
                  <a:lumMod val="50000"/>
                </a:schemeClr>
              </a:solidFill>
              <a:latin typeface="+mn-ea"/>
              <a:cs typeface="Calibri" panose="020F0502020204030204" pitchFamily="34" charset="0"/>
            </a:endParaRPr>
          </a:p>
        </p:txBody>
      </p:sp>
      <p:pic>
        <p:nvPicPr>
          <p:cNvPr id="86" name="图片 85"/>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230269" y="382031"/>
            <a:ext cx="1080656" cy="556730"/>
          </a:xfrm>
          <a:prstGeom prst="rect">
            <a:avLst/>
          </a:prstGeom>
        </p:spPr>
      </p:pic>
      <p:grpSp>
        <p:nvGrpSpPr>
          <p:cNvPr id="6" name="组合 5"/>
          <p:cNvGrpSpPr/>
          <p:nvPr/>
        </p:nvGrpSpPr>
        <p:grpSpPr>
          <a:xfrm>
            <a:off x="853383" y="938010"/>
            <a:ext cx="9648940" cy="5452497"/>
            <a:chOff x="2488076" y="1174529"/>
            <a:chExt cx="7946962" cy="5116692"/>
          </a:xfrm>
        </p:grpSpPr>
        <p:sp>
          <p:nvSpPr>
            <p:cNvPr id="103" name="矩形 102"/>
            <p:cNvSpPr/>
            <p:nvPr/>
          </p:nvSpPr>
          <p:spPr>
            <a:xfrm>
              <a:off x="2488076" y="2068963"/>
              <a:ext cx="1078933" cy="286028"/>
            </a:xfrm>
            <a:prstGeom prst="rect">
              <a:avLst/>
            </a:prstGeom>
            <a:solidFill>
              <a:schemeClr val="accent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t>Ethylene Oxide </a:t>
              </a:r>
              <a:endParaRPr lang="en-US" altLang="zh-CN" sz="1200" b="1" dirty="0"/>
            </a:p>
          </p:txBody>
        </p:sp>
        <p:sp>
          <p:nvSpPr>
            <p:cNvPr id="105" name="矩形 104"/>
            <p:cNvSpPr/>
            <p:nvPr/>
          </p:nvSpPr>
          <p:spPr>
            <a:xfrm>
              <a:off x="4042582" y="1568733"/>
              <a:ext cx="1000132" cy="428628"/>
            </a:xfrm>
            <a:prstGeom prst="rect">
              <a:avLst/>
            </a:prstGeom>
            <a:solidFill>
              <a:schemeClr val="accent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Reactive Polymer Monomers</a:t>
              </a:r>
              <a:endParaRPr lang="en-US" sz="1200" b="1" dirty="0"/>
            </a:p>
          </p:txBody>
        </p:sp>
        <p:sp>
          <p:nvSpPr>
            <p:cNvPr id="106" name="矩形 105"/>
            <p:cNvSpPr/>
            <p:nvPr/>
          </p:nvSpPr>
          <p:spPr>
            <a:xfrm>
              <a:off x="2535145" y="2425902"/>
              <a:ext cx="1078933" cy="286028"/>
            </a:xfrm>
            <a:prstGeom prst="rect">
              <a:avLst/>
            </a:prstGeom>
            <a:solidFill>
              <a:schemeClr val="accent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t>Propylene Oxide</a:t>
              </a:r>
              <a:endParaRPr lang="en-US" altLang="zh-CN" sz="1200" b="1" dirty="0"/>
            </a:p>
          </p:txBody>
        </p:sp>
        <p:sp>
          <p:nvSpPr>
            <p:cNvPr id="107" name="矩形 106"/>
            <p:cNvSpPr/>
            <p:nvPr/>
          </p:nvSpPr>
          <p:spPr>
            <a:xfrm>
              <a:off x="4042582" y="2354551"/>
              <a:ext cx="1000132" cy="285752"/>
            </a:xfrm>
            <a:prstGeom prst="rect">
              <a:avLst/>
            </a:prstGeom>
            <a:solidFill>
              <a:schemeClr val="accent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t>Polyethylene Glycol</a:t>
              </a:r>
              <a:endParaRPr lang="en-US" altLang="zh-CN" sz="1200" b="1" dirty="0"/>
            </a:p>
          </p:txBody>
        </p:sp>
        <p:sp>
          <p:nvSpPr>
            <p:cNvPr id="108" name="矩形 107"/>
            <p:cNvSpPr/>
            <p:nvPr/>
          </p:nvSpPr>
          <p:spPr>
            <a:xfrm>
              <a:off x="5755208" y="1425400"/>
              <a:ext cx="999961" cy="62568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solidFill>
                </a:rPr>
                <a:t>Raw materials for Concrete Superplasticizer</a:t>
              </a:r>
              <a:endParaRPr lang="zh-CN" altLang="en-US" sz="1200" b="1" dirty="0">
                <a:solidFill>
                  <a:schemeClr val="tx1"/>
                </a:solidFill>
              </a:endParaRPr>
            </a:p>
          </p:txBody>
        </p:sp>
        <p:sp>
          <p:nvSpPr>
            <p:cNvPr id="110" name="矩形 109"/>
            <p:cNvSpPr/>
            <p:nvPr/>
          </p:nvSpPr>
          <p:spPr>
            <a:xfrm>
              <a:off x="7478468" y="1174529"/>
              <a:ext cx="1214911" cy="679913"/>
            </a:xfrm>
            <a:prstGeom prst="rect">
              <a:avLst/>
            </a:prstGeom>
            <a:solidFill>
              <a:schemeClr val="accent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t>Polycarboxylic High-performance Superplasticizers</a:t>
              </a:r>
              <a:endParaRPr lang="zh-CN" altLang="en-US" sz="1000" b="1" dirty="0"/>
            </a:p>
          </p:txBody>
        </p:sp>
        <p:sp>
          <p:nvSpPr>
            <p:cNvPr id="111" name="矩形 110"/>
            <p:cNvSpPr/>
            <p:nvPr/>
          </p:nvSpPr>
          <p:spPr>
            <a:xfrm>
              <a:off x="9357042" y="1425857"/>
              <a:ext cx="928694" cy="28575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chemeClr val="tx1"/>
                  </a:solidFill>
                </a:rPr>
                <a:t>Engineering Paster</a:t>
              </a:r>
              <a:endParaRPr lang="zh-CN" altLang="en-US" sz="1000" b="1" dirty="0">
                <a:solidFill>
                  <a:schemeClr val="tx1"/>
                </a:solidFill>
              </a:endParaRPr>
            </a:p>
          </p:txBody>
        </p:sp>
        <p:sp>
          <p:nvSpPr>
            <p:cNvPr id="112" name="矩形 111"/>
            <p:cNvSpPr/>
            <p:nvPr/>
          </p:nvSpPr>
          <p:spPr>
            <a:xfrm>
              <a:off x="4042409" y="2941944"/>
              <a:ext cx="999961" cy="300925"/>
            </a:xfrm>
            <a:prstGeom prst="rect">
              <a:avLst/>
            </a:prstGeom>
            <a:solidFill>
              <a:schemeClr val="accent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t>Fatty Acid Ether</a:t>
              </a:r>
              <a:endParaRPr lang="en-US" altLang="zh-CN" sz="1200" b="1" dirty="0"/>
            </a:p>
          </p:txBody>
        </p:sp>
        <p:sp>
          <p:nvSpPr>
            <p:cNvPr id="113" name="矩形 112"/>
            <p:cNvSpPr/>
            <p:nvPr/>
          </p:nvSpPr>
          <p:spPr>
            <a:xfrm>
              <a:off x="7478618" y="1854485"/>
              <a:ext cx="1143008" cy="428628"/>
            </a:xfrm>
            <a:prstGeom prst="rect">
              <a:avLst/>
            </a:prstGeom>
            <a:solidFill>
              <a:schemeClr val="accent6">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t>Solid Superplasticizers</a:t>
              </a:r>
              <a:endParaRPr lang="zh-CN" altLang="en-US" sz="1000" b="1" dirty="0"/>
            </a:p>
          </p:txBody>
        </p:sp>
        <p:cxnSp>
          <p:nvCxnSpPr>
            <p:cNvPr id="114" name="直接连接符 113"/>
            <p:cNvCxnSpPr>
              <a:stCxn id="105" idx="3"/>
              <a:endCxn id="108" idx="1"/>
            </p:cNvCxnSpPr>
            <p:nvPr/>
          </p:nvCxnSpPr>
          <p:spPr>
            <a:xfrm flipV="1">
              <a:off x="5042191" y="1738355"/>
              <a:ext cx="712838" cy="45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105" idx="1"/>
            </p:cNvCxnSpPr>
            <p:nvPr/>
          </p:nvCxnSpPr>
          <p:spPr>
            <a:xfrm rot="10800000">
              <a:off x="3828268" y="1783047"/>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5400000">
              <a:off x="2185988" y="3426121"/>
              <a:ext cx="3285354" cy="794"/>
            </a:xfrm>
            <a:prstGeom prst="line">
              <a:avLst/>
            </a:prstGeom>
          </p:spPr>
          <p:style>
            <a:lnRef idx="1">
              <a:schemeClr val="accent1"/>
            </a:lnRef>
            <a:fillRef idx="0">
              <a:schemeClr val="accent1"/>
            </a:fillRef>
            <a:effectRef idx="0">
              <a:schemeClr val="accent1"/>
            </a:effectRef>
            <a:fontRef idx="minor">
              <a:schemeClr val="tx1"/>
            </a:fontRef>
          </p:style>
        </p:cxnSp>
        <p:grpSp>
          <p:nvGrpSpPr>
            <p:cNvPr id="117" name="组合 116"/>
            <p:cNvGrpSpPr/>
            <p:nvPr/>
          </p:nvGrpSpPr>
          <p:grpSpPr>
            <a:xfrm>
              <a:off x="3566885" y="2211675"/>
              <a:ext cx="190739" cy="358778"/>
              <a:chOff x="1738849" y="1285860"/>
              <a:chExt cx="190739" cy="358778"/>
            </a:xfrm>
          </p:grpSpPr>
          <p:cxnSp>
            <p:nvCxnSpPr>
              <p:cNvPr id="214" name="直接连接符 213"/>
              <p:cNvCxnSpPr>
                <a:stCxn id="103" idx="3"/>
              </p:cNvCxnSpPr>
              <p:nvPr/>
            </p:nvCxnSpPr>
            <p:spPr>
              <a:xfrm>
                <a:off x="1738849" y="1285860"/>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06" idx="3"/>
              </p:cNvCxnSpPr>
              <p:nvPr/>
            </p:nvCxnSpPr>
            <p:spPr>
              <a:xfrm>
                <a:off x="1785918" y="1643050"/>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rot="5400000">
                <a:off x="1750993" y="1464455"/>
                <a:ext cx="356396" cy="79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8" name="直接连接符 117"/>
            <p:cNvCxnSpPr/>
            <p:nvPr/>
          </p:nvCxnSpPr>
          <p:spPr>
            <a:xfrm>
              <a:off x="3756830" y="2424401"/>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108" idx="3"/>
            </p:cNvCxnSpPr>
            <p:nvPr/>
          </p:nvCxnSpPr>
          <p:spPr>
            <a:xfrm flipV="1">
              <a:off x="6755037" y="1731800"/>
              <a:ext cx="488998" cy="6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rot="5400000" flipH="1" flipV="1">
              <a:off x="6961196" y="1783047"/>
              <a:ext cx="5715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rot="5400000">
              <a:off x="8565878" y="1783047"/>
              <a:ext cx="57150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9364901" y="1854442"/>
              <a:ext cx="928834" cy="42844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chemeClr val="tx1"/>
                  </a:solidFill>
                </a:rPr>
                <a:t>Cement-based Materials and Products</a:t>
              </a:r>
              <a:endParaRPr lang="en-US" altLang="zh-CN" sz="1000" b="1" dirty="0">
                <a:solidFill>
                  <a:schemeClr val="tx1"/>
                </a:solidFill>
              </a:endParaRPr>
            </a:p>
          </p:txBody>
        </p:sp>
        <p:cxnSp>
          <p:nvCxnSpPr>
            <p:cNvPr id="128" name="直接连接符 127"/>
            <p:cNvCxnSpPr/>
            <p:nvPr/>
          </p:nvCxnSpPr>
          <p:spPr>
            <a:xfrm rot="5400000" flipH="1" flipV="1">
              <a:off x="8894322" y="1818766"/>
              <a:ext cx="499272" cy="794"/>
            </a:xfrm>
            <a:prstGeom prst="line">
              <a:avLst/>
            </a:prstGeom>
          </p:spPr>
          <p:style>
            <a:lnRef idx="1">
              <a:schemeClr val="accent1"/>
            </a:lnRef>
            <a:fillRef idx="0">
              <a:schemeClr val="accent1"/>
            </a:fillRef>
            <a:effectRef idx="0">
              <a:schemeClr val="accent1"/>
            </a:effectRef>
            <a:fontRef idx="minor">
              <a:schemeClr val="tx1"/>
            </a:fontRef>
          </p:style>
        </p:cxnSp>
        <p:sp>
          <p:nvSpPr>
            <p:cNvPr id="134" name="TextBox 65"/>
            <p:cNvSpPr txBox="1"/>
            <p:nvPr/>
          </p:nvSpPr>
          <p:spPr>
            <a:xfrm>
              <a:off x="2660140" y="5835958"/>
              <a:ext cx="1143008" cy="432022"/>
            </a:xfrm>
            <a:prstGeom prst="rect">
              <a:avLst/>
            </a:prstGeom>
            <a:noFill/>
          </p:spPr>
          <p:txBody>
            <a:bodyPr wrap="square" rtlCol="0">
              <a:spAutoFit/>
            </a:bodyPr>
            <a:lstStyle/>
            <a:p>
              <a:r>
                <a:rPr lang="en-US" altLang="zh-CN" sz="1200" b="1" dirty="0">
                  <a:latin typeface="黑体" panose="02010609060101010101" pitchFamily="49" charset="-122"/>
                  <a:ea typeface="黑体" panose="02010609060101010101" pitchFamily="49" charset="-122"/>
                </a:rPr>
                <a:t>Key Raw Materials</a:t>
              </a:r>
              <a:endParaRPr lang="en-US" altLang="zh-CN" sz="1200" b="1" dirty="0">
                <a:latin typeface="黑体" panose="02010609060101010101" pitchFamily="49" charset="-122"/>
                <a:ea typeface="黑体" panose="02010609060101010101" pitchFamily="49" charset="-122"/>
              </a:endParaRPr>
            </a:p>
          </p:txBody>
        </p:sp>
        <p:sp>
          <p:nvSpPr>
            <p:cNvPr id="135" name="TextBox 67"/>
            <p:cNvSpPr txBox="1"/>
            <p:nvPr/>
          </p:nvSpPr>
          <p:spPr>
            <a:xfrm>
              <a:off x="4216446" y="5848470"/>
              <a:ext cx="1500198" cy="432022"/>
            </a:xfrm>
            <a:prstGeom prst="rect">
              <a:avLst/>
            </a:prstGeom>
            <a:noFill/>
          </p:spPr>
          <p:txBody>
            <a:bodyPr wrap="square" rtlCol="0">
              <a:spAutoFit/>
            </a:bodyPr>
            <a:lstStyle/>
            <a:p>
              <a:r>
                <a:rPr lang="en-US" altLang="zh-CN" sz="1200" b="1" dirty="0">
                  <a:latin typeface="黑体" panose="02010609060101010101" pitchFamily="49" charset="-122"/>
                  <a:ea typeface="黑体" panose="02010609060101010101" pitchFamily="49" charset="-122"/>
                </a:rPr>
                <a:t>Functional</a:t>
              </a:r>
              <a:endParaRPr lang="en-US" altLang="zh-CN" sz="1200" b="1" dirty="0">
                <a:latin typeface="黑体" panose="02010609060101010101" pitchFamily="49" charset="-122"/>
                <a:ea typeface="黑体" panose="02010609060101010101" pitchFamily="49" charset="-122"/>
              </a:endParaRPr>
            </a:p>
            <a:p>
              <a:r>
                <a:rPr lang="en-US" altLang="zh-CN" sz="1200" b="1" dirty="0">
                  <a:latin typeface="黑体" panose="02010609060101010101" pitchFamily="49" charset="-122"/>
                  <a:ea typeface="黑体" panose="02010609060101010101" pitchFamily="49" charset="-122"/>
                </a:rPr>
                <a:t>Products</a:t>
              </a:r>
              <a:endParaRPr lang="en-US" altLang="zh-CN" sz="1200" b="1" dirty="0">
                <a:latin typeface="黑体" panose="02010609060101010101" pitchFamily="49" charset="-122"/>
                <a:ea typeface="黑体" panose="02010609060101010101" pitchFamily="49" charset="-122"/>
              </a:endParaRPr>
            </a:p>
          </p:txBody>
        </p:sp>
        <p:sp>
          <p:nvSpPr>
            <p:cNvPr id="136" name="TextBox 68"/>
            <p:cNvSpPr txBox="1"/>
            <p:nvPr/>
          </p:nvSpPr>
          <p:spPr>
            <a:xfrm>
              <a:off x="5831170" y="5851452"/>
              <a:ext cx="1143008" cy="432022"/>
            </a:xfrm>
            <a:prstGeom prst="rect">
              <a:avLst/>
            </a:prstGeom>
            <a:noFill/>
          </p:spPr>
          <p:txBody>
            <a:bodyPr wrap="square" rtlCol="0">
              <a:spAutoFit/>
            </a:bodyPr>
            <a:lstStyle/>
            <a:p>
              <a:r>
                <a:rPr lang="en-US" altLang="zh-CN" sz="1200" b="1" dirty="0">
                  <a:latin typeface="黑体" panose="02010609060101010101" pitchFamily="49" charset="-122"/>
                  <a:ea typeface="黑体" panose="02010609060101010101" pitchFamily="49" charset="-122"/>
                </a:rPr>
                <a:t>Product </a:t>
              </a:r>
              <a:endParaRPr lang="en-US" altLang="zh-CN" sz="1200" b="1" dirty="0">
                <a:latin typeface="黑体" panose="02010609060101010101" pitchFamily="49" charset="-122"/>
                <a:ea typeface="黑体" panose="02010609060101010101" pitchFamily="49" charset="-122"/>
              </a:endParaRPr>
            </a:p>
            <a:p>
              <a:r>
                <a:rPr lang="en-US" altLang="zh-CN" sz="1200" b="1" dirty="0">
                  <a:latin typeface="黑体" panose="02010609060101010101" pitchFamily="49" charset="-122"/>
                  <a:ea typeface="黑体" panose="02010609060101010101" pitchFamily="49" charset="-122"/>
                </a:rPr>
                <a:t>Category</a:t>
              </a:r>
              <a:endParaRPr lang="en-US" altLang="zh-CN" sz="1200" b="1" dirty="0">
                <a:latin typeface="黑体" panose="02010609060101010101" pitchFamily="49" charset="-122"/>
                <a:ea typeface="黑体" panose="02010609060101010101" pitchFamily="49" charset="-122"/>
              </a:endParaRPr>
            </a:p>
          </p:txBody>
        </p:sp>
        <p:sp>
          <p:nvSpPr>
            <p:cNvPr id="137" name="TextBox 69"/>
            <p:cNvSpPr txBox="1"/>
            <p:nvPr/>
          </p:nvSpPr>
          <p:spPr>
            <a:xfrm>
              <a:off x="9292030" y="5859199"/>
              <a:ext cx="1143008" cy="432022"/>
            </a:xfrm>
            <a:prstGeom prst="rect">
              <a:avLst/>
            </a:prstGeom>
            <a:noFill/>
          </p:spPr>
          <p:txBody>
            <a:bodyPr wrap="square" rtlCol="0">
              <a:spAutoFit/>
            </a:bodyPr>
            <a:lstStyle/>
            <a:p>
              <a:r>
                <a:rPr lang="en-US" altLang="zh-CN" sz="1200" b="1" dirty="0">
                  <a:latin typeface="黑体" panose="02010609060101010101" pitchFamily="49" charset="-122"/>
                  <a:ea typeface="黑体" panose="02010609060101010101" pitchFamily="49" charset="-122"/>
                </a:rPr>
                <a:t>Application Field</a:t>
              </a:r>
              <a:endParaRPr lang="en-US" altLang="zh-CN" sz="1200" b="1" dirty="0">
                <a:latin typeface="黑体" panose="02010609060101010101" pitchFamily="49" charset="-122"/>
                <a:ea typeface="黑体" panose="02010609060101010101" pitchFamily="49" charset="-122"/>
              </a:endParaRPr>
            </a:p>
          </p:txBody>
        </p:sp>
        <p:sp>
          <p:nvSpPr>
            <p:cNvPr id="138" name="矩形 137"/>
            <p:cNvSpPr/>
            <p:nvPr/>
          </p:nvSpPr>
          <p:spPr>
            <a:xfrm>
              <a:off x="5755208" y="2354395"/>
              <a:ext cx="1004668" cy="28602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solidFill>
                </a:rPr>
                <a:t>H</a:t>
              </a:r>
              <a:r>
                <a:rPr lang="zh-CN" altLang="en-US" sz="1200" b="1" dirty="0">
                  <a:solidFill>
                    <a:schemeClr val="tx1"/>
                  </a:solidFill>
                </a:rPr>
                <a:t>yperdispersant</a:t>
              </a:r>
              <a:r>
                <a:rPr lang="en-US" altLang="zh-CN" sz="1200" b="1" dirty="0">
                  <a:solidFill>
                    <a:schemeClr val="tx1"/>
                  </a:solidFill>
                </a:rPr>
                <a:t>s</a:t>
              </a:r>
              <a:endParaRPr lang="en-US" altLang="zh-CN" sz="1200" b="1" dirty="0">
                <a:solidFill>
                  <a:schemeClr val="tx1"/>
                </a:solidFill>
              </a:endParaRPr>
            </a:p>
          </p:txBody>
        </p:sp>
        <p:sp>
          <p:nvSpPr>
            <p:cNvPr id="139" name="矩形 138"/>
            <p:cNvSpPr/>
            <p:nvPr/>
          </p:nvSpPr>
          <p:spPr>
            <a:xfrm>
              <a:off x="5755428" y="2854617"/>
              <a:ext cx="1000132" cy="28575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solidFill>
                </a:rPr>
                <a:t>Surfactants</a:t>
              </a:r>
              <a:endParaRPr lang="en-US" altLang="zh-CN" sz="1200" b="1" dirty="0">
                <a:solidFill>
                  <a:schemeClr val="tx1"/>
                </a:solidFill>
              </a:endParaRPr>
            </a:p>
          </p:txBody>
        </p:sp>
        <p:sp>
          <p:nvSpPr>
            <p:cNvPr id="140" name="矩形 139"/>
            <p:cNvSpPr/>
            <p:nvPr/>
          </p:nvSpPr>
          <p:spPr>
            <a:xfrm>
              <a:off x="5755428" y="3354683"/>
              <a:ext cx="1000132" cy="28575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solidFill>
                </a:rPr>
                <a:t>Rheological regulator</a:t>
              </a:r>
              <a:endParaRPr lang="zh-CN" altLang="en-US" sz="1200" b="1" dirty="0">
                <a:solidFill>
                  <a:schemeClr val="tx1"/>
                </a:solidFill>
              </a:endParaRPr>
            </a:p>
          </p:txBody>
        </p:sp>
        <p:sp>
          <p:nvSpPr>
            <p:cNvPr id="141" name="矩形 140"/>
            <p:cNvSpPr/>
            <p:nvPr/>
          </p:nvSpPr>
          <p:spPr>
            <a:xfrm>
              <a:off x="4042582" y="3426121"/>
              <a:ext cx="1000132" cy="285752"/>
            </a:xfrm>
            <a:prstGeom prst="rect">
              <a:avLst/>
            </a:prstGeom>
            <a:solidFill>
              <a:schemeClr val="accent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t>Fatty Alcohol Ether</a:t>
              </a:r>
              <a:endParaRPr lang="en-US" altLang="zh-CN" sz="1200" b="1" dirty="0"/>
            </a:p>
          </p:txBody>
        </p:sp>
        <p:sp>
          <p:nvSpPr>
            <p:cNvPr id="142" name="矩形 141"/>
            <p:cNvSpPr/>
            <p:nvPr/>
          </p:nvSpPr>
          <p:spPr>
            <a:xfrm>
              <a:off x="4042582" y="3926187"/>
              <a:ext cx="1000132" cy="285752"/>
            </a:xfrm>
            <a:prstGeom prst="rect">
              <a:avLst/>
            </a:prstGeom>
            <a:solidFill>
              <a:schemeClr val="accent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Alkyl phenol ether</a:t>
              </a:r>
              <a:endParaRPr lang="zh-CN" altLang="en-US" sz="1200" b="1" dirty="0"/>
            </a:p>
          </p:txBody>
        </p:sp>
        <p:sp>
          <p:nvSpPr>
            <p:cNvPr id="143" name="矩形 142"/>
            <p:cNvSpPr/>
            <p:nvPr/>
          </p:nvSpPr>
          <p:spPr>
            <a:xfrm>
              <a:off x="4042582" y="4426253"/>
              <a:ext cx="1000132" cy="285752"/>
            </a:xfrm>
            <a:prstGeom prst="rect">
              <a:avLst/>
            </a:prstGeom>
            <a:solidFill>
              <a:schemeClr val="accent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Allyl alcohol polyether</a:t>
              </a:r>
              <a:endParaRPr lang="zh-CN" altLang="en-US" sz="1200" b="1" dirty="0"/>
            </a:p>
          </p:txBody>
        </p:sp>
        <p:sp>
          <p:nvSpPr>
            <p:cNvPr id="144" name="矩形 143"/>
            <p:cNvSpPr/>
            <p:nvPr/>
          </p:nvSpPr>
          <p:spPr>
            <a:xfrm>
              <a:off x="5716727" y="3960749"/>
              <a:ext cx="1000132" cy="28575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solidFill>
                </a:rPr>
                <a:t>Phamarceutical Addictive</a:t>
              </a:r>
              <a:endParaRPr lang="zh-CN" altLang="en-US" sz="1200" b="1" dirty="0">
                <a:solidFill>
                  <a:schemeClr val="tx1"/>
                </a:solidFill>
              </a:endParaRPr>
            </a:p>
          </p:txBody>
        </p:sp>
        <p:sp>
          <p:nvSpPr>
            <p:cNvPr id="145" name="矩形 144"/>
            <p:cNvSpPr/>
            <p:nvPr/>
          </p:nvSpPr>
          <p:spPr>
            <a:xfrm>
              <a:off x="5755428" y="4497691"/>
              <a:ext cx="1000132" cy="50006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solidFill>
                </a:rPr>
                <a:t>Personal Care Function Additive</a:t>
              </a:r>
              <a:endParaRPr lang="zh-CN" altLang="en-US" sz="1200" b="1" dirty="0">
                <a:solidFill>
                  <a:schemeClr val="tx1"/>
                </a:solidFill>
              </a:endParaRPr>
            </a:p>
          </p:txBody>
        </p:sp>
        <p:sp>
          <p:nvSpPr>
            <p:cNvPr id="146" name="矩形 145"/>
            <p:cNvSpPr/>
            <p:nvPr/>
          </p:nvSpPr>
          <p:spPr>
            <a:xfrm>
              <a:off x="4042582" y="4926319"/>
              <a:ext cx="1000132" cy="285752"/>
            </a:xfrm>
            <a:prstGeom prst="rect">
              <a:avLst/>
            </a:prstGeom>
            <a:solidFill>
              <a:schemeClr val="accent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Fatty amine polyether</a:t>
              </a:r>
              <a:endParaRPr lang="zh-CN" altLang="en-US" sz="1200" b="1" dirty="0"/>
            </a:p>
          </p:txBody>
        </p:sp>
        <p:cxnSp>
          <p:nvCxnSpPr>
            <p:cNvPr id="149" name="直接连接符 148"/>
            <p:cNvCxnSpPr/>
            <p:nvPr/>
          </p:nvCxnSpPr>
          <p:spPr>
            <a:xfrm rot="5400000">
              <a:off x="4970443" y="2783179"/>
              <a:ext cx="5715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5248350" y="2783179"/>
              <a:ext cx="28575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rot="5400000" flipH="1" flipV="1">
              <a:off x="4106136" y="3926187"/>
              <a:ext cx="2856726" cy="794"/>
            </a:xfrm>
            <a:prstGeom prst="line">
              <a:avLst/>
            </a:prstGeom>
          </p:spPr>
          <p:style>
            <a:lnRef idx="1">
              <a:schemeClr val="accent1"/>
            </a:lnRef>
            <a:fillRef idx="0">
              <a:schemeClr val="accent1"/>
            </a:fillRef>
            <a:effectRef idx="0">
              <a:schemeClr val="accent1"/>
            </a:effectRef>
            <a:fontRef idx="minor">
              <a:schemeClr val="tx1"/>
            </a:fontRef>
          </p:style>
        </p:cxnSp>
        <p:sp>
          <p:nvSpPr>
            <p:cNvPr id="157" name="矩形 156"/>
            <p:cNvSpPr/>
            <p:nvPr/>
          </p:nvSpPr>
          <p:spPr>
            <a:xfrm>
              <a:off x="5755428" y="5212071"/>
              <a:ext cx="1000132" cy="28575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solidFill>
                </a:rPr>
                <a:t>Industrial Additive</a:t>
              </a:r>
              <a:endParaRPr lang="zh-CN" altLang="en-US" sz="1200" b="1" dirty="0">
                <a:solidFill>
                  <a:schemeClr val="tx1"/>
                </a:solidFill>
              </a:endParaRPr>
            </a:p>
          </p:txBody>
        </p:sp>
        <p:cxnSp>
          <p:nvCxnSpPr>
            <p:cNvPr id="163" name="直接连接符 162"/>
            <p:cNvCxnSpPr/>
            <p:nvPr/>
          </p:nvCxnSpPr>
          <p:spPr>
            <a:xfrm rot="5400000">
              <a:off x="4513941" y="4319096"/>
              <a:ext cx="1500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直接连接符 164"/>
            <p:cNvCxnSpPr>
              <a:stCxn id="107" idx="1"/>
            </p:cNvCxnSpPr>
            <p:nvPr/>
          </p:nvCxnSpPr>
          <p:spPr>
            <a:xfrm rot="10800000">
              <a:off x="3828268" y="2497427"/>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41" idx="1"/>
            </p:cNvCxnSpPr>
            <p:nvPr/>
          </p:nvCxnSpPr>
          <p:spPr>
            <a:xfrm rot="10800000">
              <a:off x="3828268" y="3568997"/>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直接连接符 166"/>
            <p:cNvCxnSpPr>
              <a:stCxn id="142" idx="1"/>
            </p:cNvCxnSpPr>
            <p:nvPr/>
          </p:nvCxnSpPr>
          <p:spPr>
            <a:xfrm rot="10800000">
              <a:off x="3828268" y="4069063"/>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直接连接符 167"/>
            <p:cNvCxnSpPr>
              <a:stCxn id="143" idx="1"/>
            </p:cNvCxnSpPr>
            <p:nvPr/>
          </p:nvCxnSpPr>
          <p:spPr>
            <a:xfrm rot="10800000">
              <a:off x="3828268" y="4569129"/>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直接连接符 171"/>
            <p:cNvCxnSpPr>
              <a:stCxn id="146" idx="1"/>
            </p:cNvCxnSpPr>
            <p:nvPr/>
          </p:nvCxnSpPr>
          <p:spPr>
            <a:xfrm rot="10800000">
              <a:off x="3828268" y="5069195"/>
              <a:ext cx="21431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3" name="矩形 172"/>
            <p:cNvSpPr/>
            <p:nvPr/>
          </p:nvSpPr>
          <p:spPr>
            <a:xfrm>
              <a:off x="7486463" y="2640303"/>
              <a:ext cx="1143008" cy="35719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chemeClr val="tx1"/>
                  </a:solidFill>
                </a:rPr>
                <a:t>Pharmaceutical Adjuvants</a:t>
              </a:r>
              <a:endParaRPr lang="zh-CN" altLang="en-US" sz="1000" b="1" dirty="0">
                <a:solidFill>
                  <a:schemeClr val="tx1"/>
                </a:solidFill>
              </a:endParaRPr>
            </a:p>
          </p:txBody>
        </p:sp>
        <p:sp>
          <p:nvSpPr>
            <p:cNvPr id="174" name="矩形 173"/>
            <p:cNvSpPr/>
            <p:nvPr/>
          </p:nvSpPr>
          <p:spPr>
            <a:xfrm>
              <a:off x="7478468" y="3211884"/>
              <a:ext cx="1159474" cy="35693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chemeClr val="tx1"/>
                  </a:solidFill>
                </a:rPr>
                <a:t>Food Additives</a:t>
              </a:r>
              <a:endParaRPr lang="en-US" altLang="zh-CN" sz="1000" b="1" dirty="0">
                <a:solidFill>
                  <a:schemeClr val="tx1"/>
                </a:solidFill>
              </a:endParaRPr>
            </a:p>
          </p:txBody>
        </p:sp>
        <p:sp>
          <p:nvSpPr>
            <p:cNvPr id="175" name="矩形 174"/>
            <p:cNvSpPr/>
            <p:nvPr/>
          </p:nvSpPr>
          <p:spPr>
            <a:xfrm>
              <a:off x="7478468" y="3783344"/>
              <a:ext cx="1159474" cy="356939"/>
            </a:xfrm>
            <a:prstGeom prst="rect">
              <a:avLst/>
            </a:prstGeom>
            <a:solidFill>
              <a:schemeClr val="accent6">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t>Industrial paste</a:t>
              </a:r>
              <a:endParaRPr lang="zh-CN" altLang="zh-CN" sz="1000" b="1" dirty="0"/>
            </a:p>
          </p:txBody>
        </p:sp>
        <p:sp>
          <p:nvSpPr>
            <p:cNvPr id="176" name="矩形 175"/>
            <p:cNvSpPr/>
            <p:nvPr/>
          </p:nvSpPr>
          <p:spPr>
            <a:xfrm>
              <a:off x="7456502" y="4352421"/>
              <a:ext cx="1159474" cy="356939"/>
            </a:xfrm>
            <a:prstGeom prst="rect">
              <a:avLst/>
            </a:prstGeom>
            <a:solidFill>
              <a:schemeClr val="accent6">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t>Materials for Surface Care</a:t>
              </a:r>
              <a:endParaRPr lang="zh-CN" altLang="en-US" sz="1000" b="1" dirty="0"/>
            </a:p>
          </p:txBody>
        </p:sp>
        <p:sp>
          <p:nvSpPr>
            <p:cNvPr id="177" name="矩形 176"/>
            <p:cNvSpPr/>
            <p:nvPr/>
          </p:nvSpPr>
          <p:spPr>
            <a:xfrm>
              <a:off x="7478468" y="4797553"/>
              <a:ext cx="1159474" cy="48565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CN" altLang="en-US" sz="1000" b="1" dirty="0">
                  <a:solidFill>
                    <a:schemeClr val="tx1"/>
                  </a:solidFill>
                  <a:sym typeface="+mn-ea"/>
                </a:rPr>
                <a:t>Lithium iron phosphate </a:t>
              </a:r>
              <a:r>
                <a:rPr lang="en-US" altLang="zh-CN" sz="1000" b="1" dirty="0">
                  <a:solidFill>
                    <a:schemeClr val="tx1"/>
                  </a:solidFill>
                  <a:sym typeface="+mn-ea"/>
                </a:rPr>
                <a:t>carburant</a:t>
              </a:r>
              <a:r>
                <a:rPr lang="zh-CN" altLang="en-US" sz="1000" b="1" dirty="0">
                  <a:solidFill>
                    <a:schemeClr val="tx1"/>
                  </a:solidFill>
                  <a:sym typeface="+mn-ea"/>
                </a:rPr>
                <a:t> agent</a:t>
              </a:r>
              <a:endParaRPr lang="zh-CN" altLang="en-US" sz="1000" b="1" dirty="0">
                <a:solidFill>
                  <a:schemeClr val="tx1"/>
                </a:solidFill>
                <a:sym typeface="+mn-ea"/>
              </a:endParaRPr>
            </a:p>
          </p:txBody>
        </p:sp>
        <p:cxnSp>
          <p:nvCxnSpPr>
            <p:cNvPr id="179" name="直接连接符 178"/>
            <p:cNvCxnSpPr/>
            <p:nvPr/>
          </p:nvCxnSpPr>
          <p:spPr>
            <a:xfrm rot="5400000">
              <a:off x="6103940" y="3997625"/>
              <a:ext cx="228601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H="1" flipV="1">
              <a:off x="7246934" y="2852829"/>
              <a:ext cx="236393" cy="7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rot="5400000">
              <a:off x="5548126" y="3926187"/>
              <a:ext cx="28575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a:off x="8637316" y="5139045"/>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rot="5400000">
              <a:off x="7716467" y="3997625"/>
              <a:ext cx="2286016"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94" name="组合 193"/>
            <p:cNvGrpSpPr/>
            <p:nvPr/>
          </p:nvGrpSpPr>
          <p:grpSpPr>
            <a:xfrm>
              <a:off x="9152714" y="2355009"/>
              <a:ext cx="1226940" cy="3223180"/>
              <a:chOff x="7324678" y="1857822"/>
              <a:chExt cx="1226940" cy="3223180"/>
            </a:xfrm>
          </p:grpSpPr>
          <p:sp>
            <p:nvSpPr>
              <p:cNvPr id="199" name="矩形 198"/>
              <p:cNvSpPr/>
              <p:nvPr/>
            </p:nvSpPr>
            <p:spPr>
              <a:xfrm>
                <a:off x="7372793" y="1857822"/>
                <a:ext cx="1178825" cy="49876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chemeClr val="tx1"/>
                    </a:solidFill>
                  </a:rPr>
                  <a:t>Paper-making,Pesticide, Oil Field, Water Treatment</a:t>
                </a:r>
                <a:endParaRPr lang="zh-CN" altLang="en-US" sz="1200" b="1" dirty="0">
                  <a:solidFill>
                    <a:schemeClr val="tx1"/>
                  </a:solidFill>
                </a:endParaRPr>
              </a:p>
            </p:txBody>
          </p:sp>
          <p:sp>
            <p:nvSpPr>
              <p:cNvPr id="201" name="矩形 200"/>
              <p:cNvSpPr/>
              <p:nvPr/>
            </p:nvSpPr>
            <p:spPr>
              <a:xfrm>
                <a:off x="7552497" y="2482496"/>
                <a:ext cx="928694" cy="28575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chemeClr val="tx1"/>
                    </a:solidFill>
                  </a:rPr>
                  <a:t>Daily Chmical Products</a:t>
                </a:r>
                <a:endParaRPr lang="en-US" altLang="zh-CN" sz="1000" b="1" dirty="0">
                  <a:solidFill>
                    <a:schemeClr val="tx1"/>
                  </a:solidFill>
                </a:endParaRPr>
              </a:p>
            </p:txBody>
          </p:sp>
          <p:sp>
            <p:nvSpPr>
              <p:cNvPr id="203" name="矩形 202"/>
              <p:cNvSpPr/>
              <p:nvPr/>
            </p:nvSpPr>
            <p:spPr>
              <a:xfrm>
                <a:off x="7556887" y="2893482"/>
                <a:ext cx="924650" cy="28602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chemeClr val="tx1"/>
                    </a:solidFill>
                  </a:rPr>
                  <a:t>Pharmaceutical Adjuvants</a:t>
                </a:r>
                <a:r>
                  <a:rPr lang="en-US" altLang="zh-CN" sz="1200" b="1" dirty="0">
                    <a:solidFill>
                      <a:schemeClr val="tx1"/>
                    </a:solidFill>
                  </a:rPr>
                  <a:t> </a:t>
                </a:r>
                <a:endParaRPr lang="zh-CN" altLang="en-US" sz="1200" b="1" dirty="0">
                  <a:solidFill>
                    <a:schemeClr val="tx1"/>
                  </a:solidFill>
                </a:endParaRPr>
              </a:p>
            </p:txBody>
          </p:sp>
          <p:sp>
            <p:nvSpPr>
              <p:cNvPr id="205" name="矩形 204"/>
              <p:cNvSpPr/>
              <p:nvPr/>
            </p:nvSpPr>
            <p:spPr>
              <a:xfrm>
                <a:off x="7565682" y="3286122"/>
                <a:ext cx="928694" cy="35719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solidFill>
                  </a:rPr>
                  <a:t>Coatings, Leather, Texttile</a:t>
                </a:r>
                <a:endParaRPr lang="zh-CN" sz="1000" b="1" dirty="0">
                  <a:solidFill>
                    <a:schemeClr val="tx1"/>
                  </a:solidFill>
                </a:endParaRPr>
              </a:p>
            </p:txBody>
          </p:sp>
          <p:sp>
            <p:nvSpPr>
              <p:cNvPr id="207" name="矩形 206"/>
              <p:cNvSpPr/>
              <p:nvPr/>
            </p:nvSpPr>
            <p:spPr>
              <a:xfrm>
                <a:off x="7561071" y="3893388"/>
                <a:ext cx="913145" cy="28602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rPr>
                  <a:t>Lithium battery</a:t>
                </a:r>
                <a:r>
                  <a:rPr lang="en-US" altLang="zh-CN" sz="1000" b="1" dirty="0">
                    <a:solidFill>
                      <a:schemeClr val="tx1"/>
                    </a:solidFill>
                  </a:rPr>
                  <a:t>, Solor Energy</a:t>
                </a:r>
                <a:endParaRPr lang="en-US" altLang="zh-CN" sz="1000" b="1" dirty="0">
                  <a:solidFill>
                    <a:schemeClr val="tx1"/>
                  </a:solidFill>
                </a:endParaRPr>
              </a:p>
            </p:txBody>
          </p:sp>
          <p:sp>
            <p:nvSpPr>
              <p:cNvPr id="209" name="矩形 208"/>
              <p:cNvSpPr/>
              <p:nvPr/>
            </p:nvSpPr>
            <p:spPr>
              <a:xfrm>
                <a:off x="7570423" y="4357694"/>
                <a:ext cx="928694" cy="28575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chemeClr val="tx1"/>
                    </a:solidFill>
                  </a:rPr>
                  <a:t>Industrial Cleaning</a:t>
                </a:r>
                <a:endParaRPr lang="zh-CN" altLang="en-US" sz="1000" b="1" dirty="0">
                  <a:solidFill>
                    <a:schemeClr val="tx1"/>
                  </a:solidFill>
                </a:endParaRPr>
              </a:p>
            </p:txBody>
          </p:sp>
          <p:sp>
            <p:nvSpPr>
              <p:cNvPr id="211" name="矩形 210"/>
              <p:cNvSpPr/>
              <p:nvPr/>
            </p:nvSpPr>
            <p:spPr>
              <a:xfrm>
                <a:off x="7571007" y="4786035"/>
                <a:ext cx="928834" cy="29496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chemeClr val="tx1"/>
                    </a:solidFill>
                  </a:rPr>
                  <a:t>Surface Treating Agents</a:t>
                </a:r>
                <a:endParaRPr lang="zh-CN" altLang="en-US" sz="1000" b="1" dirty="0">
                  <a:solidFill>
                    <a:schemeClr val="tx1"/>
                  </a:solidFill>
                </a:endParaRPr>
              </a:p>
            </p:txBody>
          </p:sp>
          <p:cxnSp>
            <p:nvCxnSpPr>
              <p:cNvPr id="213" name="直接连接符 212"/>
              <p:cNvCxnSpPr/>
              <p:nvPr/>
            </p:nvCxnSpPr>
            <p:spPr>
              <a:xfrm rot="5400000">
                <a:off x="5932431" y="3536157"/>
                <a:ext cx="2786082"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6" name="右箭头 200"/>
            <p:cNvSpPr/>
            <p:nvPr/>
          </p:nvSpPr>
          <p:spPr>
            <a:xfrm>
              <a:off x="3497275" y="5887232"/>
              <a:ext cx="535788" cy="214315"/>
            </a:xfrm>
            <a:prstGeom prst="rightArrow">
              <a:avLst/>
            </a:prstGeom>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7" name="右箭头 201"/>
            <p:cNvSpPr/>
            <p:nvPr/>
          </p:nvSpPr>
          <p:spPr>
            <a:xfrm>
              <a:off x="5092304" y="5887232"/>
              <a:ext cx="535788" cy="214315"/>
            </a:xfrm>
            <a:prstGeom prst="rightArrow">
              <a:avLst/>
            </a:prstGeom>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8" name="右箭头 202"/>
            <p:cNvSpPr/>
            <p:nvPr/>
          </p:nvSpPr>
          <p:spPr>
            <a:xfrm>
              <a:off x="8487752" y="5887232"/>
              <a:ext cx="535788" cy="214315"/>
            </a:xfrm>
            <a:prstGeom prst="rightArrow">
              <a:avLst/>
            </a:prstGeom>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7" name="TextBox 69"/>
            <p:cNvSpPr txBox="1"/>
            <p:nvPr/>
          </p:nvSpPr>
          <p:spPr>
            <a:xfrm>
              <a:off x="7550381" y="5851452"/>
              <a:ext cx="1143008" cy="432022"/>
            </a:xfrm>
            <a:prstGeom prst="rect">
              <a:avLst/>
            </a:prstGeom>
            <a:noFill/>
          </p:spPr>
          <p:txBody>
            <a:bodyPr wrap="square" rtlCol="0">
              <a:spAutoFit/>
            </a:bodyPr>
            <a:lstStyle/>
            <a:p>
              <a:r>
                <a:rPr lang="en-US" altLang="zh-CN" sz="1200" b="1" dirty="0">
                  <a:latin typeface="黑体" panose="02010609060101010101" pitchFamily="49" charset="-122"/>
                  <a:ea typeface="黑体" panose="02010609060101010101" pitchFamily="49" charset="-122"/>
                </a:rPr>
                <a:t>Product Application</a:t>
              </a:r>
              <a:endParaRPr lang="zh-CN" altLang="en-US" sz="1200" b="1" dirty="0">
                <a:latin typeface="黑体" panose="02010609060101010101" pitchFamily="49" charset="-122"/>
                <a:ea typeface="黑体" panose="02010609060101010101" pitchFamily="49" charset="-122"/>
              </a:endParaRPr>
            </a:p>
          </p:txBody>
        </p:sp>
        <p:sp>
          <p:nvSpPr>
            <p:cNvPr id="218" name="右箭头 202"/>
            <p:cNvSpPr/>
            <p:nvPr/>
          </p:nvSpPr>
          <p:spPr>
            <a:xfrm>
              <a:off x="6745620" y="5887232"/>
              <a:ext cx="535788" cy="214315"/>
            </a:xfrm>
            <a:prstGeom prst="rightArrow">
              <a:avLst/>
            </a:prstGeom>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3" name="直接连接符 2"/>
          <p:cNvCxnSpPr/>
          <p:nvPr>
            <p:custDataLst>
              <p:tags r:id="rId2"/>
            </p:custDataLst>
          </p:nvPr>
        </p:nvCxnSpPr>
        <p:spPr>
          <a:xfrm rot="10800000">
            <a:off x="2485681" y="2950344"/>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6626984" y="3310021"/>
            <a:ext cx="287021"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6620634" y="3913271"/>
            <a:ext cx="287021"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6620634" y="4532396"/>
            <a:ext cx="287021"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6623809" y="5154696"/>
            <a:ext cx="287021"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6626984" y="1871746"/>
            <a:ext cx="287021"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6620634" y="1274846"/>
            <a:ext cx="287021"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0800000">
            <a:off x="3952531" y="2350269"/>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0800000">
            <a:off x="3955706" y="2953519"/>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0800000">
            <a:off x="3958881" y="3490094"/>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10800000">
            <a:off x="3962056" y="4026669"/>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0800000">
            <a:off x="3955706" y="4553719"/>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10800000">
            <a:off x="3958881" y="5090294"/>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216247" y="4324190"/>
            <a:ext cx="346951"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10800000">
            <a:off x="4564036" y="3413259"/>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0800000">
            <a:off x="4557686" y="2349634"/>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0800000">
            <a:off x="4557686" y="2883034"/>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10800000">
            <a:off x="4557686" y="4026034"/>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0800000">
            <a:off x="4560861" y="4734059"/>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0800000">
            <a:off x="4554511" y="5394459"/>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0800000">
            <a:off x="6037236" y="2352809"/>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10800000">
            <a:off x="6040411" y="5396364"/>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304762" y="3915250"/>
            <a:ext cx="346951"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nvCxnSpPr>
        <p:spPr>
          <a:xfrm rot="10800000">
            <a:off x="8320696" y="2735079"/>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直接连接符 237"/>
          <p:cNvCxnSpPr/>
          <p:nvPr/>
        </p:nvCxnSpPr>
        <p:spPr>
          <a:xfrm rot="10800000">
            <a:off x="8320696" y="3337694"/>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直接连接符 238"/>
          <p:cNvCxnSpPr/>
          <p:nvPr/>
        </p:nvCxnSpPr>
        <p:spPr>
          <a:xfrm rot="10800000">
            <a:off x="8323871" y="3921894"/>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rot="10800000">
            <a:off x="8323871" y="4539114"/>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rot="10800000">
            <a:off x="8311806" y="1283469"/>
            <a:ext cx="260213"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直接连接符 241"/>
          <p:cNvCxnSpPr/>
          <p:nvPr/>
        </p:nvCxnSpPr>
        <p:spPr>
          <a:xfrm flipH="1" flipV="1">
            <a:off x="8293859" y="1880636"/>
            <a:ext cx="287021"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直接连接符 242"/>
          <p:cNvCxnSpPr/>
          <p:nvPr/>
        </p:nvCxnSpPr>
        <p:spPr>
          <a:xfrm>
            <a:off x="8594572" y="4540090"/>
            <a:ext cx="346951" cy="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直接连接符 243"/>
          <p:cNvCxnSpPr/>
          <p:nvPr/>
        </p:nvCxnSpPr>
        <p:spPr>
          <a:xfrm flipH="1" flipV="1">
            <a:off x="8957434" y="3906921"/>
            <a:ext cx="287021"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直接连接符 244"/>
          <p:cNvCxnSpPr/>
          <p:nvPr/>
        </p:nvCxnSpPr>
        <p:spPr>
          <a:xfrm flipH="1" flipV="1">
            <a:off x="8951084" y="4529221"/>
            <a:ext cx="287021"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直接连接符 245"/>
          <p:cNvCxnSpPr/>
          <p:nvPr/>
        </p:nvCxnSpPr>
        <p:spPr>
          <a:xfrm flipH="1" flipV="1">
            <a:off x="8954259" y="4999121"/>
            <a:ext cx="287021"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flipH="1" flipV="1">
            <a:off x="8957434" y="5459496"/>
            <a:ext cx="287021"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flipH="1" flipV="1">
            <a:off x="8941559" y="3452896"/>
            <a:ext cx="287021"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flipH="1" flipV="1">
            <a:off x="8944734" y="3008396"/>
            <a:ext cx="287021"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flipH="1" flipV="1">
            <a:off x="8947909" y="2499761"/>
            <a:ext cx="287021"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flipH="1" flipV="1">
            <a:off x="8922509" y="1881906"/>
            <a:ext cx="287021"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flipH="1" flipV="1">
            <a:off x="8922509" y="1358666"/>
            <a:ext cx="287021"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a:off x="8578697" y="1577180"/>
            <a:ext cx="346951" cy="169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346" y="101059"/>
            <a:ext cx="421640" cy="337185"/>
          </a:xfrm>
          <a:prstGeom prst="rect">
            <a:avLst/>
          </a:prstGeom>
          <a:noFill/>
          <a:ln>
            <a:noFill/>
          </a:ln>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05</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343833" y="343836"/>
            <a:ext cx="1080656" cy="556730"/>
          </a:xfrm>
          <a:prstGeom prst="rect">
            <a:avLst/>
          </a:prstGeom>
        </p:spPr>
      </p:pic>
      <p:sp>
        <p:nvSpPr>
          <p:cNvPr id="52" name="矩形 51"/>
          <p:cNvSpPr/>
          <p:nvPr/>
        </p:nvSpPr>
        <p:spPr>
          <a:xfrm>
            <a:off x="3967328" y="696505"/>
            <a:ext cx="4246371" cy="398780"/>
          </a:xfrm>
          <a:prstGeom prst="rect">
            <a:avLst/>
          </a:prstGeom>
        </p:spPr>
        <p:txBody>
          <a:bodyPr wrap="square">
            <a:spAutoFit/>
          </a:bodyPr>
          <a:lstStyle/>
          <a:p>
            <a:pPr lvl="0"/>
            <a:r>
              <a:rPr lang="en-US" altLang="zh-CN" b="1" dirty="0">
                <a:solidFill>
                  <a:srgbClr val="8C7274"/>
                </a:solidFill>
                <a:latin typeface="微软雅黑" panose="020B0503020204020204" pitchFamily="34" charset="-122"/>
                <a:ea typeface="微软雅黑" panose="020B0503020204020204" pitchFamily="34" charset="-122"/>
              </a:rPr>
              <a:t>            </a:t>
            </a:r>
            <a:r>
              <a:rPr lang="en-US" altLang="zh-CN" sz="2000" b="1" dirty="0">
                <a:solidFill>
                  <a:srgbClr val="8C7274"/>
                </a:solidFill>
                <a:latin typeface="微软雅黑" panose="020B0503020204020204" pitchFamily="34" charset="-122"/>
                <a:ea typeface="微软雅黑" panose="020B0503020204020204" pitchFamily="34" charset="-122"/>
              </a:rPr>
              <a:t> PEG</a:t>
            </a:r>
            <a:r>
              <a:rPr lang="en-US" altLang="zh-CN" sz="2000" b="1" dirty="0">
                <a:solidFill>
                  <a:srgbClr val="8C7274"/>
                </a:solidFill>
                <a:latin typeface="微软雅黑" panose="020B0503020204020204" pitchFamily="34" charset="-122"/>
                <a:ea typeface="微软雅黑" panose="020B0503020204020204" pitchFamily="34" charset="-122"/>
              </a:rPr>
              <a:t> Serials</a:t>
            </a:r>
            <a:endParaRPr lang="en-US" altLang="zh-CN" sz="2000" b="1" dirty="0">
              <a:solidFill>
                <a:srgbClr val="8C7274"/>
              </a:solidFill>
              <a:latin typeface="微软雅黑" panose="020B0503020204020204" pitchFamily="34" charset="-122"/>
              <a:ea typeface="微软雅黑" panose="020B0503020204020204" pitchFamily="34" charset="-122"/>
            </a:endParaRPr>
          </a:p>
        </p:txBody>
      </p:sp>
      <p:sp>
        <p:nvSpPr>
          <p:cNvPr id="15" name="矩形 14"/>
          <p:cNvSpPr/>
          <p:nvPr/>
        </p:nvSpPr>
        <p:spPr>
          <a:xfrm>
            <a:off x="256540" y="1717040"/>
            <a:ext cx="2059305" cy="288290"/>
          </a:xfrm>
          <a:prstGeom prst="rect">
            <a:avLst/>
          </a:prstGeom>
        </p:spPr>
        <p:txBody>
          <a:bodyPr wrap="none">
            <a:noAutofit/>
          </a:bodyPr>
          <a:lstStyle/>
          <a:p>
            <a:pPr algn="l"/>
            <a:r>
              <a:rPr lang="en-US" altLang="zh-CN" sz="1400" dirty="0">
                <a:solidFill>
                  <a:schemeClr val="accent1">
                    <a:lumMod val="50000"/>
                  </a:schemeClr>
                </a:solidFill>
                <a:latin typeface="微软雅黑" panose="020B0503020204020204" pitchFamily="34" charset="-122"/>
                <a:ea typeface="微软雅黑" panose="020B0503020204020204" pitchFamily="34" charset="-122"/>
              </a:rPr>
              <a:t>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zh-CN" altLang="zh-CN" sz="14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8" name="Rectangle 3"/>
          <p:cNvSpPr/>
          <p:nvPr/>
        </p:nvSpPr>
        <p:spPr>
          <a:xfrm>
            <a:off x="1042117" y="400369"/>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Product Recommendation</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961266" y="545237"/>
            <a:ext cx="690880" cy="245110"/>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产品推荐</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5" name="表格 4"/>
          <p:cNvGraphicFramePr/>
          <p:nvPr>
            <p:custDataLst>
              <p:tags r:id="rId2"/>
            </p:custDataLst>
          </p:nvPr>
        </p:nvGraphicFramePr>
        <p:xfrm>
          <a:off x="472140" y="1280094"/>
          <a:ext cx="4766203" cy="1005387"/>
        </p:xfrm>
        <a:graphic>
          <a:graphicData uri="http://schemas.openxmlformats.org/drawingml/2006/table">
            <a:tbl>
              <a:tblPr firstRow="1" bandRow="1">
                <a:tableStyleId>{5940675A-B579-460E-94D1-54222C63F5DA}</a:tableStyleId>
              </a:tblPr>
              <a:tblGrid>
                <a:gridCol w="2156647"/>
                <a:gridCol w="2609556"/>
              </a:tblGrid>
              <a:tr h="325120">
                <a:tc>
                  <a:txBody>
                    <a:bodyPr/>
                    <a:lstStyle/>
                    <a:p>
                      <a:pPr indent="0" algn="ctr">
                        <a:lnSpc>
                          <a:spcPct val="110000"/>
                        </a:lnSpc>
                        <a:buNone/>
                      </a:pPr>
                      <a:r>
                        <a:rPr lang="en-US" sz="1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Chemical Name</a:t>
                      </a:r>
                      <a:endParaRPr lang="en-US" altLang="en-US" sz="1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c>
                  <a:txBody>
                    <a:bodyPr/>
                    <a:lstStyle/>
                    <a:p>
                      <a:pPr indent="0" algn="ctr">
                        <a:lnSpc>
                          <a:spcPct val="110000"/>
                        </a:lnSpc>
                        <a:buNone/>
                      </a:pPr>
                      <a:r>
                        <a:rPr lang="en-US" sz="1200" b="1" dirty="0" err="1">
                          <a:solidFill>
                            <a:srgbClr val="FFFFFF"/>
                          </a:solidFill>
                          <a:latin typeface="微软雅黑" panose="020B0503020204020204" pitchFamily="34" charset="-122"/>
                          <a:ea typeface="微软雅黑" panose="020B0503020204020204" pitchFamily="34" charset="-122"/>
                          <a:cs typeface="宋体" panose="02010600030101010101" pitchFamily="2" charset="-122"/>
                        </a:rPr>
                        <a:t>Ethylene Oxide Condensation Compound</a:t>
                      </a:r>
                      <a:endParaRPr lang="en-US" altLang="en-US" sz="1200" b="1"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5B9BD5"/>
                    </a:solidFill>
                  </a:tcPr>
                </a:tc>
              </a:tr>
              <a:tr h="334224">
                <a:tc>
                  <a:txBody>
                    <a:bodyPr/>
                    <a:lstStyle/>
                    <a:p>
                      <a:pPr indent="0" algn="ctr">
                        <a:buNone/>
                      </a:pPr>
                      <a:r>
                        <a:rPr lang="en-US" sz="1200" b="0" dirty="0" err="1">
                          <a:solidFill>
                            <a:srgbClr val="000000"/>
                          </a:solidFill>
                          <a:latin typeface="微软雅黑" panose="020B0503020204020204" pitchFamily="34" charset="-122"/>
                          <a:ea typeface="微软雅黑" panose="020B0503020204020204" pitchFamily="34" charset="-122"/>
                          <a:cs typeface="Calibri" panose="020F0502020204030204" pitchFamily="34" charset="0"/>
                        </a:rPr>
                        <a:t>Molecular Formula</a:t>
                      </a:r>
                      <a:endParaRPr lang="en-US" altLang="en-US" sz="1200" b="0" dirty="0">
                        <a:solidFill>
                          <a:srgbClr val="000000"/>
                        </a:solidFill>
                        <a:latin typeface="微软雅黑" panose="020B0503020204020204" pitchFamily="34" charset="-122"/>
                        <a:ea typeface="微软雅黑" panose="020B0503020204020204" pitchFamily="34" charset="-122"/>
                        <a:cs typeface="Calibri" panose="020F0502020204030204" pitchFamily="34" charset="0"/>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H（OC</a:t>
                      </a:r>
                      <a:r>
                        <a:rPr lang="en-US" sz="1200" b="0" baseline="-25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H</a:t>
                      </a:r>
                      <a:r>
                        <a:rPr lang="en-US" sz="1200" b="0" baseline="-25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b="0" baseline="-25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
                      </a: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OH</a:t>
                      </a:r>
                      <a:endPar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r>
              <a:tr h="346043">
                <a:tc>
                  <a:txBody>
                    <a:bodyPr/>
                    <a:lstStyle/>
                    <a:p>
                      <a:pPr indent="0" algn="ctr">
                        <a:buNone/>
                      </a:pPr>
                      <a:r>
                        <a:rPr lang="en-US" sz="1200" b="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rPr>
                        <a:t>Type</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200" b="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rPr>
                        <a:t>Non-ionic</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9050" cap="flat" cmpd="sng">
                      <a:solidFill>
                        <a:srgbClr val="FFFFFF"/>
                      </a:solidFill>
                      <a:prstDash val="solid"/>
                      <a:headEnd type="none" w="med" len="med"/>
                      <a:tailEnd type="none" w="med" len="med"/>
                    </a:lnB>
                    <a:lnTlToBr>
                      <a:noFill/>
                    </a:lnTlToBr>
                    <a:lnBlToTr>
                      <a:noFill/>
                    </a:lnBlToTr>
                    <a:solidFill>
                      <a:srgbClr val="EAEFF7"/>
                    </a:solidFill>
                  </a:tcPr>
                </a:tc>
              </a:tr>
            </a:tbl>
          </a:graphicData>
        </a:graphic>
      </p:graphicFrame>
      <p:sp>
        <p:nvSpPr>
          <p:cNvPr id="100" name="文本框 99"/>
          <p:cNvSpPr txBox="1"/>
          <p:nvPr/>
        </p:nvSpPr>
        <p:spPr>
          <a:xfrm>
            <a:off x="5831840" y="1371600"/>
            <a:ext cx="5819775" cy="5681345"/>
          </a:xfrm>
          <a:prstGeom prst="rect">
            <a:avLst/>
          </a:prstGeom>
          <a:noFill/>
          <a:ln w="9525">
            <a:noFill/>
          </a:ln>
        </p:spPr>
        <p:txBody>
          <a:bodyPr wrap="square">
            <a:noAutofit/>
          </a:bodyPr>
          <a:lstStyle/>
          <a:p>
            <a:pPr indent="0" algn="just" fontAlgn="auto">
              <a:lnSpc>
                <a:spcPct val="130000"/>
              </a:lnSpc>
            </a:pPr>
            <a:r>
              <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1. PEG serials products can be used as pharmaceutical adjuvants. PEG 4000 and PEG 6000 are appropriate coating materials,hydrophilic polishing materials, membrane materials and capsule wall materials, plasticizers, lubricants, pill base substances.</a:t>
            </a:r>
            <a:endParaRPr lang="zh-CN" altLang="en-US"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30000"/>
              </a:lnSpc>
            </a:pPr>
            <a:r>
              <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2. </a:t>
            </a:r>
            <a:r>
              <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PEG4000 and PEG6000 can be used as excipients, preparation of suppository and medicinal extracts; coating agents in paper-making industry; lubricants and  in rubber and coolants in metal processing industry; dispersants and emulgators in Agricultural Chemicals and Pigment Industry; antistastic agents, lubricants in Textile industry.</a:t>
            </a:r>
            <a:endPar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30000"/>
              </a:lnSpc>
            </a:pPr>
            <a:r>
              <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3. Polyethylene Glycol serials products can be used as the raw materials of surfactants of Ester type.</a:t>
            </a:r>
            <a:endParaRPr lang="zh-CN" altLang="en-US"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30000"/>
              </a:lnSpc>
            </a:pPr>
            <a:r>
              <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4. PEG-200 can be used as humectants, inorganic salt solubilizers, viscosity modifiers in daily-use chemicals industry; softening agents, antistastic agents in Textile industry; wetting agents in paper-making and farm </a:t>
            </a:r>
            <a:endPar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30000"/>
              </a:lnSpc>
            </a:pPr>
            <a:r>
              <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5. PEG-400, PEG-600 and PEG-800 are used as base materials in phamarceuticals and cosmetics, lubricants and wetting agents of Rubber and Textile Industry.</a:t>
            </a:r>
            <a:endPar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30000"/>
              </a:lnSpc>
            </a:pPr>
            <a:r>
              <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6. PEG-1000 and PEG-5000 </a:t>
            </a:r>
            <a:r>
              <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are used as base materials or lubricants, softening agents in Phamarceuticals, Textile, Cosmetics Industry; Dispersants in Coating industry; Dispersants in Rubber industry, also dispersants as carbon black fillings.</a:t>
            </a:r>
            <a:endPar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30000"/>
              </a:lnSpc>
            </a:pPr>
            <a:r>
              <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7. PEG-2000 and PEG-3000 are used as moulding agents of metal processing, lubricants and cutting fluid of brushed metal, pressing or moulding; Polishing agents, solders and etc of Grinding, Cooling and Lubricating; Lubricants in Paper-making industry and also used as melt adhesives.</a:t>
            </a:r>
            <a:endPar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30000"/>
              </a:lnSpc>
            </a:pPr>
            <a:r>
              <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8. PEg 8000 </a:t>
            </a:r>
            <a:r>
              <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are used as base materials in </a:t>
            </a:r>
            <a:r>
              <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phamarceuticals and cosmetics industrial production, fuctioning as adjusting viscosity, melting points; wetting agents, cooling agents in Rubber, Metal Processing Industry, dispersants and emulgators in Pharmaceuticals, Painting Industry; Antistatic agents, lubricants in Textile Industry.</a:t>
            </a:r>
            <a:endPar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30000"/>
              </a:lnSpc>
            </a:pPr>
            <a:endParaRPr lang="en-US" altLang="zh-CN" sz="1000" dirty="0" smtClean="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endParaRPr lang="zh-CN" altLang="en-US" sz="1200" dirty="0"/>
          </a:p>
        </p:txBody>
      </p:sp>
      <p:sp>
        <p:nvSpPr>
          <p:cNvPr id="2" name="文本框 1"/>
          <p:cNvSpPr txBox="1"/>
          <p:nvPr/>
        </p:nvSpPr>
        <p:spPr>
          <a:xfrm>
            <a:off x="516996" y="2711662"/>
            <a:ext cx="4646930" cy="372745"/>
          </a:xfrm>
          <a:prstGeom prst="rect">
            <a:avLst/>
          </a:prstGeom>
          <a:noFill/>
        </p:spPr>
        <p:txBody>
          <a:bodyPr wrap="none" rtlCol="0" anchor="t">
            <a:noAutofit/>
          </a:bodyPr>
          <a:lstStyle/>
          <a:p>
            <a:pPr indent="0" algn="ct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Technical Specification</a:t>
            </a: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6051550" y="1092200"/>
            <a:ext cx="4796790" cy="413385"/>
          </a:xfrm>
          <a:prstGeom prst="rect">
            <a:avLst/>
          </a:prstGeom>
          <a:noFill/>
          <a:ln w="9525">
            <a:noFill/>
          </a:ln>
        </p:spPr>
        <p:txBody>
          <a:bodyPr>
            <a:noAutofit/>
          </a:bodyPr>
          <a:lstStyle/>
          <a:p>
            <a:pPr indent="0" algn="ctr"/>
            <a:r>
              <a:rPr lang="en-US" altLang="zh-CN" sz="1200" b="1" dirty="0">
                <a:solidFill>
                  <a:srgbClr val="000000"/>
                </a:solidFill>
                <a:ea typeface="宋体" panose="02010600030101010101" pitchFamily="2" charset="-122"/>
              </a:rPr>
              <a:t>    </a:t>
            </a:r>
            <a:r>
              <a:rPr lang="zh-CN" sz="1400" b="1" dirty="0">
                <a:solidFill>
                  <a:srgbClr val="000000"/>
                </a:solidFill>
                <a:latin typeface="微软雅黑" panose="020B0503020204020204" pitchFamily="34" charset="-122"/>
                <a:ea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rPr>
              <a:t>Performance and Application</a:t>
            </a:r>
            <a:r>
              <a:rPr lang="zh-CN" sz="1400" b="1" dirty="0">
                <a:solidFill>
                  <a:srgbClr val="000000"/>
                </a:solidFill>
                <a:latin typeface="微软雅黑" panose="020B0503020204020204" pitchFamily="34" charset="-122"/>
                <a:ea typeface="微软雅黑" panose="020B0503020204020204" pitchFamily="34" charset="-122"/>
              </a:rPr>
              <a:t>】</a:t>
            </a:r>
            <a:r>
              <a:rPr lang="en-US" altLang="zh-CN" sz="1200" b="1" dirty="0">
                <a:solidFill>
                  <a:srgbClr val="000000"/>
                </a:solidFill>
                <a:latin typeface="微软雅黑" panose="020B0503020204020204" pitchFamily="34" charset="-122"/>
                <a:ea typeface="微软雅黑" panose="020B0503020204020204" pitchFamily="34" charset="-122"/>
              </a:rPr>
              <a:t>  </a:t>
            </a:r>
            <a:endParaRPr lang="en-US" altLang="zh-CN" sz="1200" b="1" dirty="0">
              <a:solidFill>
                <a:srgbClr val="000000"/>
              </a:solidFill>
              <a:latin typeface="微软雅黑" panose="020B0503020204020204" pitchFamily="34" charset="-122"/>
              <a:ea typeface="微软雅黑" panose="020B0503020204020204" pitchFamily="34" charset="-122"/>
            </a:endParaRPr>
          </a:p>
        </p:txBody>
      </p:sp>
      <p:graphicFrame>
        <p:nvGraphicFramePr>
          <p:cNvPr id="7" name="表格 6"/>
          <p:cNvGraphicFramePr/>
          <p:nvPr>
            <p:custDataLst>
              <p:tags r:id="rId3"/>
            </p:custDataLst>
          </p:nvPr>
        </p:nvGraphicFramePr>
        <p:xfrm>
          <a:off x="476752" y="3143566"/>
          <a:ext cx="5243407" cy="3515360"/>
        </p:xfrm>
        <a:graphic>
          <a:graphicData uri="http://schemas.openxmlformats.org/drawingml/2006/table">
            <a:tbl>
              <a:tblPr firstRow="1" bandRow="1">
                <a:tableStyleId>{5C22544A-7EE6-4342-B048-85BDC9FD1C3A}</a:tableStyleId>
              </a:tblPr>
              <a:tblGrid>
                <a:gridCol w="1144270"/>
                <a:gridCol w="1624330"/>
                <a:gridCol w="1361440"/>
                <a:gridCol w="1113367"/>
              </a:tblGrid>
              <a:tr h="263948">
                <a:tc>
                  <a:txBody>
                    <a:bodyPr/>
                    <a:lstStyle/>
                    <a:p>
                      <a:pPr algn="ctr">
                        <a:lnSpc>
                          <a:spcPct val="110000"/>
                        </a:lnSpc>
                        <a:buClrTx/>
                        <a:buSzTx/>
                        <a:buFontTx/>
                        <a:buNone/>
                      </a:pPr>
                      <a:r>
                        <a:rPr lang="en-US" sz="1200" dirty="0" err="1"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SPEC.</a:t>
                      </a:r>
                      <a:endParaRPr lang="en-US" sz="1200" dirty="0" err="1"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lnSpc>
                          <a:spcPct val="110000"/>
                        </a:lnSpc>
                        <a:buClrTx/>
                        <a:buSzTx/>
                        <a:buFontTx/>
                        <a:buNone/>
                      </a:pPr>
                      <a:r>
                        <a:rPr lang="en-US" sz="1200" dirty="0" err="1"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Appearance</a:t>
                      </a:r>
                      <a:endParaRPr lang="en-US" sz="1200" dirty="0" err="1"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buClrTx/>
                        <a:buSzTx/>
                        <a:buFontTx/>
                        <a:buNone/>
                      </a:pPr>
                      <a:r>
                        <a:rPr lang="en-US" sz="1200" dirty="0" err="1"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sz="1200" dirty="0" err="1"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lnSpc>
                          <a:spcPct val="110000"/>
                        </a:lnSpc>
                        <a:buClrTx/>
                        <a:buSzTx/>
                        <a:buFontTx/>
                        <a:buNone/>
                      </a:pPr>
                      <a:r>
                        <a:rPr lang="en-US" sz="1200" dirty="0" err="1"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Average Relative Molecular Weight</a:t>
                      </a:r>
                      <a:endParaRPr lang="en-US" sz="1200" dirty="0" err="1"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lnSpc>
                          <a:spcPct val="110000"/>
                        </a:lnSpc>
                        <a:buClrTx/>
                        <a:buSzTx/>
                        <a:buFontTx/>
                        <a:buNone/>
                      </a:pPr>
                      <a:r>
                        <a:rPr lang="en-US" sz="1200" dirty="0" err="1"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Water Content</a:t>
                      </a:r>
                      <a:endParaRPr lang="en-US" sz="1200" dirty="0" err="1"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buClrTx/>
                        <a:buSzTx/>
                        <a:buFontTx/>
                        <a:buNone/>
                      </a:pPr>
                      <a:r>
                        <a:rPr lang="en-US" sz="1200" dirty="0" err="1"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200" dirty="0" err="1"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263948">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PEG-200</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Transparent Liquid</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190~210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≤0.50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63343">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PEG-400</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Transparent Liquid</a:t>
                      </a:r>
                      <a:endParaRPr lang="en-US" altLang="en-US" sz="1200" b="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380~420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≤0.50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75590">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PEG-600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Transparent Liquid</a:t>
                      </a:r>
                      <a:endParaRPr lang="en-US" altLang="en-US" sz="1200" b="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0" algn="ctr">
                        <a:buNone/>
                      </a:pPr>
                      <a:r>
                        <a:rPr lang="en-US" sz="1200" b="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rPr>
                        <a:t>or White Paste</a:t>
                      </a:r>
                      <a:endParaRPr lang="en-US" altLang="en-US" sz="1200" b="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570~630</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≤0.50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63525">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PEG-800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Transparent Liquid</a:t>
                      </a:r>
                      <a:endParaRPr lang="en-US" altLang="en-US" sz="1200" b="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0" algn="ctr">
                        <a:buNone/>
                      </a:pPr>
                      <a:r>
                        <a:rPr lang="en-US" sz="120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or White Paste</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770~830</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≤0.50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63343">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PEG-1000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White Waxy Solids</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950~1050</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≤0.50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63948">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PEG-1500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White Waxy Solids</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1400~1600</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≤0.50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64554">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PEG-2000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White Waxy Solids</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1800~2200</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≤0.50</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63948">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PEG-3000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White Waxy Solids</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2800~3200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≤0.50</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63343">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PEG-4000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White Waxy Solids</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3600~4200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≤0.50</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63948">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PEG-6000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White Waxy Solids</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5500~7000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≤0.50</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r h="263948">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PEG-8000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White Waxy Solids</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7200~8800</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c>
                  <a:txBody>
                    <a:bodyPr/>
                    <a:lstStyle/>
                    <a:p>
                      <a:pPr indent="0" algn="ctr">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≤0.50</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346" y="101059"/>
            <a:ext cx="421640" cy="337185"/>
          </a:xfrm>
          <a:prstGeom prst="rect">
            <a:avLst/>
          </a:prstGeom>
          <a:noFill/>
          <a:ln>
            <a:noFill/>
          </a:ln>
        </p:spPr>
        <p:txBody>
          <a:bodyPr wrap="non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06</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631277" y="341619"/>
            <a:ext cx="1080656" cy="556730"/>
          </a:xfrm>
          <a:prstGeom prst="rect">
            <a:avLst/>
          </a:prstGeom>
        </p:spPr>
      </p:pic>
      <p:sp>
        <p:nvSpPr>
          <p:cNvPr id="52" name="矩形 51"/>
          <p:cNvSpPr/>
          <p:nvPr/>
        </p:nvSpPr>
        <p:spPr>
          <a:xfrm>
            <a:off x="4025561" y="898561"/>
            <a:ext cx="6757670" cy="398780"/>
          </a:xfrm>
          <a:prstGeom prst="rect">
            <a:avLst/>
          </a:prstGeom>
        </p:spPr>
        <p:txBody>
          <a:bodyPr wrap="none">
            <a:spAutoFit/>
          </a:bodyPr>
          <a:lstStyle/>
          <a:p>
            <a:pPr lvl="0"/>
            <a:r>
              <a:rPr lang="en-US" altLang="zh-CN" sz="2000" b="1" dirty="0">
                <a:solidFill>
                  <a:srgbClr val="8C7274"/>
                </a:solidFill>
                <a:latin typeface="微软雅黑" panose="020B0503020204020204" pitchFamily="34" charset="-122"/>
                <a:ea typeface="微软雅黑" panose="020B0503020204020204" pitchFamily="34" charset="-122"/>
              </a:rPr>
              <a:t>PEG Serials for Food&amp;Pharm Daily Chemicals Grade</a:t>
            </a:r>
            <a:endParaRPr lang="zh-CN" altLang="en-US" sz="2000" b="1" dirty="0">
              <a:solidFill>
                <a:srgbClr val="8C7274"/>
              </a:solidFill>
              <a:latin typeface="微软雅黑" panose="020B0503020204020204" pitchFamily="34" charset="-122"/>
              <a:ea typeface="微软雅黑" panose="020B0503020204020204" pitchFamily="34" charset="-122"/>
            </a:endParaRPr>
          </a:p>
        </p:txBody>
      </p:sp>
      <p:sp>
        <p:nvSpPr>
          <p:cNvPr id="15" name="矩形 14"/>
          <p:cNvSpPr/>
          <p:nvPr/>
        </p:nvSpPr>
        <p:spPr>
          <a:xfrm>
            <a:off x="2737486" y="1417758"/>
            <a:ext cx="1840018" cy="395103"/>
          </a:xfrm>
          <a:prstGeom prst="rect">
            <a:avLst/>
          </a:prstGeom>
        </p:spPr>
        <p:txBody>
          <a:bodyPr wrap="none">
            <a:noAutofit/>
          </a:bodyPr>
          <a:lstStyle/>
          <a:p>
            <a:pPr algn="l"/>
            <a:r>
              <a:rPr lang="en-US" altLang="zh-CN" sz="1400" dirty="0">
                <a:solidFill>
                  <a:schemeClr val="accent1">
                    <a:lumMod val="50000"/>
                  </a:schemeClr>
                </a:solidFill>
                <a:latin typeface="微软雅黑" panose="020B0503020204020204" pitchFamily="34" charset="-122"/>
                <a:ea typeface="微软雅黑" panose="020B0503020204020204" pitchFamily="34" charset="-122"/>
              </a:rPr>
              <a:t>  </a:t>
            </a:r>
            <a:r>
              <a:rPr lang="zh-CN" sz="1400" b="1" dirty="0">
                <a:solidFill>
                  <a:srgbClr val="000000"/>
                </a:solidFill>
                <a:latin typeface="微软雅黑" panose="020B0503020204020204" pitchFamily="34" charset="-122"/>
                <a:ea typeface="微软雅黑" panose="020B0503020204020204" pitchFamily="34" charset="-122"/>
                <a:sym typeface="+mn-ea"/>
              </a:rPr>
              <a:t>【</a:t>
            </a:r>
            <a:r>
              <a:rPr lang="en-US" altLang="zh-CN" sz="1400" b="1" dirty="0">
                <a:solidFill>
                  <a:srgbClr val="000000"/>
                </a:solidFill>
                <a:latin typeface="微软雅黑" panose="020B0503020204020204" pitchFamily="34" charset="-122"/>
                <a:ea typeface="微软雅黑" panose="020B0503020204020204" pitchFamily="34" charset="-122"/>
                <a:sym typeface="+mn-ea"/>
              </a:rPr>
              <a:t>Techinique Index</a:t>
            </a:r>
            <a:r>
              <a:rPr lang="zh-CN" sz="1400" b="1" dirty="0">
                <a:solidFill>
                  <a:srgbClr val="000000"/>
                </a:solidFill>
                <a:latin typeface="微软雅黑" panose="020B0503020204020204" pitchFamily="34" charset="-122"/>
                <a:ea typeface="微软雅黑" panose="020B0503020204020204" pitchFamily="34" charset="-122"/>
                <a:sym typeface="+mn-ea"/>
              </a:rPr>
              <a:t>】</a:t>
            </a:r>
            <a:endParaRPr lang="zh-CN" altLang="en-US" sz="14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3" name="Picture 3"/>
          <p:cNvPicPr>
            <a:picLocks noChangeAspect="1" noChangeArrowheads="1"/>
          </p:cNvPicPr>
          <p:nvPr>
            <p:custDataLst>
              <p:tags r:id="rId2"/>
            </p:custDataLst>
          </p:nvPr>
        </p:nvPicPr>
        <p:blipFill>
          <a:blip r:embed="rId3"/>
          <a:srcRect/>
          <a:stretch>
            <a:fillRect/>
          </a:stretch>
        </p:blipFill>
        <p:spPr bwMode="auto">
          <a:xfrm>
            <a:off x="6944995" y="1933575"/>
            <a:ext cx="4230370" cy="402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17"/>
          <p:cNvSpPr txBox="1"/>
          <p:nvPr/>
        </p:nvSpPr>
        <p:spPr>
          <a:xfrm>
            <a:off x="7684308" y="6165747"/>
            <a:ext cx="3381989" cy="429895"/>
          </a:xfrm>
          <a:prstGeom prst="rect">
            <a:avLst/>
          </a:prstGeom>
          <a:noFill/>
        </p:spPr>
        <p:txBody>
          <a:bodyPr wrap="square" rtlCol="0">
            <a:spAutoFit/>
          </a:bodyPr>
          <a:lstStyle/>
          <a:p>
            <a:r>
              <a:rPr lang="zh-CN" altLang="en-US" sz="1100" dirty="0"/>
              <a:t>*</a:t>
            </a:r>
            <a:r>
              <a:rPr lang="en-US" altLang="zh-CN" sz="1100" dirty="0"/>
              <a:t>The above data comes from Sunrise Enterprise-Shanghai Technology Center</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Rectangle 3"/>
          <p:cNvSpPr/>
          <p:nvPr/>
        </p:nvSpPr>
        <p:spPr>
          <a:xfrm>
            <a:off x="1712236" y="438286"/>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Product Recommendation</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961266" y="545237"/>
            <a:ext cx="690880" cy="245110"/>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产品推荐</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custDataLst>
              <p:tags r:id="rId4"/>
            </p:custDataLst>
          </p:nvPr>
        </p:nvGraphicFramePr>
        <p:xfrm>
          <a:off x="287655" y="1699895"/>
          <a:ext cx="5993765" cy="5308600"/>
        </p:xfrm>
        <a:graphic>
          <a:graphicData uri="http://schemas.openxmlformats.org/drawingml/2006/table">
            <a:tbl>
              <a:tblPr firstRow="1" firstCol="1" bandRow="1">
                <a:tableStyleId>{5C22544A-7EE6-4342-B048-85BDC9FD1C3A}</a:tableStyleId>
              </a:tblPr>
              <a:tblGrid>
                <a:gridCol w="1019810"/>
                <a:gridCol w="1076325"/>
                <a:gridCol w="741680"/>
                <a:gridCol w="688975"/>
                <a:gridCol w="734060"/>
                <a:gridCol w="1732915"/>
              </a:tblGrid>
              <a:tr h="548640">
                <a:tc>
                  <a:txBody>
                    <a:bodyPr/>
                    <a:lstStyle/>
                    <a:p>
                      <a:pPr algn="ctr">
                        <a:spcAft>
                          <a:spcPts val="0"/>
                        </a:spcAft>
                      </a:pPr>
                      <a:r>
                        <a:rPr lang="en-US" altLang="zh-CN" sz="1200" kern="0" dirty="0">
                          <a:effectLst/>
                        </a:rPr>
                        <a:t>Product No.</a:t>
                      </a:r>
                      <a:endParaRPr lang="en-US" altLang="zh-CN" sz="1200" kern="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altLang="zh-CN" sz="1200" kern="0" dirty="0">
                          <a:effectLst/>
                        </a:rPr>
                        <a:t>Appearance</a:t>
                      </a:r>
                      <a:r>
                        <a:rPr lang="zh-CN" sz="1200" kern="0" dirty="0">
                          <a:effectLst/>
                        </a:rPr>
                        <a:t>（</a:t>
                      </a:r>
                      <a:r>
                        <a:rPr lang="en-US" sz="1200" kern="0" dirty="0">
                          <a:effectLst/>
                        </a:rPr>
                        <a:t>25</a:t>
                      </a:r>
                      <a:r>
                        <a:rPr lang="zh-CN" sz="1200" kern="0" dirty="0">
                          <a:effectLst/>
                        </a:rPr>
                        <a:t>℃）</a:t>
                      </a:r>
                      <a:endParaRPr lang="zh-CN" sz="1200" kern="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altLang="zh-CN" sz="1200" kern="0" dirty="0">
                          <a:effectLst/>
                          <a:latin typeface="Calibri" panose="020F0502020204030204"/>
                          <a:ea typeface="宋体" panose="02010600030101010101" pitchFamily="2" charset="-122"/>
                          <a:cs typeface="Times New Roman" panose="02020603050405020304"/>
                        </a:rPr>
                        <a:t>Water solubility</a:t>
                      </a:r>
                      <a:endParaRPr lang="en-US" altLang="zh-CN" sz="1200" kern="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altLang="zh-CN" sz="1200" kern="0" dirty="0">
                          <a:effectLst/>
                        </a:rPr>
                        <a:t>Melting point</a:t>
                      </a:r>
                      <a:endParaRPr lang="en-US" altLang="zh-CN" sz="1200" kern="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altLang="zh-CN" sz="1200" kern="0" dirty="0">
                          <a:effectLst/>
                        </a:rPr>
                        <a:t>Viscosity</a:t>
                      </a:r>
                      <a:endParaRPr lang="en-US" altLang="zh-CN" sz="1200" kern="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altLang="zh-CN" sz="1200" kern="100" dirty="0">
                          <a:effectLst/>
                          <a:latin typeface="Calibri" panose="020F0502020204030204"/>
                          <a:ea typeface="宋体" panose="02010600030101010101" pitchFamily="2" charset="-122"/>
                          <a:cs typeface="Times New Roman" panose="02020603050405020304"/>
                        </a:rPr>
                        <a:t>Common form</a:t>
                      </a:r>
                      <a:endParaRPr lang="en-US" altLang="zh-CN" sz="12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r>
              <a:tr h="548640">
                <a:tc>
                  <a:txBody>
                    <a:bodyPr/>
                    <a:lstStyle/>
                    <a:p>
                      <a:pPr algn="ctr">
                        <a:spcAft>
                          <a:spcPts val="0"/>
                        </a:spcAft>
                      </a:pPr>
                      <a:r>
                        <a:rPr lang="en-US" sz="1200" kern="0" dirty="0">
                          <a:effectLst/>
                        </a:rPr>
                        <a:t>RJ-PEG200</a:t>
                      </a:r>
                      <a:endParaRPr lang="zh-CN" sz="12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altLang="zh-CN" sz="120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Colorless transparent liquid</a:t>
                      </a:r>
                      <a:endParaRPr lang="en-US" altLang="zh-CN" sz="120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rowSpan="11">
                  <a:txBody>
                    <a:bodyPr/>
                    <a:lstStyle/>
                    <a:p>
                      <a:pPr algn="ctr">
                        <a:spcAft>
                          <a:spcPts val="0"/>
                        </a:spcAft>
                      </a:pPr>
                      <a:endParaRPr lang="en-US" sz="1100" kern="0">
                        <a:solidFill>
                          <a:srgbClr val="000000"/>
                        </a:solidFill>
                        <a:effectLst/>
                        <a:latin typeface="仿宋" panose="02010609060101010101" charset="-122"/>
                        <a:ea typeface="宋体" panose="02010600030101010101" pitchFamily="2" charset="-122"/>
                        <a:cs typeface="宋体" panose="02010600030101010101" pitchFamily="2" charset="-122"/>
                      </a:endParaRPr>
                    </a:p>
                  </a:txBody>
                  <a:tcPr marL="68580" marR="68580" marT="0" marB="0" anchor="ctr"/>
                </a:tc>
                <a:tc rowSpan="11">
                  <a:txBody>
                    <a:bodyPr/>
                    <a:lstStyle/>
                    <a:p>
                      <a:pPr algn="ctr">
                        <a:spcAft>
                          <a:spcPts val="0"/>
                        </a:spcAft>
                      </a:pPr>
                      <a:endParaRPr lang="en-US" sz="1100" kern="0">
                        <a:solidFill>
                          <a:srgbClr val="000000"/>
                        </a:solidFill>
                        <a:effectLst/>
                        <a:latin typeface="仿宋" panose="02010609060101010101" charset="-122"/>
                        <a:ea typeface="宋体" panose="02010600030101010101" pitchFamily="2" charset="-122"/>
                        <a:cs typeface="宋体" panose="02010600030101010101" pitchFamily="2" charset="-122"/>
                      </a:endParaRPr>
                    </a:p>
                  </a:txBody>
                  <a:tcPr marL="68580" marR="68580" marT="0" marB="0" anchor="ctr"/>
                </a:tc>
                <a:tc rowSpan="11">
                  <a:txBody>
                    <a:bodyPr/>
                    <a:lstStyle/>
                    <a:p>
                      <a:pPr algn="ctr">
                        <a:spcAft>
                          <a:spcPts val="0"/>
                        </a:spcAft>
                      </a:pPr>
                      <a:endParaRPr lang="en-US" sz="1100" kern="0">
                        <a:solidFill>
                          <a:srgbClr val="000000"/>
                        </a:solidFill>
                        <a:effectLst/>
                        <a:latin typeface="仿宋" panose="02010609060101010101" charset="-122"/>
                        <a:ea typeface="宋体" panose="02010600030101010101" pitchFamily="2" charset="-122"/>
                        <a:cs typeface="宋体" panose="02010600030101010101" pitchFamily="2" charset="-122"/>
                      </a:endParaRPr>
                    </a:p>
                  </a:txBody>
                  <a:tcPr marL="68580" marR="68580" marT="0" marB="0" anchor="ctr"/>
                </a:tc>
                <a:tc>
                  <a:txBody>
                    <a:bodyPr/>
                    <a:lstStyle/>
                    <a:p>
                      <a:pPr algn="ctr">
                        <a:spcAft>
                          <a:spcPts val="0"/>
                        </a:spcAft>
                      </a:pPr>
                      <a:r>
                        <a:rPr lang="en-US" alt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Liquid</a:t>
                      </a:r>
                      <a:endParaRPr lang="en-US" alt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548640">
                <a:tc>
                  <a:txBody>
                    <a:bodyPr/>
                    <a:lstStyle/>
                    <a:p>
                      <a:pPr algn="ctr">
                        <a:spcAft>
                          <a:spcPts val="0"/>
                        </a:spcAft>
                      </a:pPr>
                      <a:r>
                        <a:rPr lang="en-US" sz="1200" kern="0" dirty="0">
                          <a:effectLst/>
                        </a:rPr>
                        <a:t>RJ-PEG400</a:t>
                      </a:r>
                      <a:endParaRPr lang="zh-CN" sz="12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altLang="zh-CN" sz="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Colorless transparent liquid</a:t>
                      </a:r>
                      <a:endParaRPr lang="zh-CN" sz="120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vMerge="1">
                  <a:tcPr/>
                </a:tc>
                <a:tc vMerge="1">
                  <a:tcPr/>
                </a:tc>
                <a:tc vMerge="1">
                  <a:tcPr/>
                </a:tc>
                <a:tc>
                  <a:txBody>
                    <a:bodyPr/>
                    <a:lstStyle/>
                    <a:p>
                      <a:pPr algn="ctr">
                        <a:spcAft>
                          <a:spcPts val="0"/>
                        </a:spcAft>
                      </a:pPr>
                      <a:r>
                        <a:rPr lang="en-US" alt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Liquid</a:t>
                      </a:r>
                      <a:endParaRPr lang="zh-CN" sz="120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548640">
                <a:tc>
                  <a:txBody>
                    <a:bodyPr/>
                    <a:lstStyle/>
                    <a:p>
                      <a:pPr algn="ctr">
                        <a:spcAft>
                          <a:spcPts val="0"/>
                        </a:spcAft>
                      </a:pPr>
                      <a:r>
                        <a:rPr lang="en-US" sz="1200" kern="0" dirty="0">
                          <a:effectLst/>
                        </a:rPr>
                        <a:t>RJ-PEG600</a:t>
                      </a:r>
                      <a:endParaRPr lang="zh-CN" sz="12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altLang="zh-CN" sz="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Colorless transparent liquid</a:t>
                      </a:r>
                      <a:endParaRPr lang="zh-CN" sz="120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vMerge="1">
                  <a:tcPr/>
                </a:tc>
                <a:tc vMerge="1">
                  <a:tcPr/>
                </a:tc>
                <a:tc vMerge="1">
                  <a:tcPr/>
                </a:tc>
                <a:tc>
                  <a:txBody>
                    <a:bodyPr/>
                    <a:lstStyle/>
                    <a:p>
                      <a:pPr algn="ctr">
                        <a:spcAft>
                          <a:spcPts val="0"/>
                        </a:spcAft>
                      </a:pPr>
                      <a:r>
                        <a:rPr lang="en-US" alt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Liquid</a:t>
                      </a:r>
                      <a:endParaRPr 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414655">
                <a:tc>
                  <a:txBody>
                    <a:bodyPr/>
                    <a:lstStyle/>
                    <a:p>
                      <a:pPr algn="ctr">
                        <a:spcAft>
                          <a:spcPts val="0"/>
                        </a:spcAft>
                      </a:pPr>
                      <a:r>
                        <a:rPr lang="en-US" sz="1200" kern="0" dirty="0">
                          <a:effectLst/>
                        </a:rPr>
                        <a:t>RJ-PEG800</a:t>
                      </a:r>
                      <a:endParaRPr lang="zh-CN" sz="12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altLang="zh-CN" sz="120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White Paste</a:t>
                      </a:r>
                      <a:endParaRPr lang="zh-CN" sz="120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vMerge="1">
                  <a:tcPr/>
                </a:tc>
                <a:tc vMerge="1">
                  <a:tcPr/>
                </a:tc>
                <a:tc vMerge="1">
                  <a:tcPr/>
                </a:tc>
                <a:tc>
                  <a:txBody>
                    <a:bodyPr/>
                    <a:lstStyle/>
                    <a:p>
                      <a:pPr algn="ctr">
                        <a:spcAft>
                          <a:spcPts val="0"/>
                        </a:spcAft>
                      </a:pPr>
                      <a:r>
                        <a:rPr lang="en-US" alt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Paste</a:t>
                      </a:r>
                      <a:r>
                        <a:rPr 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soft solid</a:t>
                      </a:r>
                      <a:r>
                        <a:rPr 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344170">
                <a:tc>
                  <a:txBody>
                    <a:bodyPr/>
                    <a:lstStyle/>
                    <a:p>
                      <a:pPr algn="ctr">
                        <a:spcAft>
                          <a:spcPts val="0"/>
                        </a:spcAft>
                      </a:pPr>
                      <a:r>
                        <a:rPr lang="en-US" sz="1200" kern="0" dirty="0">
                          <a:effectLst/>
                        </a:rPr>
                        <a:t>RJ-PEG1000</a:t>
                      </a:r>
                      <a:endParaRPr lang="zh-CN" sz="12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altLang="zh-CN" sz="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White Paste</a:t>
                      </a:r>
                      <a:endParaRPr lang="zh-CN" sz="120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vMerge="1">
                  <a:tcPr/>
                </a:tc>
                <a:tc vMerge="1">
                  <a:tcPr/>
                </a:tc>
                <a:tc vMerge="1">
                  <a:tcPr/>
                </a:tc>
                <a:tc>
                  <a:txBody>
                    <a:bodyPr/>
                    <a:lstStyle/>
                    <a:p>
                      <a:pPr algn="ctr">
                        <a:spcAft>
                          <a:spcPts val="0"/>
                        </a:spcAft>
                      </a:pPr>
                      <a:r>
                        <a:rPr lang="en-US" alt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Paste</a:t>
                      </a:r>
                      <a:r>
                        <a:rPr 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soft solid</a:t>
                      </a:r>
                      <a:r>
                        <a:rPr 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365760">
                <a:tc>
                  <a:txBody>
                    <a:bodyPr/>
                    <a:lstStyle/>
                    <a:p>
                      <a:pPr algn="ctr">
                        <a:spcAft>
                          <a:spcPts val="0"/>
                        </a:spcAft>
                      </a:pPr>
                      <a:r>
                        <a:rPr lang="en-US" sz="1200" kern="0" dirty="0">
                          <a:effectLst/>
                        </a:rPr>
                        <a:t>RJ-PEG1500</a:t>
                      </a:r>
                      <a:endParaRPr lang="zh-CN" sz="12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altLang="zh-CN" sz="120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White solid, paste</a:t>
                      </a:r>
                      <a:endParaRPr lang="zh-CN" sz="120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vMerge="1">
                  <a:tcPr/>
                </a:tc>
                <a:tc vMerge="1">
                  <a:tcPr/>
                </a:tc>
                <a:tc vMerge="1">
                  <a:tcPr/>
                </a:tc>
                <a:tc>
                  <a:txBody>
                    <a:bodyPr/>
                    <a:lstStyle/>
                    <a:p>
                      <a:pPr algn="ctr">
                        <a:spcAft>
                          <a:spcPts val="0"/>
                        </a:spcAft>
                      </a:pPr>
                      <a:r>
                        <a:rPr lang="en-US" alt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Paste</a:t>
                      </a:r>
                      <a:r>
                        <a:rPr 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soft solid</a:t>
                      </a:r>
                      <a:r>
                        <a:rPr 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343535">
                <a:tc>
                  <a:txBody>
                    <a:bodyPr/>
                    <a:lstStyle/>
                    <a:p>
                      <a:pPr algn="ctr">
                        <a:spcAft>
                          <a:spcPts val="0"/>
                        </a:spcAft>
                      </a:pPr>
                      <a:r>
                        <a:rPr lang="en-US" sz="1200" kern="0" dirty="0">
                          <a:effectLst/>
                        </a:rPr>
                        <a:t>RJ-PEG2000</a:t>
                      </a:r>
                      <a:endParaRPr lang="zh-CN" sz="12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altLang="zh-CN" sz="120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White solid</a:t>
                      </a:r>
                      <a:endParaRPr lang="en-US" altLang="zh-CN" sz="120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c vMerge="1">
                  <a:tcPr/>
                </a:tc>
                <a:tc vMerge="1">
                  <a:tcPr/>
                </a:tc>
                <a:tc vMerge="1">
                  <a:tcPr/>
                </a:tc>
                <a:tc>
                  <a:txBody>
                    <a:bodyPr/>
                    <a:lstStyle/>
                    <a:p>
                      <a:pPr algn="ctr">
                        <a:spcAft>
                          <a:spcPts val="0"/>
                        </a:spcAft>
                      </a:pPr>
                      <a:r>
                        <a:rPr lang="en-US" alt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Solid</a:t>
                      </a:r>
                      <a:r>
                        <a:rPr 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slice</a:t>
                      </a:r>
                      <a:r>
                        <a:rPr 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365760">
                <a:tc>
                  <a:txBody>
                    <a:bodyPr/>
                    <a:lstStyle/>
                    <a:p>
                      <a:pPr algn="ctr">
                        <a:spcAft>
                          <a:spcPts val="0"/>
                        </a:spcAft>
                      </a:pPr>
                      <a:r>
                        <a:rPr lang="en-US" sz="1200" kern="0" dirty="0">
                          <a:effectLst/>
                        </a:rPr>
                        <a:t>RJ-PEG3350</a:t>
                      </a:r>
                      <a:endParaRPr lang="zh-CN" sz="12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altLang="zh-CN" sz="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White solid</a:t>
                      </a:r>
                      <a:endParaRPr lang="zh-CN" sz="120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vMerge="1">
                  <a:tcPr/>
                </a:tc>
                <a:tc vMerge="1">
                  <a:tcPr/>
                </a:tc>
                <a:tc vMerge="1">
                  <a:tcPr/>
                </a:tc>
                <a:tc>
                  <a:txBody>
                    <a:bodyPr/>
                    <a:lstStyle/>
                    <a:p>
                      <a:pPr algn="ctr">
                        <a:spcAft>
                          <a:spcPts val="0"/>
                        </a:spcAft>
                      </a:pPr>
                      <a:r>
                        <a:rPr lang="en-US" alt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Solid</a:t>
                      </a:r>
                      <a:r>
                        <a:rPr 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flake, particle, powder)</a:t>
                      </a:r>
                      <a:endParaRPr 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365760">
                <a:tc>
                  <a:txBody>
                    <a:bodyPr/>
                    <a:lstStyle/>
                    <a:p>
                      <a:pPr algn="ctr">
                        <a:spcAft>
                          <a:spcPts val="0"/>
                        </a:spcAft>
                      </a:pPr>
                      <a:r>
                        <a:rPr lang="en-US" sz="1200" kern="0" dirty="0">
                          <a:effectLst/>
                        </a:rPr>
                        <a:t>RJ-PEG4000</a:t>
                      </a:r>
                      <a:endParaRPr lang="zh-CN" sz="12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altLang="zh-CN" sz="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White solid</a:t>
                      </a:r>
                      <a:endParaRPr lang="zh-CN" sz="120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vMerge="1">
                  <a:tcPr/>
                </a:tc>
                <a:tc vMerge="1">
                  <a:tcPr/>
                </a:tc>
                <a:tc vMerge="1">
                  <a:tcPr/>
                </a:tc>
                <a:tc>
                  <a:txBody>
                    <a:bodyPr/>
                    <a:lstStyle/>
                    <a:p>
                      <a:pPr algn="ctr">
                        <a:spcAft>
                          <a:spcPts val="0"/>
                        </a:spcAft>
                      </a:pPr>
                      <a:r>
                        <a:rPr lang="en-US" alt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Solid</a:t>
                      </a:r>
                      <a:r>
                        <a:rPr 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flake, particle, powder)</a:t>
                      </a:r>
                      <a:endParaRPr 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365760">
                <a:tc>
                  <a:txBody>
                    <a:bodyPr/>
                    <a:lstStyle/>
                    <a:p>
                      <a:pPr algn="ctr">
                        <a:spcAft>
                          <a:spcPts val="0"/>
                        </a:spcAft>
                      </a:pPr>
                      <a:r>
                        <a:rPr lang="en-US" sz="1200" kern="0" dirty="0">
                          <a:effectLst/>
                        </a:rPr>
                        <a:t>RJ-PEG6000</a:t>
                      </a:r>
                      <a:endParaRPr lang="zh-CN" sz="12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altLang="zh-CN" sz="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White solid</a:t>
                      </a:r>
                      <a:endParaRPr lang="zh-CN" sz="120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vMerge="1">
                  <a:tcPr/>
                </a:tc>
                <a:tc vMerge="1">
                  <a:tcPr/>
                </a:tc>
                <a:tc vMerge="1">
                  <a:tcPr/>
                </a:tc>
                <a:tc>
                  <a:txBody>
                    <a:bodyPr/>
                    <a:lstStyle/>
                    <a:p>
                      <a:pPr algn="ctr">
                        <a:spcAft>
                          <a:spcPts val="0"/>
                        </a:spcAft>
                      </a:pPr>
                      <a:r>
                        <a:rPr lang="en-US" alt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Solid</a:t>
                      </a:r>
                      <a:r>
                        <a:rPr 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flake, particle, powder)</a:t>
                      </a:r>
                      <a:endParaRPr 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548640">
                <a:tc>
                  <a:txBody>
                    <a:bodyPr/>
                    <a:lstStyle/>
                    <a:p>
                      <a:pPr algn="ctr">
                        <a:spcAft>
                          <a:spcPts val="0"/>
                        </a:spcAft>
                      </a:pPr>
                      <a:r>
                        <a:rPr lang="en-US" sz="1200" kern="0" dirty="0">
                          <a:effectLst/>
                        </a:rPr>
                        <a:t>RJ-PEG8000</a:t>
                      </a:r>
                      <a:endParaRPr lang="zh-CN" sz="12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altLang="zh-CN" sz="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White solid</a:t>
                      </a:r>
                      <a:endParaRPr lang="zh-CN" sz="120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vMerge="1">
                  <a:tcPr/>
                </a:tc>
                <a:tc vMerge="1">
                  <a:tcPr/>
                </a:tc>
                <a:tc vMerge="1">
                  <a:tcPr/>
                </a:tc>
                <a:tc>
                  <a:txBody>
                    <a:bodyPr/>
                    <a:lstStyle/>
                    <a:p>
                      <a:pPr algn="ctr">
                        <a:spcAft>
                          <a:spcPts val="0"/>
                        </a:spcAft>
                      </a:pPr>
                      <a:r>
                        <a:rPr lang="en-US" alt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Solid</a:t>
                      </a:r>
                      <a:r>
                        <a:rPr 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flake, particle, powder)</a:t>
                      </a:r>
                      <a:endParaRPr lang="zh-CN" sz="120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pPr algn="ctr">
                        <a:spcAft>
                          <a:spcPts val="0"/>
                        </a:spcAft>
                      </a:pPr>
                      <a:endParaRPr lang="zh-CN" sz="120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bl>
          </a:graphicData>
        </a:graphic>
      </p:graphicFrame>
      <p:sp>
        <p:nvSpPr>
          <p:cNvPr id="25" name="流程图: 合并 24"/>
          <p:cNvSpPr/>
          <p:nvPr/>
        </p:nvSpPr>
        <p:spPr>
          <a:xfrm>
            <a:off x="2467610" y="2575560"/>
            <a:ext cx="542925" cy="421005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endParaRPr lang="zh-CN" altLang="en-US"/>
          </a:p>
        </p:txBody>
      </p:sp>
      <p:sp>
        <p:nvSpPr>
          <p:cNvPr id="27" name="流程图: 合并 26"/>
          <p:cNvSpPr/>
          <p:nvPr/>
        </p:nvSpPr>
        <p:spPr>
          <a:xfrm rot="10800000">
            <a:off x="3157220" y="2575560"/>
            <a:ext cx="542925" cy="412178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endParaRPr lang="zh-CN" altLang="en-US"/>
          </a:p>
        </p:txBody>
      </p:sp>
      <p:sp>
        <p:nvSpPr>
          <p:cNvPr id="30" name="流程图: 合并 29"/>
          <p:cNvSpPr/>
          <p:nvPr/>
        </p:nvSpPr>
        <p:spPr>
          <a:xfrm rot="10800000">
            <a:off x="3846830" y="2574290"/>
            <a:ext cx="542925" cy="412305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endParaRPr lang="zh-CN" altLang="en-US"/>
          </a:p>
        </p:txBody>
      </p:sp>
      <p:sp>
        <p:nvSpPr>
          <p:cNvPr id="2" name="矩形 1"/>
          <p:cNvSpPr/>
          <p:nvPr/>
        </p:nvSpPr>
        <p:spPr>
          <a:xfrm>
            <a:off x="7064375" y="1493520"/>
            <a:ext cx="3896995" cy="583565"/>
          </a:xfrm>
          <a:prstGeom prst="rect">
            <a:avLst/>
          </a:prstGeom>
        </p:spPr>
        <p:txBody>
          <a:bodyPr wrap="square">
            <a:spAutoFit/>
          </a:bodyPr>
          <a:lstStyle/>
          <a:p>
            <a:pPr algn="ctr"/>
            <a:r>
              <a:rPr lang="en-US" altLang="zh-CN" sz="1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 Distribution Diagram of GPC Molecular Weight of PEG Serials</a:t>
            </a:r>
            <a:endParaRPr lang="zh-CN" altLang="zh-CN" sz="14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346" y="101059"/>
            <a:ext cx="421640" cy="337185"/>
          </a:xfrm>
          <a:prstGeom prst="rect">
            <a:avLst/>
          </a:prstGeom>
          <a:noFill/>
          <a:ln>
            <a:noFill/>
          </a:ln>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07</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639532" y="361939"/>
            <a:ext cx="1080656" cy="556730"/>
          </a:xfrm>
          <a:prstGeom prst="rect">
            <a:avLst/>
          </a:prstGeom>
        </p:spPr>
      </p:pic>
      <p:sp>
        <p:nvSpPr>
          <p:cNvPr id="52" name="矩形 51"/>
          <p:cNvSpPr/>
          <p:nvPr/>
        </p:nvSpPr>
        <p:spPr>
          <a:xfrm>
            <a:off x="3056890" y="859790"/>
            <a:ext cx="7131050" cy="398780"/>
          </a:xfrm>
          <a:prstGeom prst="rect">
            <a:avLst/>
          </a:prstGeom>
        </p:spPr>
        <p:txBody>
          <a:bodyPr wrap="square">
            <a:sp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High Carbon Fatty Alcohol Polyoxyethylene Ether</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491256" y="458606"/>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a:t>
            </a:r>
            <a:r>
              <a:rPr lang="zh-CN" altLang="en-US"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a:t>
            </a:r>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Product Recommendation</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961266" y="545237"/>
            <a:ext cx="690880" cy="245110"/>
          </a:xfrm>
          <a:prstGeom prst="rect">
            <a:avLst/>
          </a:prstGeom>
          <a:noFill/>
        </p:spPr>
        <p:txBody>
          <a:bodyPr wrap="non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产品推荐</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553325" y="2066925"/>
            <a:ext cx="3667760" cy="645160"/>
          </a:xfrm>
          <a:prstGeom prst="rect">
            <a:avLst/>
          </a:prstGeom>
          <a:noFill/>
        </p:spPr>
        <p:txBody>
          <a:bodyPr wrap="square" rtlCol="0">
            <a:spAutoFit/>
          </a:bodyPr>
          <a:lstStyle/>
          <a:p>
            <a:pPr marL="285750" indent="-285750">
              <a:buFont typeface="Wingdings" panose="05000000000000000000" charset="0"/>
              <a:buChar char="l"/>
            </a:pPr>
            <a:endParaRPr lang="en-US" altLang="zh-CN">
              <a:solidFill>
                <a:schemeClr val="accent1">
                  <a:lumMod val="50000"/>
                </a:schemeClr>
              </a:solidFill>
            </a:endParaRPr>
          </a:p>
          <a:p>
            <a:pPr marL="285750" indent="-285750">
              <a:buFont typeface="Wingdings" panose="05000000000000000000" charset="0"/>
              <a:buChar char="l"/>
            </a:pPr>
            <a:endParaRPr lang="en-US" altLang="zh-CN">
              <a:solidFill>
                <a:schemeClr val="accent1">
                  <a:lumMod val="50000"/>
                </a:schemeClr>
              </a:solidFill>
            </a:endParaRPr>
          </a:p>
        </p:txBody>
      </p:sp>
      <p:sp>
        <p:nvSpPr>
          <p:cNvPr id="2" name="文本框 1"/>
          <p:cNvSpPr txBox="1"/>
          <p:nvPr/>
        </p:nvSpPr>
        <p:spPr>
          <a:xfrm>
            <a:off x="2099945" y="2336800"/>
            <a:ext cx="2565400" cy="306705"/>
          </a:xfrm>
          <a:prstGeom prst="rect">
            <a:avLst/>
          </a:prstGeom>
          <a:noFill/>
        </p:spPr>
        <p:txBody>
          <a:bodyPr wrap="square" rtlCol="0" anchor="t">
            <a:spAutoFit/>
          </a:bodyPr>
          <a:lstStyle/>
          <a:p>
            <a:pPr indent="0" algn="ctr"/>
            <a:r>
              <a:rPr lang="zh-CN" sz="1400" b="1">
                <a:solidFill>
                  <a:srgbClr val="000000"/>
                </a:solidFill>
                <a:latin typeface="微软雅黑" panose="020B0503020204020204" pitchFamily="34" charset="-122"/>
                <a:ea typeface="微软雅黑" panose="020B0503020204020204" pitchFamily="34" charset="-122"/>
                <a:sym typeface="+mn-ea"/>
              </a:rPr>
              <a:t>【</a:t>
            </a:r>
            <a:r>
              <a:rPr lang="en-US" altLang="zh-CN" sz="1400" b="1">
                <a:solidFill>
                  <a:srgbClr val="000000"/>
                </a:solidFill>
                <a:latin typeface="微软雅黑" panose="020B0503020204020204" pitchFamily="34" charset="-122"/>
                <a:ea typeface="微软雅黑" panose="020B0503020204020204" pitchFamily="34" charset="-122"/>
                <a:sym typeface="+mn-ea"/>
              </a:rPr>
              <a:t>Technical Specification</a:t>
            </a:r>
            <a:r>
              <a:rPr lang="zh-CN" sz="1400" b="1">
                <a:solidFill>
                  <a:srgbClr val="000000"/>
                </a:solidFill>
                <a:latin typeface="微软雅黑" panose="020B0503020204020204" pitchFamily="34" charset="-122"/>
                <a:ea typeface="微软雅黑" panose="020B0503020204020204" pitchFamily="34" charset="-122"/>
                <a:sym typeface="+mn-ea"/>
              </a:rPr>
              <a:t>】</a:t>
            </a:r>
            <a:endParaRPr lang="zh-CN" altLang="en-US" sz="1400" b="1">
              <a:solidFill>
                <a:srgbClr val="000000"/>
              </a:solidFill>
              <a:latin typeface="微软雅黑" panose="020B0503020204020204" pitchFamily="34" charset="-122"/>
              <a:ea typeface="微软雅黑" panose="020B0503020204020204" pitchFamily="34" charset="-122"/>
              <a:sym typeface="+mn-ea"/>
            </a:endParaRPr>
          </a:p>
        </p:txBody>
      </p:sp>
      <p:graphicFrame>
        <p:nvGraphicFramePr>
          <p:cNvPr id="4" name="表格 3"/>
          <p:cNvGraphicFramePr/>
          <p:nvPr>
            <p:custDataLst>
              <p:tags r:id="rId2"/>
            </p:custDataLst>
          </p:nvPr>
        </p:nvGraphicFramePr>
        <p:xfrm>
          <a:off x="639445" y="1467485"/>
          <a:ext cx="5486400" cy="821690"/>
        </p:xfrm>
        <a:graphic>
          <a:graphicData uri="http://schemas.openxmlformats.org/drawingml/2006/table">
            <a:tbl>
              <a:tblPr firstRow="1" bandRow="1">
                <a:tableStyleId>{5C22544A-7EE6-4342-B048-85BDC9FD1C3A}</a:tableStyleId>
              </a:tblPr>
              <a:tblGrid>
                <a:gridCol w="2733675"/>
                <a:gridCol w="2752725"/>
              </a:tblGrid>
              <a:tr h="410845">
                <a:tc>
                  <a:txBody>
                    <a:bodyPr/>
                    <a:lstStyle/>
                    <a:p>
                      <a:pPr indent="0" algn="ctr">
                        <a:lnSpc>
                          <a:spcPct val="130000"/>
                        </a:lnSpc>
                        <a:buNone/>
                      </a:pPr>
                      <a:r>
                        <a:rPr lang="en-US" sz="1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Chemical Name</a:t>
                      </a:r>
                      <a:endParaRPr lang="en-US" altLang="en-US" sz="1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tc>
                <a:tc>
                  <a:txBody>
                    <a:bodyPr/>
                    <a:lstStyle/>
                    <a:p>
                      <a:pPr indent="0" algn="ctr">
                        <a:lnSpc>
                          <a:spcPct val="120000"/>
                        </a:lnSpc>
                        <a:buNone/>
                      </a:pPr>
                      <a:r>
                        <a:rPr lang="en-US" altLang="zh-CN" sz="1200" dirty="0">
                          <a:solidFill>
                            <a:srgbClr val="8C7274"/>
                          </a:solidFill>
                          <a:latin typeface="微软雅黑" panose="020B0503020204020204" pitchFamily="34" charset="-122"/>
                          <a:ea typeface="微软雅黑" panose="020B0503020204020204" pitchFamily="34" charset="-122"/>
                          <a:sym typeface="+mn-ea"/>
                        </a:rPr>
                        <a:t>High Carbon Fatty Alcohol Polyoxyethylene Ether</a:t>
                      </a:r>
                      <a:endParaRPr lang="zh-CN" altLang="en-US" sz="12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1439" marR="91439" marT="45719" marB="45719"/>
                </a:tc>
              </a:tr>
              <a:tr h="410845">
                <a:tc>
                  <a:txBody>
                    <a:bodyPr/>
                    <a:lstStyle/>
                    <a:p>
                      <a:pPr indent="0" algn="ctr">
                        <a:lnSpc>
                          <a:spcPct val="130000"/>
                        </a:lnSpc>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Type</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tc>
                <a:tc>
                  <a:txBody>
                    <a:bodyPr/>
                    <a:lstStyle/>
                    <a:p>
                      <a:pPr indent="0" algn="ctr">
                        <a:lnSpc>
                          <a:spcPct val="130000"/>
                        </a:lnSpc>
                        <a:buNone/>
                      </a:pPr>
                      <a:r>
                        <a:rPr lang="en-US" sz="1200" b="0" kern="1200" dirty="0" err="1">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Non-ionic</a:t>
                      </a:r>
                      <a:endParaRPr lang="en-US" alt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tc>
              </a:tr>
            </a:tbl>
          </a:graphicData>
        </a:graphic>
      </p:graphicFrame>
      <p:graphicFrame>
        <p:nvGraphicFramePr>
          <p:cNvPr id="8" name="表格 7"/>
          <p:cNvGraphicFramePr/>
          <p:nvPr>
            <p:custDataLst>
              <p:tags r:id="rId3"/>
            </p:custDataLst>
          </p:nvPr>
        </p:nvGraphicFramePr>
        <p:xfrm>
          <a:off x="639445" y="2754630"/>
          <a:ext cx="5486400" cy="3751580"/>
        </p:xfrm>
        <a:graphic>
          <a:graphicData uri="http://schemas.openxmlformats.org/drawingml/2006/table">
            <a:tbl>
              <a:tblPr firstRow="1" bandRow="1">
                <a:tableStyleId>{5C22544A-7EE6-4342-B048-85BDC9FD1C3A}</a:tableStyleId>
              </a:tblPr>
              <a:tblGrid>
                <a:gridCol w="1317625"/>
                <a:gridCol w="1464945"/>
                <a:gridCol w="1238885"/>
                <a:gridCol w="1464945"/>
              </a:tblGrid>
              <a:tr h="410210">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Specification</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Appearance</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Hydroxyl Value</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(mgKOH/g)</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Water content</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65760">
                <a:tc>
                  <a:txBody>
                    <a:bodyPr/>
                    <a:lstStyle/>
                    <a:p>
                      <a:pPr indent="0" algn="ctr">
                        <a:buNone/>
                      </a:pPr>
                      <a:r>
                        <a:rPr 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MOA-3</a:t>
                      </a:r>
                      <a:endParaRPr lang="en-US" alt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Colorless transparent liquid</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141~149</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≤0.4</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13690">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MOA-5</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Colorless transparent liquid</a:t>
                      </a:r>
                      <a:endParaRPr lang="en-US" alt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111~149</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≤0.4</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14960">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MOA-8</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Colorless transparent liquid</a:t>
                      </a:r>
                      <a:endParaRPr lang="en-US" alt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130～140</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≤0.4</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291465">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MOA-9</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Milk white paste</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83~89</a:t>
                      </a:r>
                      <a:endParaRPr lang="en-US" alt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≤0.4</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22580">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MOA-10</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Milk white paste</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77~85</a:t>
                      </a:r>
                      <a:endParaRPr lang="en-US" altLang="en-US" sz="1200" b="0" kern="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≤0.4</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293370">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MOA-15</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Milk white paste</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80~85</a:t>
                      </a:r>
                      <a:endParaRPr lang="en-US" alt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≤0.4</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02260">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MOA-20</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Milk white solid</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43~49</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≤0.4</a:t>
                      </a:r>
                      <a:endParaRPr lang="en-US" alt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292100">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MOA-25</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Milk white solid</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35~45</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≤0.4</a:t>
                      </a:r>
                      <a:endParaRPr lang="en-US" alt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28295">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MOA-30</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Milk white solid</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34~38</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≤0.4</a:t>
                      </a:r>
                      <a:endParaRPr lang="en-US" alt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221615">
                <a:tc>
                  <a:txBody>
                    <a:bodyPr/>
                    <a:lstStyle/>
                    <a:p>
                      <a:pPr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MOA</a:t>
                      </a:r>
                      <a:r>
                        <a:rPr lang="en-US"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40</a:t>
                      </a:r>
                      <a:endPar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buNone/>
                      </a:pPr>
                      <a:r>
                        <a:rPr lang="en-US"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Milk white solid</a:t>
                      </a:r>
                      <a:endPar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buClrTx/>
                        <a:buSzTx/>
                        <a:buFontTx/>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26</a:t>
                      </a: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~30</a:t>
                      </a:r>
                      <a:endPar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buClrTx/>
                        <a:buSzTx/>
                        <a:buFontTx/>
                        <a:buNone/>
                      </a:pPr>
                      <a:r>
                        <a:rPr 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≤0.4</a:t>
                      </a:r>
                      <a:endParaRPr 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285750">
                <a:tc>
                  <a:txBody>
                    <a:bodyPr/>
                    <a:lstStyle/>
                    <a:p>
                      <a:pPr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MOA</a:t>
                      </a:r>
                      <a:r>
                        <a:rPr lang="en-US"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62</a:t>
                      </a:r>
                      <a:endPar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buNone/>
                      </a:pPr>
                      <a:r>
                        <a:rPr lang="en-US"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Milk white solid</a:t>
                      </a:r>
                      <a:endPar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buClrTx/>
                        <a:buSzTx/>
                        <a:buFontTx/>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17</a:t>
                      </a: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~31</a:t>
                      </a:r>
                      <a:endPar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buClrTx/>
                        <a:buSzTx/>
                        <a:buFontTx/>
                        <a:buNone/>
                      </a:pPr>
                      <a:r>
                        <a:rPr 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≤0.4</a:t>
                      </a:r>
                      <a:endParaRPr 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bl>
          </a:graphicData>
        </a:graphic>
      </p:graphicFrame>
      <p:sp>
        <p:nvSpPr>
          <p:cNvPr id="13" name="文本框 12"/>
          <p:cNvSpPr txBox="1"/>
          <p:nvPr>
            <p:custDataLst>
              <p:tags r:id="rId4"/>
            </p:custDataLst>
          </p:nvPr>
        </p:nvSpPr>
        <p:spPr>
          <a:xfrm>
            <a:off x="6403975" y="1467485"/>
            <a:ext cx="5347335" cy="4365625"/>
          </a:xfrm>
          <a:prstGeom prst="rect">
            <a:avLst/>
          </a:prstGeom>
          <a:noFill/>
          <a:ln w="9525">
            <a:noFill/>
          </a:ln>
        </p:spPr>
        <p:txBody>
          <a:bodyPr wrap="square">
            <a:noAutofit/>
          </a:bodyPr>
          <a:lstStyle/>
          <a:p>
            <a:pPr indent="0" algn="just" fontAlgn="auto">
              <a:lnSpc>
                <a:spcPct val="130000"/>
              </a:lnSpc>
            </a:pPr>
            <a:r>
              <a:rPr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1</a:t>
            </a:r>
            <a:r>
              <a:rPr lang="en-US"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 MOA-3 and MOA-5 are easy to be dissolved in oil and solar solvents and shown in diffusion in the water with favorable emulsification as w/o emulgators for the emulsification of mineral oil and aliphatic series solvents, viscosity reducer of plastisol of PVCs. Widely used in preparation agents, MOA 3 is the mainly raw materials of makeing AES.</a:t>
            </a:r>
            <a:endParaRPr lang="en-US"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30000"/>
              </a:lnSpc>
            </a:pPr>
            <a:r>
              <a:rPr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2</a:t>
            </a:r>
            <a:r>
              <a:rPr lang="en-US"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 MOA-8, MOA-9, MOA-10 are easy to be dissolved in water and shown favorable emulsification, detergent washing and wetting, also used as detergents and degreasants for woolen materials and scouring agents, detergents of textiles; an important part of liquid detergents; emulgators in cosmetics and pastes; favorable emulsification, dispersion, wetting function towards mineral oil, animal and vegetable oil; emulgators of laddering oil agents of glass fiber.</a:t>
            </a:r>
            <a:endParaRPr lang="en-US"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30000"/>
              </a:lnSpc>
            </a:pPr>
            <a:r>
              <a:rPr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3</a:t>
            </a:r>
            <a:r>
              <a:rPr lang="en-US"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 </a:t>
            </a:r>
            <a:r>
              <a:rPr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MOA-15</a:t>
            </a:r>
            <a:r>
              <a:rPr lang="en-US"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 </a:t>
            </a:r>
            <a:r>
              <a:rPr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MOA-20</a:t>
            </a:r>
            <a:r>
              <a:rPr lang="en-US"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 </a:t>
            </a:r>
            <a:r>
              <a:rPr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MOA-25</a:t>
            </a:r>
            <a:r>
              <a:rPr lang="en-US"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 </a:t>
            </a:r>
            <a:r>
              <a:rPr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MOA-30</a:t>
            </a:r>
            <a:r>
              <a:rPr lang="en-US"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 are used as woolen degreasants, detergents of fibric, liquid detergents, solvents for hydro carbon and general industrial emulgators, essential oil solubilizers, wetting agents of anti-static agents, brighteners in electroplating industry. </a:t>
            </a:r>
            <a:r>
              <a:rPr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MOA-20</a:t>
            </a:r>
            <a:r>
              <a:rPr lang="en-US"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 is used as levelling agents in printing and dyeing industry with remarkable effects, meanwhile, it is great in scouring and not only achieves the aim of slow dyeing, level dyeing with the auxiliary in dyeing industry, but increase the fastness of dyeing with bright and charming colors.  </a:t>
            </a:r>
            <a:endParaRPr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custDataLst>
              <p:tags r:id="rId5"/>
            </p:custDataLst>
          </p:nvPr>
        </p:nvSpPr>
        <p:spPr>
          <a:xfrm>
            <a:off x="6913880" y="1130300"/>
            <a:ext cx="4196715" cy="413385"/>
          </a:xfrm>
          <a:prstGeom prst="rect">
            <a:avLst/>
          </a:prstGeom>
          <a:noFill/>
          <a:ln w="9525">
            <a:noFill/>
          </a:ln>
        </p:spPr>
        <p:txBody>
          <a:bodyPr>
            <a:noAutofit/>
          </a:bodyPr>
          <a:p>
            <a:pPr indent="0" algn="ctr"/>
            <a:r>
              <a:rPr lang="zh-CN" sz="1400" b="1" dirty="0">
                <a:solidFill>
                  <a:srgbClr val="000000"/>
                </a:solidFill>
                <a:latin typeface="微软雅黑" panose="020B0503020204020204" pitchFamily="34" charset="-122"/>
                <a:ea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rPr>
              <a:t>Performance and Application</a:t>
            </a:r>
            <a:r>
              <a:rPr lang="zh-CN" sz="1400" b="1" dirty="0">
                <a:solidFill>
                  <a:srgbClr val="000000"/>
                </a:solidFill>
                <a:latin typeface="微软雅黑" panose="020B0503020204020204" pitchFamily="34" charset="-122"/>
                <a:ea typeface="微软雅黑" panose="020B0503020204020204" pitchFamily="34" charset="-122"/>
              </a:rPr>
              <a:t>】</a:t>
            </a:r>
            <a:r>
              <a:rPr lang="en-US" altLang="zh-CN" sz="1200" b="1" dirty="0">
                <a:solidFill>
                  <a:srgbClr val="000000"/>
                </a:solidFill>
                <a:latin typeface="微软雅黑" panose="020B0503020204020204" pitchFamily="34" charset="-122"/>
                <a:ea typeface="微软雅黑" panose="020B0503020204020204" pitchFamily="34" charset="-122"/>
              </a:rPr>
              <a:t>  </a:t>
            </a:r>
            <a:r>
              <a:rPr lang="en-US" altLang="zh-CN" sz="1200" b="1" dirty="0">
                <a:solidFill>
                  <a:srgbClr val="000000"/>
                </a:solidFill>
                <a:ea typeface="宋体" panose="02010600030101010101" pitchFamily="2" charset="-122"/>
                <a:sym typeface="+mn-ea"/>
              </a:rPr>
              <a:t> </a:t>
            </a:r>
            <a:endParaRPr lang="en-US" altLang="zh-CN" sz="1200" b="1" dirty="0">
              <a:solidFill>
                <a:srgbClr val="000000"/>
              </a:solidFill>
              <a:latin typeface="微软雅黑" panose="020B0503020204020204" pitchFamily="34"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66213" y="336"/>
            <a:ext cx="487734" cy="540000"/>
          </a:xfrm>
          <a:prstGeom prst="rect">
            <a:avLst/>
          </a:prstGeom>
          <a:solidFill>
            <a:srgbClr val="8C7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3"/>
          <p:cNvSpPr txBox="1"/>
          <p:nvPr/>
        </p:nvSpPr>
        <p:spPr>
          <a:xfrm>
            <a:off x="11110346" y="101059"/>
            <a:ext cx="421640" cy="337185"/>
          </a:xfrm>
          <a:prstGeom prst="rect">
            <a:avLst/>
          </a:prstGeom>
          <a:noFill/>
          <a:ln>
            <a:noFill/>
          </a:ln>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08</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1" cstate="screen">
            <a:clrChange>
              <a:clrFrom>
                <a:srgbClr val="FFFFFF"/>
              </a:clrFrom>
              <a:clrTo>
                <a:srgbClr val="FFFFFF">
                  <a:alpha val="0"/>
                </a:srgbClr>
              </a:clrTo>
            </a:clrChange>
          </a:blip>
          <a:srcRect/>
          <a:stretch>
            <a:fillRect/>
          </a:stretch>
        </p:blipFill>
        <p:spPr>
          <a:xfrm>
            <a:off x="639532" y="361939"/>
            <a:ext cx="1080656" cy="556730"/>
          </a:xfrm>
          <a:prstGeom prst="rect">
            <a:avLst/>
          </a:prstGeom>
        </p:spPr>
      </p:pic>
      <p:sp>
        <p:nvSpPr>
          <p:cNvPr id="52" name="矩形 51"/>
          <p:cNvSpPr/>
          <p:nvPr/>
        </p:nvSpPr>
        <p:spPr>
          <a:xfrm>
            <a:off x="4015740" y="872490"/>
            <a:ext cx="4993005" cy="398780"/>
          </a:xfrm>
          <a:prstGeom prst="rect">
            <a:avLst/>
          </a:prstGeom>
        </p:spPr>
        <p:txBody>
          <a:bodyPr wrap="square">
            <a:spAutoFit/>
          </a:bodyPr>
          <a:lstStyle/>
          <a:p>
            <a:pPr lvl="0" algn="l"/>
            <a:r>
              <a:rPr lang="en-US" altLang="zh-CN" sz="2000" b="1" dirty="0">
                <a:solidFill>
                  <a:srgbClr val="8C7274"/>
                </a:solidFill>
                <a:latin typeface="微软雅黑" panose="020B0503020204020204" pitchFamily="34" charset="-122"/>
                <a:ea typeface="微软雅黑" panose="020B0503020204020204" pitchFamily="34" charset="-122"/>
                <a:sym typeface="+mn-ea"/>
              </a:rPr>
              <a:t>             AEO Serials of Emulgators                                            </a:t>
            </a:r>
            <a:endParaRPr lang="zh-CN" altLang="en-US" b="1" dirty="0">
              <a:solidFill>
                <a:srgbClr val="8C7274"/>
              </a:solidFill>
              <a:latin typeface="微软雅黑" panose="020B0503020204020204" pitchFamily="34" charset="-122"/>
              <a:ea typeface="微软雅黑" panose="020B0503020204020204" pitchFamily="34" charset="-122"/>
              <a:sym typeface="+mn-ea"/>
            </a:endParaRPr>
          </a:p>
        </p:txBody>
      </p:sp>
      <p:sp>
        <p:nvSpPr>
          <p:cNvPr id="28" name="Rectangle 3"/>
          <p:cNvSpPr/>
          <p:nvPr/>
        </p:nvSpPr>
        <p:spPr>
          <a:xfrm>
            <a:off x="1491256" y="458606"/>
            <a:ext cx="6598055" cy="460375"/>
          </a:xfrm>
          <a:prstGeom prst="rect">
            <a:avLst/>
          </a:prstGeom>
          <a:noFill/>
        </p:spPr>
        <p:txBody>
          <a:bodyPr wrap="square">
            <a:spAutoFit/>
          </a:bodyPr>
          <a:lstStyle/>
          <a:p>
            <a:r>
              <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rPr>
              <a:t>      Product Recommendation</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文本框 4"/>
          <p:cNvSpPr txBox="1"/>
          <p:nvPr/>
        </p:nvSpPr>
        <p:spPr>
          <a:xfrm>
            <a:off x="10290706" y="540157"/>
            <a:ext cx="1775460" cy="245110"/>
          </a:xfrm>
          <a:prstGeom prst="rect">
            <a:avLst/>
          </a:prstGeom>
          <a:noFill/>
        </p:spPr>
        <p:txBody>
          <a:bodyPr wrap="none" rtlCol="0">
            <a:spAutoFit/>
          </a:bodyPr>
          <a:lstStyle/>
          <a:p>
            <a:pPr algn="l"/>
            <a:r>
              <a:rPr lang="en-US" altLang="zh-CN" sz="1000" dirty="0">
                <a:solidFill>
                  <a:schemeClr val="bg1">
                    <a:lumMod val="50000"/>
                  </a:schemeClr>
                </a:solidFill>
                <a:latin typeface="微软雅黑" panose="020B0503020204020204" pitchFamily="34" charset="-122"/>
                <a:ea typeface="微软雅黑" panose="020B0503020204020204" pitchFamily="34" charset="-122"/>
                <a:sym typeface="+mn-ea"/>
              </a:rPr>
              <a:t>Product Recommendation</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553325" y="2066925"/>
            <a:ext cx="3667760" cy="645160"/>
          </a:xfrm>
          <a:prstGeom prst="rect">
            <a:avLst/>
          </a:prstGeom>
          <a:noFill/>
        </p:spPr>
        <p:txBody>
          <a:bodyPr wrap="square" rtlCol="0">
            <a:spAutoFit/>
          </a:bodyPr>
          <a:lstStyle/>
          <a:p>
            <a:pPr marL="285750" indent="-285750">
              <a:buFont typeface="Wingdings" panose="05000000000000000000" charset="0"/>
              <a:buChar char="l"/>
            </a:pPr>
            <a:endParaRPr lang="en-US" altLang="zh-CN">
              <a:solidFill>
                <a:schemeClr val="accent1">
                  <a:lumMod val="50000"/>
                </a:schemeClr>
              </a:solidFill>
            </a:endParaRPr>
          </a:p>
          <a:p>
            <a:pPr marL="285750" indent="-285750">
              <a:buFont typeface="Wingdings" panose="05000000000000000000" charset="0"/>
              <a:buChar char="l"/>
            </a:pPr>
            <a:endParaRPr lang="en-US" altLang="zh-CN">
              <a:solidFill>
                <a:schemeClr val="accent1">
                  <a:lumMod val="50000"/>
                </a:schemeClr>
              </a:solidFill>
            </a:endParaRPr>
          </a:p>
        </p:txBody>
      </p:sp>
      <p:sp>
        <p:nvSpPr>
          <p:cNvPr id="2" name="文本框 1"/>
          <p:cNvSpPr txBox="1"/>
          <p:nvPr/>
        </p:nvSpPr>
        <p:spPr>
          <a:xfrm>
            <a:off x="2113280" y="3262630"/>
            <a:ext cx="2565400" cy="306705"/>
          </a:xfrm>
          <a:prstGeom prst="rect">
            <a:avLst/>
          </a:prstGeom>
          <a:noFill/>
        </p:spPr>
        <p:txBody>
          <a:bodyPr wrap="square" rtlCol="0" anchor="t">
            <a:spAutoFit/>
          </a:bodyPr>
          <a:lstStyle/>
          <a:p>
            <a:pPr indent="0" algn="ctr"/>
            <a:r>
              <a:rPr lang="zh-CN" sz="1400" b="1">
                <a:solidFill>
                  <a:srgbClr val="000000"/>
                </a:solidFill>
                <a:latin typeface="微软雅黑" panose="020B0503020204020204" pitchFamily="34" charset="-122"/>
                <a:ea typeface="微软雅黑" panose="020B0503020204020204" pitchFamily="34" charset="-122"/>
                <a:sym typeface="+mn-ea"/>
              </a:rPr>
              <a:t>【</a:t>
            </a:r>
            <a:r>
              <a:rPr lang="en-US" altLang="zh-CN" sz="1400" b="1">
                <a:solidFill>
                  <a:srgbClr val="000000"/>
                </a:solidFill>
                <a:latin typeface="微软雅黑" panose="020B0503020204020204" pitchFamily="34" charset="-122"/>
                <a:ea typeface="微软雅黑" panose="020B0503020204020204" pitchFamily="34" charset="-122"/>
                <a:sym typeface="+mn-ea"/>
              </a:rPr>
              <a:t>Technical Specification</a:t>
            </a:r>
            <a:r>
              <a:rPr lang="zh-CN" sz="1400" b="1">
                <a:solidFill>
                  <a:srgbClr val="000000"/>
                </a:solidFill>
                <a:latin typeface="微软雅黑" panose="020B0503020204020204" pitchFamily="34" charset="-122"/>
                <a:ea typeface="微软雅黑" panose="020B0503020204020204" pitchFamily="34" charset="-122"/>
                <a:sym typeface="+mn-ea"/>
              </a:rPr>
              <a:t>】</a:t>
            </a:r>
            <a:endParaRPr lang="zh-CN" altLang="en-US" sz="1400" b="1">
              <a:solidFill>
                <a:srgbClr val="000000"/>
              </a:solidFill>
              <a:latin typeface="微软雅黑" panose="020B0503020204020204" pitchFamily="34" charset="-122"/>
              <a:ea typeface="微软雅黑" panose="020B0503020204020204" pitchFamily="34" charset="-122"/>
              <a:sym typeface="+mn-ea"/>
            </a:endParaRPr>
          </a:p>
        </p:txBody>
      </p:sp>
      <p:graphicFrame>
        <p:nvGraphicFramePr>
          <p:cNvPr id="4" name="表格 3"/>
          <p:cNvGraphicFramePr/>
          <p:nvPr>
            <p:custDataLst>
              <p:tags r:id="rId2"/>
            </p:custDataLst>
          </p:nvPr>
        </p:nvGraphicFramePr>
        <p:xfrm>
          <a:off x="639445" y="1812925"/>
          <a:ext cx="5456555" cy="769620"/>
        </p:xfrm>
        <a:graphic>
          <a:graphicData uri="http://schemas.openxmlformats.org/drawingml/2006/table">
            <a:tbl>
              <a:tblPr firstRow="1" bandRow="1">
                <a:tableStyleId>{5C22544A-7EE6-4342-B048-85BDC9FD1C3A}</a:tableStyleId>
              </a:tblPr>
              <a:tblGrid>
                <a:gridCol w="2663419"/>
                <a:gridCol w="2793136"/>
              </a:tblGrid>
              <a:tr h="440690">
                <a:tc>
                  <a:txBody>
                    <a:bodyPr/>
                    <a:lstStyle/>
                    <a:p>
                      <a:pPr indent="0" algn="ctr">
                        <a:lnSpc>
                          <a:spcPct val="150000"/>
                        </a:lnSpc>
                        <a:buNone/>
                      </a:pPr>
                      <a:r>
                        <a:rPr lang="en-US" altLang="en-US" sz="1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Chemical Name</a:t>
                      </a:r>
                      <a:endParaRPr lang="en-US" altLang="en-US" sz="1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tc>
                <a:tc>
                  <a:txBody>
                    <a:bodyPr/>
                    <a:lstStyle/>
                    <a:p>
                      <a:pPr algn="ctr">
                        <a:lnSpc>
                          <a:spcPct val="130000"/>
                        </a:lnSpc>
                        <a:buClrTx/>
                        <a:buSzTx/>
                        <a:buFontTx/>
                        <a:buNone/>
                      </a:pPr>
                      <a:r>
                        <a:rPr lang="en-US" sz="1200" b="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AEO Serials of Emulgators</a:t>
                      </a:r>
                      <a:endParaRPr lang="en-US" sz="1200" b="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algn="ctr">
                        <a:lnSpc>
                          <a:spcPct val="130000"/>
                        </a:lnSpc>
                        <a:buClrTx/>
                        <a:buSzTx/>
                        <a:buFontTx/>
                        <a:buNone/>
                      </a:pPr>
                      <a:r>
                        <a:rPr lang="en-US" sz="1200" b="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Lauryl-Myristyle Alcohol </a:t>
                      </a:r>
                      <a:endParaRPr lang="en-US" sz="1200" b="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a:txBody>
                  <a:tcPr marL="91439" marR="91439" marT="45719" marB="45719"/>
                </a:tc>
              </a:tr>
              <a:tr h="311785">
                <a:tc>
                  <a:txBody>
                    <a:bodyPr/>
                    <a:lstStyle/>
                    <a:p>
                      <a:pPr indent="0" algn="ctr">
                        <a:lnSpc>
                          <a:spcPct val="130000"/>
                        </a:lnSpc>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Type</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tc>
                <a:tc>
                  <a:txBody>
                    <a:bodyPr/>
                    <a:lstStyle/>
                    <a:p>
                      <a:pPr indent="0" algn="ctr">
                        <a:lnSpc>
                          <a:spcPct val="130000"/>
                        </a:lnSpc>
                        <a:buNone/>
                      </a:pPr>
                      <a:r>
                        <a:rPr lang="en-US" sz="1200" b="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rPr>
                        <a:t>Non-ionic</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91439" marR="91439" marT="45719" marB="45719"/>
                </a:tc>
              </a:tr>
            </a:tbl>
          </a:graphicData>
        </a:graphic>
      </p:graphicFrame>
      <p:graphicFrame>
        <p:nvGraphicFramePr>
          <p:cNvPr id="8" name="表格 7"/>
          <p:cNvGraphicFramePr/>
          <p:nvPr>
            <p:custDataLst>
              <p:tags r:id="rId3"/>
            </p:custDataLst>
          </p:nvPr>
        </p:nvGraphicFramePr>
        <p:xfrm>
          <a:off x="639445" y="3569335"/>
          <a:ext cx="5448300" cy="2554098"/>
        </p:xfrm>
        <a:graphic>
          <a:graphicData uri="http://schemas.openxmlformats.org/drawingml/2006/table">
            <a:tbl>
              <a:tblPr firstRow="1" bandRow="1">
                <a:tableStyleId>{5C22544A-7EE6-4342-B048-85BDC9FD1C3A}</a:tableStyleId>
              </a:tblPr>
              <a:tblGrid>
                <a:gridCol w="886460"/>
                <a:gridCol w="2039567"/>
                <a:gridCol w="1160039"/>
                <a:gridCol w="1362022"/>
              </a:tblGrid>
              <a:tr h="429260">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SPEC.</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Appearance（25℃）</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Hydroxyl value</a:t>
                      </a:r>
                      <a:r>
                        <a:rPr lang="zh-CN" alt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mgKOH/g</a:t>
                      </a:r>
                      <a:r>
                        <a:rPr lang="zh-CN" alt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algn="ctr">
                        <a:buClrTx/>
                        <a:buSzTx/>
                        <a:buFontTx/>
                        <a:buNone/>
                      </a:pPr>
                      <a:r>
                        <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Water content（%）</a:t>
                      </a:r>
                      <a:endParaRPr lang="en-US"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02260">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AEO-3</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Colorless liquid</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162~172</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≤0.5</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03824">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AEO-5</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Colorless or white liquid or pasty fluid </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132~140</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≤0.5</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05108">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AEO-7</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Colorless or white liquid or pasty fluid </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110~114</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≤0.5</a:t>
                      </a:r>
                      <a:endParaRPr lang="en-US" alt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03181">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AEO-9</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Colorless or white liquid or pasty fluid </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91~99</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≤0.5</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02539">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AEO-15</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Colorless or white liquid or pasty fluid </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60~70</a:t>
                      </a:r>
                      <a:endParaRPr lang="en-US" altLang="en-US" sz="1200" b="0" kern="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≤0.5</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04466">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AEO-20</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Colorless or white liquid or pasty fluid </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47~57</a:t>
                      </a:r>
                      <a:endParaRPr lang="en-US" altLang="en-US" sz="1200" b="0" kern="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≤0.5</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03181">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AEO-30</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Colorless or white liquid or pasty fluid </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35~39</a:t>
                      </a:r>
                      <a:endParaRPr lang="en-US" altLang="en-US" sz="1200" b="0" kern="12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indent="0" algn="ctr">
                        <a:buNone/>
                      </a:pPr>
                      <a:r>
                        <a:rPr 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≤0.5</a:t>
                      </a:r>
                      <a:endParaRPr lang="en-US" altLang="en-US" sz="1200" b="0" kern="12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bl>
          </a:graphicData>
        </a:graphic>
      </p:graphicFrame>
      <p:sp>
        <p:nvSpPr>
          <p:cNvPr id="13" name="文本框 12"/>
          <p:cNvSpPr txBox="1"/>
          <p:nvPr>
            <p:custDataLst>
              <p:tags r:id="rId4"/>
            </p:custDataLst>
          </p:nvPr>
        </p:nvSpPr>
        <p:spPr>
          <a:xfrm>
            <a:off x="6443980" y="1751330"/>
            <a:ext cx="4622165" cy="1358900"/>
          </a:xfrm>
          <a:prstGeom prst="rect">
            <a:avLst/>
          </a:prstGeom>
          <a:noFill/>
          <a:ln w="9525">
            <a:noFill/>
          </a:ln>
        </p:spPr>
        <p:txBody>
          <a:bodyPr wrap="square">
            <a:noAutofit/>
          </a:bodyPr>
          <a:lstStyle/>
          <a:p>
            <a:pPr indent="0" algn="ctr">
              <a:lnSpc>
                <a:spcPct val="60000"/>
              </a:lnSpc>
            </a:pPr>
            <a:r>
              <a:rPr 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Performance and Application</a:t>
            </a:r>
            <a:r>
              <a:rPr 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60000"/>
              </a:lnSpc>
            </a:pPr>
            <a:endParaRPr lang="zh-CN"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50000"/>
              </a:lnSpc>
            </a:pPr>
            <a:r>
              <a:rPr lang="en-US" sz="1200" b="0" dirty="0" err="1">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The product is oleophylic emulsifier, which can enhance the solubility of some substances in organic solvents, also can be used as emulsifier of W/O type emulsion. In addition, it can also be applied as the effective components in the oiling agents used in synthetic fiber industry. In other industries, it can be used as solubilizer, water deformer. Basic materials of making surfactants AES, oleophylic emulsifier, it is also one of the most important monomers of Synthetic fiber.</a:t>
            </a:r>
            <a:endParaRPr sz="12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KSO_WM_UNIT_PLACING_PICTURE_USER_VIEWPORT" val="{&quot;height&quot;:7069.935433070866,&quot;width&quot;:19130.95748031496}"/>
</p:tagLst>
</file>

<file path=ppt/tags/tag10.xml><?xml version="1.0" encoding="utf-8"?>
<p:tagLst xmlns:p="http://schemas.openxmlformats.org/presentationml/2006/main">
  <p:tag name="KSO_WM_UNIT_TABLE_BEAUTIFY" val="smartTable{5b50183c-d401-4823-b6bc-37d881074910}"/>
  <p:tag name="TABLE_ENDDRAG_ORIGIN_RECT" val="366*271"/>
  <p:tag name="TABLE_ENDDRAG_RECT" val="57*226*366*271"/>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UNIT_TABLE_BEAUTIFY" val="smartTable{1fab5676-9eae-4623-8b0c-baeb31d91a7d}"/>
  <p:tag name="KSO_WM_BEAUTIFY_FLAG" val=""/>
  <p:tag name="TABLE_ENDDRAG_ORIGIN_RECT" val="442*229"/>
  <p:tag name="TABLE_ENDDRAG_RECT" val="37*284*442*229"/>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UNIT_TABLE_BEAUTIFY" val="smartTable{f02e403b-75ed-45f1-bbdc-6996e007d243}"/>
  <p:tag name="TABLE_ENDDRAG_ORIGIN_RECT" val="426*125"/>
  <p:tag name="TABLE_ENDDRAG_RECT" val="27*132*426*125"/>
</p:tagLst>
</file>

<file path=ppt/tags/tag107.xml><?xml version="1.0" encoding="utf-8"?>
<p:tagLst xmlns:p="http://schemas.openxmlformats.org/presentationml/2006/main">
  <p:tag name="KSO_WM_UNIT_TABLE_BEAUTIFY" val="smartTable{c213f28e-cdac-4656-b0d3-6cbda58c94ad}"/>
  <p:tag name="TABLE_ENDDRAG_ORIGIN_RECT" val="461*162"/>
  <p:tag name="TABLE_ENDDRAG_RECT" val="22*324*461*162"/>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PLACING_PICTURE_USER_VIEWPORT" val="{&quot;height&quot;:6339,&quot;width&quot;:6662}"/>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 name="KSO_WM_UNIT_PLACING_PICTURE_USER_VIEWPORT" val="{&quot;height&quot;:483,&quot;width&quot;:3789}"/>
</p:tagLst>
</file>

<file path=ppt/tags/tag113.xml><?xml version="1.0" encoding="utf-8"?>
<p:tagLst xmlns:p="http://schemas.openxmlformats.org/presentationml/2006/main">
  <p:tag name="KSO_WPP_MARK_KEY" val="0d1cc75e-fca9-4a08-9f76-189135daff27"/>
  <p:tag name="COMMONDATA" val="eyJoZGlkIjoiZjMyYjdkM2QxNDA4ZTk1NGNmN2U2MzY4OWVlMDZjYTEifQ=="/>
  <p:tag name="commondata" val="eyJoZGlkIjoiZTM4OThjNDJlNTM2ZTdhNjAwYWI4ZTZmMjVhOTA4NzIifQ=="/>
</p:tagLst>
</file>

<file path=ppt/tags/tag12.xml><?xml version="1.0" encoding="utf-8"?>
<p:tagLst xmlns:p="http://schemas.openxmlformats.org/presentationml/2006/main">
  <p:tag name="KSO_WM_UNIT_TABLE_BEAUTIFY" val="smartTable{a16e777c-493d-4eb7-9ada-a627bb96dadc}"/>
  <p:tag name="TABLE_ENDDRAG_ORIGIN_RECT" val="471*409"/>
  <p:tag name="TABLE_ENDDRAG_RECT" val="30*142*471*409"/>
  <p:tag name="KSO_WM_UNIT_PLACING_PICTURE_USER_VIEWPORT" val="{&quot;height&quot;:8428,&quot;width&quot;:9439}"/>
</p:tagLst>
</file>

<file path=ppt/tags/tag13.xml><?xml version="1.0" encoding="utf-8"?>
<p:tagLst xmlns:p="http://schemas.openxmlformats.org/presentationml/2006/main">
  <p:tag name="KSO_WM_UNIT_TABLE_BEAUTIFY" val="smartTable{1b01d7df-5594-4c74-a9f4-5972f47ef154}"/>
  <p:tag name="TABLE_ENDDRAG_ORIGIN_RECT" val="461*64"/>
  <p:tag name="TABLE_ENDDRAG_RECT" val="50*142*461*64"/>
</p:tagLst>
</file>

<file path=ppt/tags/tag14.xml><?xml version="1.0" encoding="utf-8"?>
<p:tagLst xmlns:p="http://schemas.openxmlformats.org/presentationml/2006/main">
  <p:tag name="KSO_WM_UNIT_TABLE_BEAUTIFY" val="smartTable{40c1a8a2-db0b-4826-9789-664518ba168d}"/>
  <p:tag name="TABLE_ENDDRAG_ORIGIN_RECT" val="432*233"/>
  <p:tag name="TABLE_ENDDRAG_RECT" val="50*256*432*233"/>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UNIT_TABLE_BEAUTIFY" val="smartTable{2d8a5101-6675-45f7-aea3-ffe4170afb2b}"/>
  <p:tag name="TABLE_ENDDRAG_ORIGIN_RECT" val="461*64"/>
  <p:tag name="TABLE_ENDDRAG_RECT" val="50*142*461*64"/>
</p:tagLst>
</file>

<file path=ppt/tags/tag18.xml><?xml version="1.0" encoding="utf-8"?>
<p:tagLst xmlns:p="http://schemas.openxmlformats.org/presentationml/2006/main">
  <p:tag name="KSO_WM_UNIT_TABLE_BEAUTIFY" val="smartTable{1374bab2-02b2-44d1-b471-e972442b2121}"/>
  <p:tag name="TABLE_ENDDRAG_ORIGIN_RECT" val="461*189"/>
  <p:tag name="TABLE_ENDDRAG_RECT" val="50*296*461*189"/>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TABLE_BEAUTIFY" val="smartTable{38802999-8fb6-49a2-8412-2bf4dd0505d5}"/>
  <p:tag name="TABLE_ENDDRAG_ORIGIN_RECT" val="392*69"/>
  <p:tag name="TABLE_ENDDRAG_RECT" val="59*126*392*69"/>
</p:tagLst>
</file>

<file path=ppt/tags/tag21.xml><?xml version="1.0" encoding="utf-8"?>
<p:tagLst xmlns:p="http://schemas.openxmlformats.org/presentationml/2006/main">
  <p:tag name="KSO_WM_UNIT_TABLE_BEAUTIFY" val="smartTable{b6d103f5-0199-4384-88c0-f35314d8f547}"/>
  <p:tag name="TABLE_ENDDRAG_ORIGIN_RECT" val="406*228"/>
  <p:tag name="TABLE_ENDDRAG_RECT" val="51*253*406*228"/>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UNIT_TABLE_BEAUTIFY" val="smartTable{89adc487-20d6-40b7-afc2-609cc2b82fea}"/>
  <p:tag name="TABLE_ENDDRAG_ORIGIN_RECT" val="385*68"/>
  <p:tag name="TABLE_ENDDRAG_RECT" val="71*136*385*68"/>
</p:tagLst>
</file>

<file path=ppt/tags/tag25.xml><?xml version="1.0" encoding="utf-8"?>
<p:tagLst xmlns:p="http://schemas.openxmlformats.org/presentationml/2006/main">
  <p:tag name="KSO_WM_UNIT_TABLE_BEAUTIFY" val="smartTable{8f47c42a-cd42-4aa5-bb53-1d9fbc17c8b2}"/>
  <p:tag name="TABLE_ENDDRAG_ORIGIN_RECT" val="392*207"/>
  <p:tag name="TABLE_ENDDRAG_RECT" val="71*282*392*207"/>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UNIT_TABLE_BEAUTIFY" val="smartTable{6297786e-7f6b-467a-8d9b-034e4c335d8a}"/>
  <p:tag name="TABLE_ENDDRAG_ORIGIN_RECT" val="451*71"/>
  <p:tag name="TABLE_ENDDRAG_RECT" val="45*151*451*71"/>
</p:tagLst>
</file>

<file path=ppt/tags/tag29.xml><?xml version="1.0" encoding="utf-8"?>
<p:tagLst xmlns:p="http://schemas.openxmlformats.org/presentationml/2006/main">
  <p:tag name="KSO_WM_UNIT_TABLE_BEAUTIFY" val="smartTable{9260cce9-18d5-496b-99ed-716b2e5a32f1}"/>
  <p:tag name="TABLE_ENDDRAG_ORIGIN_RECT" val="451*252"/>
  <p:tag name="TABLE_ENDDRAG_RECT" val="45*278*451*252"/>
</p:tagLst>
</file>

<file path=ppt/tags/tag3.xml><?xml version="1.0" encoding="utf-8"?>
<p:tagLst xmlns:p="http://schemas.openxmlformats.org/presentationml/2006/main">
  <p:tag name="KSO_WM_UNIT_PLACING_PICTURE_USER_VIEWPORT" val="{&quot;height&quot;:581.6251968503936,&quot;width&quot;:5592.174803149606}"/>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UNIT_TABLE_BEAUTIFY" val="smartTable{c0e06869-d028-4b73-943f-2812ede31b91}"/>
  <p:tag name="TABLE_ENDDRAG_ORIGIN_RECT" val="405*48"/>
  <p:tag name="TABLE_ENDDRAG_RECT" val="54*153*405*48"/>
</p:tagLst>
</file>

<file path=ppt/tags/tag32.xml><?xml version="1.0" encoding="utf-8"?>
<p:tagLst xmlns:p="http://schemas.openxmlformats.org/presentationml/2006/main">
  <p:tag name="KSO_WM_UNIT_TABLE_BEAUTIFY" val="smartTable{48c94f04-f82a-4c97-91cb-6ec5737cdda8}"/>
  <p:tag name="TABLE_ENDDRAG_ORIGIN_RECT" val="405*123"/>
  <p:tag name="TABLE_ENDDRAG_RECT" val="54*319*405*123"/>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UNIT_TABLE_BEAUTIFY" val="smartTable{c0e06869-d028-4b73-943f-2812ede31b91}"/>
  <p:tag name="TABLE_ENDDRAG_ORIGIN_RECT" val="405*48"/>
  <p:tag name="TABLE_ENDDRAG_RECT" val="54*153*405*48"/>
</p:tagLst>
</file>

<file path=ppt/tags/tag35.xml><?xml version="1.0" encoding="utf-8"?>
<p:tagLst xmlns:p="http://schemas.openxmlformats.org/presentationml/2006/main">
  <p:tag name="KSO_WM_UNIT_TABLE_BEAUTIFY" val="smartTable{a2da932b-64de-4305-92b8-2b60d4fe0d0f}"/>
  <p:tag name="TABLE_ENDDRAG_ORIGIN_RECT" val="413*235"/>
  <p:tag name="TABLE_ENDDRAG_RECT" val="54*242*413*235"/>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UNIT_TABLE_BEAUTIFY" val="smartTable{d5087c92-0e16-4032-916c-c2bbaf59e4bd}"/>
  <p:tag name="TABLE_ENDDRAG_ORIGIN_RECT" val="424*55"/>
  <p:tag name="TABLE_ENDDRAG_RECT" val="53*116*424*55"/>
</p:tagLst>
</file>

<file path=ppt/tags/tag39.xml><?xml version="1.0" encoding="utf-8"?>
<p:tagLst xmlns:p="http://schemas.openxmlformats.org/presentationml/2006/main">
  <p:tag name="KSO_WM_UNIT_TABLE_BEAUTIFY" val="smartTable{965dd30c-4726-46e2-a2f4-c2ed45cc063e}"/>
  <p:tag name="TABLE_ENDDRAG_ORIGIN_RECT" val="483*399"/>
  <p:tag name="TABLE_ENDDRAG_RECT" val="14*201*483*399"/>
</p:tagLst>
</file>

<file path=ppt/tags/tag4.xml><?xml version="1.0" encoding="utf-8"?>
<p:tagLst xmlns:p="http://schemas.openxmlformats.org/presentationml/2006/main">
  <p:tag name="KSO_WM_UNIT_PLACING_PICTURE_USER_VIEWPORT" val="{&quot;height&quot;:2539.973228346457,&quot;width&quot;:4030}"/>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UNIT_TABLE_BEAUTIFY" val="smartTable{fc7f7050-e55d-4b91-b8e5-a2e5f9081a18}"/>
  <p:tag name="TABLE_ENDDRAG_ORIGIN_RECT" val="353*108"/>
  <p:tag name="TABLE_ENDDRAG_RECT" val="56*158*353*108"/>
</p:tagLst>
</file>

<file path=ppt/tags/tag43.xml><?xml version="1.0" encoding="utf-8"?>
<p:tagLst xmlns:p="http://schemas.openxmlformats.org/presentationml/2006/main">
  <p:tag name="KSO_WM_UNIT_TABLE_BEAUTIFY" val="smartTable{53cff7ba-0dc0-4718-af78-d8f882b1118f}"/>
  <p:tag name="TABLE_ENDDRAG_ORIGIN_RECT" val="353*123"/>
  <p:tag name="TABLE_ENDDRAG_RECT" val="56*314*353*123"/>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UNIT_TABLE_BEAUTIFY" val="smartTable{b41acf53-dc50-4378-9781-7321bc320746}"/>
  <p:tag name="TABLE_ENDDRAG_ORIGIN_RECT" val="464*122"/>
  <p:tag name="TABLE_ENDDRAG_RECT" val="10*147*464*122"/>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UNIT_TABLE_BEAUTIFY" val="smartTable{e2e6247f-a878-42a3-9e44-09bd4fcee5c1}"/>
  <p:tag name="TABLE_ENDDRAG_ORIGIN_RECT" val="511*55"/>
  <p:tag name="TABLE_ENDDRAG_RECT" val="144*260*511*55"/>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PLACING_PICTURE_USER_VIEWPORT" val="{&quot;height&quot;:2264,&quot;width&quot;:4196}"/>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UNIT_TABLE_BEAUTIFY" val="smartTable{322405e5-a01c-4824-9b38-d4e06942115d}"/>
  <p:tag name="TABLE_ENDDRAG_ORIGIN_RECT" val="438*65"/>
  <p:tag name="TABLE_ENDDRAG_RECT" val="22*148*438*65"/>
</p:tagLst>
</file>

<file path=ppt/tags/tag55.xml><?xml version="1.0" encoding="utf-8"?>
<p:tagLst xmlns:p="http://schemas.openxmlformats.org/presentationml/2006/main">
  <p:tag name="KSO_WM_UNIT_TABLE_BEAUTIFY" val="smartTable{e77e185e-278b-4b42-9944-8fbac69a211b}"/>
  <p:tag name="TABLE_ENDDRAG_ORIGIN_RECT" val="429*112"/>
  <p:tag name="TABLE_ENDDRAG_RECT" val="32*367*429*112"/>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UNIT_TABLE_BEAUTIFY" val="smartTable{79b80f0e-d218-4b12-83bd-41ad08e0ccb8}"/>
  <p:tag name="TABLE_ENDDRAG_ORIGIN_RECT" val="413*361"/>
  <p:tag name="TABLE_ENDDRAG_RECT" val="40*131*413*361"/>
</p:tagLst>
</file>

<file path=ppt/tags/tag6.xml><?xml version="1.0" encoding="utf-8"?>
<p:tagLst xmlns:p="http://schemas.openxmlformats.org/presentationml/2006/main">
  <p:tag name="KSO_WM_UNIT_PLACING_PICTURE_USER_VIEWPORT" val="{&quot;height&quot;:3289,&quot;width&quot;:9437}"/>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UNIT_TABLE_BEAUTIFY" val="smartTable{9d56aacd-862b-4b14-9e95-65bb1db9821b}"/>
  <p:tag name="TABLE_ENDDRAG_ORIGIN_RECT" val="395*332"/>
  <p:tag name="TABLE_ENDDRAG_RECT" val="40*136*395*332"/>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TABLE_BEAUTIFY" val="smartTable{50a7f994-23e3-4f55-8801-6cd7cd449039}"/>
  <p:tag name="TABLE_ENDDRAG_ORIGIN_RECT" val="434*126"/>
  <p:tag name="TABLE_ENDDRAG_RECT" val="23*126*434*126"/>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UNIT_TABLE_BEAUTIFY" val="smartTable{cdaf2989-c301-4c85-8550-f82573fdb0ad}"/>
  <p:tag name="TABLE_ENDDRAG_ORIGIN_RECT" val="426*114"/>
  <p:tag name="TABLE_ENDDRAG_RECT" val="25*331*426*114"/>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PLACING_PICTURE_USER_VIEWPORT" val="{&quot;height&quot;:2953,&quot;width&quot;:4044}"/>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UNIT_TABLE_BEAUTIFY" val="smartTable{cdaf2989-c301-4c85-8550-f82573fdb0ad}"/>
  <p:tag name="TABLE_ENDDRAG_ORIGIN_RECT" val="426*114"/>
  <p:tag name="TABLE_ENDDRAG_RECT" val="25*331*426*114"/>
  <p:tag name="KSO_WM_BEAUTIFY_FLAG" val=""/>
</p:tagLst>
</file>

<file path=ppt/tags/tag75.xml><?xml version="1.0" encoding="utf-8"?>
<p:tagLst xmlns:p="http://schemas.openxmlformats.org/presentationml/2006/main">
  <p:tag name="KSO_WM_UNIT_TABLE_BEAUTIFY" val="smartTable{b188049d-4538-419f-9987-d52cb30bb206}"/>
  <p:tag name="TABLE_ENDDRAG_ORIGIN_RECT" val="426*125"/>
  <p:tag name="TABLE_ENDDRAG_RECT" val="27*132*426*125"/>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UNIT_TABLE_BEAUTIFY" val="smartTable{56c076e9-4de0-4d4b-bfe4-385b5b39ae63}"/>
  <p:tag name="TABLE_ENDDRAG_ORIGIN_RECT" val="462*145"/>
  <p:tag name="TABLE_ENDDRAG_RECT" val="18*136*462*145"/>
</p:tagLst>
</file>

<file path=ppt/tags/tag82.xml><?xml version="1.0" encoding="utf-8"?>
<p:tagLst xmlns:p="http://schemas.openxmlformats.org/presentationml/2006/main">
  <p:tag name="KSO_WM_UNIT_TABLE_BEAUTIFY" val="smartTable{17aea8a9-f5d2-4b5b-858e-0d738f5832fa}"/>
  <p:tag name="TABLE_ENDDRAG_ORIGIN_RECT" val="434*91"/>
  <p:tag name="TABLE_ENDDRAG_RECT" val="27*366*434*91"/>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UNIT_TABLE_BEAUTIFY" val="smartTable{f257bcb6-9b26-48b2-ad6c-f8eaba5705b3}"/>
  <p:tag name="TABLE_ENDDRAG_ORIGIN_RECT" val="400*122"/>
  <p:tag name="TABLE_ENDDRAG_RECT" val="80*164*400*122"/>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UNIT_TABLE_BEAUTIFY" val="smartTable{a20aabb3-dd17-4cc9-b7a3-9af799b5ffc3}"/>
  <p:tag name="TABLE_ENDDRAG_ORIGIN_RECT" val="400*126"/>
  <p:tag name="TABLE_ENDDRAG_RECT" val="36*359*400*126"/>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TABLE_BEAUTIFY" val="smartTable{af14e048-9e3a-4dd9-9bb3-42712bdc6dc4}"/>
  <p:tag name="TABLE_ENDDRAG_ORIGIN_RECT" val="365*76"/>
  <p:tag name="TABLE_ENDDRAG_RECT" val="57*157*365*76"/>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UNIT_TABLE_BEAUTIFY" val="smartTable{f257bcb6-9b26-48b2-ad6c-f8eaba5705b3}"/>
  <p:tag name="TABLE_ENDDRAG_ORIGIN_RECT" val="484*223"/>
  <p:tag name="TABLE_ENDDRAG_RECT" val="18*121*484*223"/>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UNIT_TABLE_BEAUTIFY" val="smartTable{2af6ecd4-285e-4844-ab4f-c9e29cdab014}"/>
  <p:tag name="TABLE_ENDDRAG_ORIGIN_RECT" val="395*184"/>
  <p:tag name="TABLE_ENDDRAG_RECT" val="36*340*395*184"/>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UNIT_TABLE_BEAUTIFY" val="smartTable{90993127-1541-43d2-a8cb-6e6b1bc821b0}"/>
  <p:tag name="TABLE_ENDDRAG_ORIGIN_RECT" val="419*75"/>
  <p:tag name="TABLE_ENDDRAG_RECT" val="60*170*419*75"/>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38396</Words>
  <Application>WPS 演示</Application>
  <PresentationFormat>宽屏</PresentationFormat>
  <Paragraphs>2401</Paragraphs>
  <Slides>28</Slides>
  <Notes>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28</vt:i4>
      </vt:variant>
    </vt:vector>
  </HeadingPairs>
  <TitlesOfParts>
    <vt:vector size="47" baseType="lpstr">
      <vt:lpstr>Arial</vt:lpstr>
      <vt:lpstr>宋体</vt:lpstr>
      <vt:lpstr>Wingdings</vt:lpstr>
      <vt:lpstr>Arial Black</vt:lpstr>
      <vt:lpstr>Calibri</vt:lpstr>
      <vt:lpstr>Arimo</vt:lpstr>
      <vt:lpstr>Segoe Print</vt:lpstr>
      <vt:lpstr>微软雅黑</vt:lpstr>
      <vt:lpstr>Lato Heavy</vt:lpstr>
      <vt:lpstr>黑体</vt:lpstr>
      <vt:lpstr>Calibri</vt:lpstr>
      <vt:lpstr>Times New Roman</vt:lpstr>
      <vt:lpstr>仿宋</vt:lpstr>
      <vt:lpstr>Wingdings</vt:lpstr>
      <vt:lpstr>Times New Roman</vt:lpstr>
      <vt:lpstr>等线</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Samantha</cp:lastModifiedBy>
  <cp:revision>305</cp:revision>
  <dcterms:created xsi:type="dcterms:W3CDTF">2023-03-06T09:18:00Z</dcterms:created>
  <dcterms:modified xsi:type="dcterms:W3CDTF">2024-06-12T08:57:42Z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8AD53A535DE041B784113EB0E843E32F</vt:lpwstr>
  </property>
  <property fmtid="{D5CDD505-2E9C-101B-9397-08002B2CF9AE}" pid="3" name="KSOProductBuildVer">
    <vt:lpwstr>2052-12.1.0.16704</vt:lpwstr>
  </property>
</Properties>
</file>