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0" r:id="rId3"/>
    <p:sldId id="258" r:id="rId4"/>
    <p:sldId id="264" r:id="rId5"/>
    <p:sldId id="267" r:id="rId6"/>
    <p:sldId id="270" r:id="rId7"/>
    <p:sldId id="268" r:id="rId8"/>
    <p:sldId id="257" r:id="rId9"/>
    <p:sldId id="269" r:id="rId10"/>
    <p:sldId id="271" r:id="rId11"/>
    <p:sldId id="265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76" y="120"/>
      </p:cViewPr>
      <p:guideLst>
        <p:guide orient="horz" pos="16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F6082-32C5-400E-9748-F1DD6D5E777C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E154-E6D4-4640-888C-9973B06496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87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ferosuniversalindonesi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ic25.nipic.com/20121123/9976351_112954240111_2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" t="11850" r="26" b="16795"/>
          <a:stretch/>
        </p:blipFill>
        <p:spPr bwMode="auto">
          <a:xfrm>
            <a:off x="13032" y="-107698"/>
            <a:ext cx="91464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1432459" y="527983"/>
            <a:ext cx="6624736" cy="648072"/>
          </a:xfrm>
          <a:prstGeom prst="roundRect">
            <a:avLst>
              <a:gd name="adj" fmla="val 7191"/>
            </a:avLst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432459" y="57015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PT ADFEROS UNIVERSAL INDONESIA</a:t>
            </a:r>
            <a:endParaRPr lang="zh-CN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-2418" y="4961735"/>
            <a:ext cx="9146418" cy="202303"/>
          </a:xfrm>
          <a:prstGeom prst="roundRect">
            <a:avLst>
              <a:gd name="adj" fmla="val 71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49651-18E8-2E54-E20D-FEB4BEBBA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7" y="519818"/>
            <a:ext cx="1080120" cy="64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B5C7E-F8FA-7C3A-FA56-BE29CE7419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95" y="527983"/>
            <a:ext cx="1013098" cy="6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0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0894-B545-5C64-B02D-A8F079A5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2235A4-E60D-B188-9B77-3CBF5CB19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163" cy="5143500"/>
          </a:xfrm>
        </p:spPr>
      </p:pic>
    </p:spTree>
    <p:extLst>
      <p:ext uri="{BB962C8B-B14F-4D97-AF65-F5344CB8AC3E}">
        <p14:creationId xmlns:p14="http://schemas.microsoft.com/office/powerpoint/2010/main" val="58004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6" descr="http://pic25.nipic.com/20121123/9976351_112954240111_2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" t="11850" r="26" b="16795"/>
          <a:stretch/>
        </p:blipFill>
        <p:spPr bwMode="auto">
          <a:xfrm>
            <a:off x="-2418" y="1"/>
            <a:ext cx="91464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-16046"/>
            <a:ext cx="9144000" cy="5159547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688734" y="1203598"/>
            <a:ext cx="58008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</a:rPr>
              <a:t>THANK</a:t>
            </a:r>
            <a:r>
              <a:rPr lang="en-US" altLang="zh-CN" sz="8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8800" b="1" dirty="0">
                <a:solidFill>
                  <a:schemeClr val="bg1"/>
                </a:solidFill>
              </a:rPr>
              <a:t>YOU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49277" y="2609491"/>
            <a:ext cx="611402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F09F3-F327-40C7-B65A-8CAF4389D19E}"/>
              </a:ext>
            </a:extLst>
          </p:cNvPr>
          <p:cNvSpPr/>
          <p:nvPr/>
        </p:nvSpPr>
        <p:spPr>
          <a:xfrm>
            <a:off x="1334162" y="2988982"/>
            <a:ext cx="6475675" cy="18617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Contact Person : +62</a:t>
            </a:r>
            <a:r>
              <a:rPr lang="en-US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 88286706396 (</a:t>
            </a:r>
            <a:r>
              <a:rPr lang="en-US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Syafii_CFO</a:t>
            </a:r>
            <a:r>
              <a:rPr lang="en-US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)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Email                 : </a:t>
            </a:r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adferosuniversalindonesia@gmail.com</a:t>
            </a:r>
            <a:endParaRPr lang="en-US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Website             : www.adferoscoco.com</a:t>
            </a:r>
          </a:p>
        </p:txBody>
      </p:sp>
    </p:spTree>
    <p:extLst>
      <p:ext uri="{BB962C8B-B14F-4D97-AF65-F5344CB8AC3E}">
        <p14:creationId xmlns:p14="http://schemas.microsoft.com/office/powerpoint/2010/main" val="300498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ic25.nipic.com/20121123/9976351_112954240111_2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" t="11850" r="26" b="16795"/>
          <a:stretch/>
        </p:blipFill>
        <p:spPr bwMode="auto">
          <a:xfrm>
            <a:off x="-2418" y="1"/>
            <a:ext cx="91464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275012" y="-2"/>
            <a:ext cx="5905500" cy="5143503"/>
            <a:chOff x="3275856" y="-2"/>
            <a:chExt cx="5905500" cy="5143503"/>
          </a:xfrm>
        </p:grpSpPr>
        <p:sp>
          <p:nvSpPr>
            <p:cNvPr id="2" name="矩形 1"/>
            <p:cNvSpPr/>
            <p:nvPr/>
          </p:nvSpPr>
          <p:spPr>
            <a:xfrm>
              <a:off x="5076056" y="-1"/>
              <a:ext cx="4105300" cy="51435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rot="16200000">
              <a:off x="1604205" y="1671649"/>
              <a:ext cx="5143503" cy="1800201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29028" y="448172"/>
            <a:ext cx="320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zh-CN" alt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44208" y="1059582"/>
            <a:ext cx="23762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793904" y="1563638"/>
            <a:ext cx="288032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Arial" pitchFamily="34" charset="0"/>
                <a:cs typeface="Arial" pitchFamily="34" charset="0"/>
              </a:rPr>
              <a:t>1</a:t>
            </a:r>
            <a:endParaRPr lang="zh-CN" alt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9028" y="156363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Company profile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74804" y="2211710"/>
            <a:ext cx="288032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Arial" pitchFamily="34" charset="0"/>
                <a:cs typeface="Arial" pitchFamily="34" charset="0"/>
              </a:rPr>
              <a:t>2</a:t>
            </a:r>
            <a:endParaRPr lang="zh-CN" alt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9928" y="221171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</a:t>
            </a: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dsn</a:t>
            </a: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misi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92080" y="2902173"/>
            <a:ext cx="288032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Arial" pitchFamily="34" charset="0"/>
                <a:cs typeface="Arial" pitchFamily="34" charset="0"/>
              </a:rPr>
              <a:t>3</a:t>
            </a:r>
            <a:endParaRPr lang="zh-CN" alt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7204" y="290217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 Introduction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76056" y="3579862"/>
            <a:ext cx="288032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Arial" pitchFamily="34" charset="0"/>
                <a:cs typeface="Arial" pitchFamily="34" charset="0"/>
              </a:rPr>
              <a:t>4</a:t>
            </a:r>
            <a:endParaRPr lang="zh-CN" alt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11180" y="357986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Spesifikasi</a:t>
            </a: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produk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22">
            <a:extLst>
              <a:ext uri="{FF2B5EF4-FFF2-40B4-BE49-F238E27FC236}">
                <a16:creationId xmlns:a16="http://schemas.microsoft.com/office/drawing/2014/main" id="{36577397-72CA-5679-1853-9E90A68D20EB}"/>
              </a:ext>
            </a:extLst>
          </p:cNvPr>
          <p:cNvSpPr/>
          <p:nvPr/>
        </p:nvSpPr>
        <p:spPr>
          <a:xfrm>
            <a:off x="4863109" y="4257551"/>
            <a:ext cx="288032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Arial" pitchFamily="34" charset="0"/>
                <a:cs typeface="Arial" pitchFamily="34" charset="0"/>
              </a:rPr>
              <a:t>5</a:t>
            </a:r>
            <a:endParaRPr lang="zh-CN" alt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822DB-D15E-97AA-315F-7492CD347B41}"/>
              </a:ext>
            </a:extLst>
          </p:cNvPr>
          <p:cNvSpPr txBox="1"/>
          <p:nvPr/>
        </p:nvSpPr>
        <p:spPr>
          <a:xfrm>
            <a:off x="5244210" y="428716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Structure </a:t>
            </a:r>
            <a:r>
              <a:rPr lang="en-US" altLang="zh-CN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organisasi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5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ic25.nipic.com/20121123/9976351_112954240111_2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" t="11850" r="26" b="16795"/>
          <a:stretch/>
        </p:blipFill>
        <p:spPr bwMode="auto">
          <a:xfrm>
            <a:off x="-2418" y="1"/>
            <a:ext cx="91464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5677469" y="-40943"/>
            <a:ext cx="3575051" cy="1964621"/>
          </a:xfrm>
          <a:custGeom>
            <a:avLst/>
            <a:gdLst>
              <a:gd name="connsiteX0" fmla="*/ 0 w 3452883"/>
              <a:gd name="connsiteY0" fmla="*/ 27295 h 1883391"/>
              <a:gd name="connsiteX1" fmla="*/ 2238232 w 3452883"/>
              <a:gd name="connsiteY1" fmla="*/ 1883391 h 1883391"/>
              <a:gd name="connsiteX2" fmla="*/ 3452883 w 3452883"/>
              <a:gd name="connsiteY2" fmla="*/ 0 h 1883391"/>
              <a:gd name="connsiteX3" fmla="*/ 68238 w 3452883"/>
              <a:gd name="connsiteY3" fmla="*/ 13647 h 1883391"/>
              <a:gd name="connsiteX4" fmla="*/ 0 w 3452883"/>
              <a:gd name="connsiteY4" fmla="*/ 27295 h 188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2883" h="1883391">
                <a:moveTo>
                  <a:pt x="0" y="27295"/>
                </a:moveTo>
                <a:lnTo>
                  <a:pt x="2238232" y="1883391"/>
                </a:lnTo>
                <a:lnTo>
                  <a:pt x="3452883" y="0"/>
                </a:lnTo>
                <a:lnTo>
                  <a:pt x="68238" y="13647"/>
                </a:lnTo>
                <a:lnTo>
                  <a:pt x="0" y="2729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1547664" y="3003798"/>
            <a:ext cx="589624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直角三角形 1"/>
          <p:cNvSpPr/>
          <p:nvPr/>
        </p:nvSpPr>
        <p:spPr>
          <a:xfrm flipH="1">
            <a:off x="5850396" y="25302"/>
            <a:ext cx="3347864" cy="5143501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77727" y="1923678"/>
            <a:ext cx="896100" cy="1152128"/>
          </a:xfrm>
          <a:prstGeom prst="roundRect">
            <a:avLst>
              <a:gd name="adj" fmla="val 7191"/>
            </a:avLst>
          </a:prstGeom>
          <a:solidFill>
            <a:srgbClr val="C0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1779662"/>
            <a:ext cx="448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8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73827" y="2499742"/>
            <a:ext cx="589624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6178" y="253024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badi" panose="020B0604020104020204" pitchFamily="34" charset="0"/>
                <a:cs typeface="Arial" pitchFamily="34" charset="0"/>
              </a:rPr>
              <a:t>Company Profile</a:t>
            </a:r>
            <a:endParaRPr lang="zh-CN" altLang="en-US" sz="2400" dirty="0">
              <a:solidFill>
                <a:schemeClr val="bg1"/>
              </a:solidFill>
              <a:latin typeface="Abadi" panose="020B06040201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0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ic25.nipic.com/20121123/9976351_112954240111_2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" t="11850" r="26" b="16795"/>
          <a:stretch/>
        </p:blipFill>
        <p:spPr bwMode="auto">
          <a:xfrm>
            <a:off x="19947" y="-13862"/>
            <a:ext cx="91464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直角三角形 5"/>
          <p:cNvSpPr/>
          <p:nvPr/>
        </p:nvSpPr>
        <p:spPr>
          <a:xfrm>
            <a:off x="-2418" y="1"/>
            <a:ext cx="1766106" cy="5143499"/>
          </a:xfrm>
          <a:prstGeom prst="rtTriangl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65715" y="372631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Profile</a:t>
            </a:r>
            <a:endParaRPr lang="zh-CN" altLang="en-US" sz="2800" dirty="0">
              <a:solidFill>
                <a:schemeClr val="bg1"/>
              </a:solidFill>
              <a:highlight>
                <a:srgbClr val="8000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-10886" y="258534"/>
            <a:ext cx="697353" cy="75141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 bwMode="auto">
          <a:xfrm>
            <a:off x="783898" y="258534"/>
            <a:ext cx="152276" cy="75141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68538" y="994382"/>
            <a:ext cx="4024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PT </a:t>
            </a:r>
            <a:r>
              <a:rPr lang="en-US" altLang="zh-CN" dirty="0" err="1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adferos</a:t>
            </a:r>
            <a:r>
              <a:rPr lang="en-US" altLang="zh-CN" dirty="0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 was established on January 132023, </a:t>
            </a:r>
            <a:r>
              <a:rPr lang="en-US" altLang="zh-CN" dirty="0" err="1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pt</a:t>
            </a:r>
            <a:r>
              <a:rPr lang="en-US" altLang="zh-CN" dirty="0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adferos</a:t>
            </a:r>
            <a:r>
              <a:rPr lang="en-US" altLang="zh-CN" dirty="0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 is a company which is engaged in the plantation </a:t>
            </a:r>
            <a:r>
              <a:rPr lang="en-US" altLang="zh-CN" dirty="0" err="1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ofcoconut</a:t>
            </a:r>
            <a:r>
              <a:rPr lang="en-US" altLang="zh-CN" dirty="0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 plantation. We focus </a:t>
            </a:r>
            <a:r>
              <a:rPr lang="en-US" altLang="zh-CN" dirty="0" err="1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onquantity</a:t>
            </a:r>
            <a:r>
              <a:rPr lang="en-US" altLang="zh-CN" dirty="0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 and quality of coconuts. We manage coconut </a:t>
            </a:r>
            <a:r>
              <a:rPr lang="en-US" altLang="zh-CN" dirty="0" err="1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plantationswith</a:t>
            </a:r>
            <a:r>
              <a:rPr lang="en-US" altLang="zh-CN" dirty="0">
                <a:solidFill>
                  <a:schemeClr val="bg1"/>
                </a:solidFill>
                <a:highlight>
                  <a:srgbClr val="800000"/>
                </a:highlight>
                <a:latin typeface="Arial" pitchFamily="34" charset="0"/>
                <a:cs typeface="Arial" pitchFamily="34" charset="0"/>
              </a:rPr>
              <a:t> an area of approximately 3,883 tons/month..</a:t>
            </a:r>
            <a:endParaRPr lang="zh-CN" altLang="en-US" dirty="0">
              <a:solidFill>
                <a:schemeClr val="bg1"/>
              </a:solidFill>
              <a:highlight>
                <a:srgbClr val="8000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76056" y="1225214"/>
            <a:ext cx="36113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In general, the coconuts that </a:t>
            </a:r>
            <a:r>
              <a:rPr lang="en-US" sz="1600" dirty="0" err="1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wewe</a:t>
            </a:r>
            <a:r>
              <a:rPr lang="en-US" sz="1600" dirty="0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 produce, has a sweet </a:t>
            </a:r>
            <a:r>
              <a:rPr lang="en-US" sz="1600" dirty="0" err="1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tastefrom</a:t>
            </a:r>
            <a:r>
              <a:rPr lang="en-US" sz="1600" dirty="0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 natural freshness.</a:t>
            </a:r>
            <a:endParaRPr lang="en-ID" sz="1600" dirty="0">
              <a:solidFill>
                <a:schemeClr val="bg1"/>
              </a:solidFill>
              <a:highlight>
                <a:srgbClr val="800000"/>
              </a:highlight>
              <a:latin typeface="Abadi" panose="020B0604020104020204" pitchFamily="34" charset="0"/>
            </a:endParaRPr>
          </a:p>
          <a:p>
            <a:pPr algn="just"/>
            <a:br>
              <a:rPr lang="en-ID" sz="1600" dirty="0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We provide every single </a:t>
            </a:r>
            <a:r>
              <a:rPr lang="en-US" sz="1600" dirty="0" err="1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coconutwe</a:t>
            </a:r>
            <a:r>
              <a:rPr lang="en-US" sz="1600" dirty="0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 believe that with </a:t>
            </a:r>
            <a:r>
              <a:rPr lang="en-US" sz="1600" dirty="0" err="1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everyyou</a:t>
            </a:r>
            <a:r>
              <a:rPr lang="en-US" sz="1600" dirty="0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 consume you </a:t>
            </a:r>
            <a:r>
              <a:rPr lang="en-US" sz="1600" dirty="0" err="1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canfeel</a:t>
            </a:r>
            <a:r>
              <a:rPr lang="en-US" sz="1600" dirty="0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 the warmth, the </a:t>
            </a:r>
            <a:r>
              <a:rPr lang="en-US" sz="1600" dirty="0" err="1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struggle,and</a:t>
            </a:r>
            <a:r>
              <a:rPr lang="en-US" sz="1600" dirty="0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 freshness of the coconut.</a:t>
            </a:r>
            <a:r>
              <a:rPr lang="en-ID" sz="1600" dirty="0">
                <a:highlight>
                  <a:srgbClr val="FF0000"/>
                </a:highlight>
                <a:latin typeface="Abadi" panose="020B0604020104020204" pitchFamily="34" charset="0"/>
              </a:rPr>
              <a:t>.</a:t>
            </a:r>
            <a:endParaRPr lang="zh-CN" altLang="en-US" sz="1600" dirty="0">
              <a:solidFill>
                <a:schemeClr val="bg1"/>
              </a:solidFill>
              <a:highlight>
                <a:srgbClr val="FF0000"/>
              </a:highlight>
              <a:latin typeface="Abadi" panose="020B0604020104020204" pitchFamily="34" charset="0"/>
              <a:cs typeface="Arial" pitchFamily="34" charset="0"/>
            </a:endParaRPr>
          </a:p>
        </p:txBody>
      </p:sp>
      <p:sp>
        <p:nvSpPr>
          <p:cNvPr id="20" name="任意多边形 19"/>
          <p:cNvSpPr/>
          <p:nvPr/>
        </p:nvSpPr>
        <p:spPr>
          <a:xfrm rot="6510721" flipV="1">
            <a:off x="1730555" y="2553473"/>
            <a:ext cx="5460437" cy="63340"/>
          </a:xfrm>
          <a:custGeom>
            <a:avLst/>
            <a:gdLst>
              <a:gd name="connsiteX0" fmla="*/ 0 w 7053502"/>
              <a:gd name="connsiteY0" fmla="*/ 0 h 45719"/>
              <a:gd name="connsiteX1" fmla="*/ 7042817 w 7053502"/>
              <a:gd name="connsiteY1" fmla="*/ 0 h 45719"/>
              <a:gd name="connsiteX2" fmla="*/ 7053502 w 7053502"/>
              <a:gd name="connsiteY2" fmla="*/ 45719 h 45719"/>
              <a:gd name="connsiteX3" fmla="*/ 10686 w 705350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3502" h="45719">
                <a:moveTo>
                  <a:pt x="0" y="0"/>
                </a:moveTo>
                <a:lnTo>
                  <a:pt x="7042817" y="0"/>
                </a:lnTo>
                <a:lnTo>
                  <a:pt x="7053502" y="45719"/>
                </a:lnTo>
                <a:lnTo>
                  <a:pt x="10686" y="45719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84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ic25.nipic.com/20121123/9976351_112954240111_2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" t="11850" r="26" b="16795"/>
          <a:stretch/>
        </p:blipFill>
        <p:spPr bwMode="auto">
          <a:xfrm>
            <a:off x="11258" y="5526"/>
            <a:ext cx="91464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5677469" y="-40943"/>
            <a:ext cx="3575051" cy="1964621"/>
          </a:xfrm>
          <a:custGeom>
            <a:avLst/>
            <a:gdLst>
              <a:gd name="connsiteX0" fmla="*/ 0 w 3452883"/>
              <a:gd name="connsiteY0" fmla="*/ 27295 h 1883391"/>
              <a:gd name="connsiteX1" fmla="*/ 2238232 w 3452883"/>
              <a:gd name="connsiteY1" fmla="*/ 1883391 h 1883391"/>
              <a:gd name="connsiteX2" fmla="*/ 3452883 w 3452883"/>
              <a:gd name="connsiteY2" fmla="*/ 0 h 1883391"/>
              <a:gd name="connsiteX3" fmla="*/ 68238 w 3452883"/>
              <a:gd name="connsiteY3" fmla="*/ 13647 h 1883391"/>
              <a:gd name="connsiteX4" fmla="*/ 0 w 3452883"/>
              <a:gd name="connsiteY4" fmla="*/ 27295 h 188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2883" h="1883391">
                <a:moveTo>
                  <a:pt x="0" y="27295"/>
                </a:moveTo>
                <a:lnTo>
                  <a:pt x="2238232" y="1883391"/>
                </a:lnTo>
                <a:lnTo>
                  <a:pt x="3452883" y="0"/>
                </a:lnTo>
                <a:lnTo>
                  <a:pt x="68238" y="13647"/>
                </a:lnTo>
                <a:lnTo>
                  <a:pt x="0" y="2729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547664" y="3003798"/>
            <a:ext cx="589624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直角三角形 1"/>
          <p:cNvSpPr/>
          <p:nvPr/>
        </p:nvSpPr>
        <p:spPr>
          <a:xfrm flipH="1">
            <a:off x="5850396" y="25302"/>
            <a:ext cx="3347864" cy="5143501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7727" y="1923678"/>
            <a:ext cx="896100" cy="1152128"/>
          </a:xfrm>
          <a:prstGeom prst="roundRect">
            <a:avLst>
              <a:gd name="adj" fmla="val 7191"/>
            </a:avLst>
          </a:prstGeom>
          <a:solidFill>
            <a:srgbClr val="C0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779662"/>
            <a:ext cx="448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>
                <a:solidFill>
                  <a:prstClr val="white"/>
                </a:solidFill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2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73827" y="2499742"/>
            <a:ext cx="589624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53988" y="250693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宋体" panose="02010600030101010101" pitchFamily="2" charset="-122"/>
                <a:cs typeface="Arial" pitchFamily="34" charset="0"/>
              </a:rPr>
              <a:t>vision and mission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6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ic25.nipic.com/20121123/9976351_112954240111_2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" t="11850" r="26" b="16795"/>
          <a:stretch/>
        </p:blipFill>
        <p:spPr bwMode="auto">
          <a:xfrm>
            <a:off x="152736" y="8652"/>
            <a:ext cx="91464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直角三角形 5"/>
          <p:cNvSpPr/>
          <p:nvPr/>
        </p:nvSpPr>
        <p:spPr>
          <a:xfrm>
            <a:off x="-2418" y="1"/>
            <a:ext cx="1766106" cy="5143499"/>
          </a:xfrm>
          <a:prstGeom prst="rtTriangle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5715" y="372631"/>
            <a:ext cx="1157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white"/>
                </a:solidFill>
                <a:highlight>
                  <a:srgbClr val="800000"/>
                </a:highlight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Vision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800000"/>
              </a:highlight>
              <a:uLnTx/>
              <a:uFillTx/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-10886" y="258534"/>
            <a:ext cx="697353" cy="75141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783898" y="258534"/>
            <a:ext cx="152276" cy="75141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任意多边形 19"/>
          <p:cNvSpPr/>
          <p:nvPr/>
        </p:nvSpPr>
        <p:spPr>
          <a:xfrm rot="6510721" flipV="1">
            <a:off x="1730555" y="2553473"/>
            <a:ext cx="5460437" cy="63340"/>
          </a:xfrm>
          <a:custGeom>
            <a:avLst/>
            <a:gdLst>
              <a:gd name="connsiteX0" fmla="*/ 0 w 7053502"/>
              <a:gd name="connsiteY0" fmla="*/ 0 h 45719"/>
              <a:gd name="connsiteX1" fmla="*/ 7042817 w 7053502"/>
              <a:gd name="connsiteY1" fmla="*/ 0 h 45719"/>
              <a:gd name="connsiteX2" fmla="*/ 7053502 w 7053502"/>
              <a:gd name="connsiteY2" fmla="*/ 45719 h 45719"/>
              <a:gd name="connsiteX3" fmla="*/ 10686 w 705350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3502" h="45719">
                <a:moveTo>
                  <a:pt x="0" y="0"/>
                </a:moveTo>
                <a:lnTo>
                  <a:pt x="7042817" y="0"/>
                </a:lnTo>
                <a:lnTo>
                  <a:pt x="7053502" y="45719"/>
                </a:lnTo>
                <a:lnTo>
                  <a:pt x="10686" y="45719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F9F77-58AA-D2C5-1D98-BB0ABCD90B54}"/>
              </a:ext>
            </a:extLst>
          </p:cNvPr>
          <p:cNvSpPr txBox="1"/>
          <p:nvPr/>
        </p:nvSpPr>
        <p:spPr>
          <a:xfrm>
            <a:off x="123881" y="1081563"/>
            <a:ext cx="5121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To be the highest quality coconut exporting company and we are committed to supplying coconuts sustainably around the world.</a:t>
            </a:r>
            <a:r>
              <a:rPr lang="en-ID" dirty="0">
                <a:solidFill>
                  <a:schemeClr val="bg1"/>
                </a:solidFill>
                <a:highlight>
                  <a:srgbClr val="800000"/>
                </a:highlight>
              </a:rPr>
              <a:t>.</a:t>
            </a:r>
          </a:p>
          <a:p>
            <a:pPr algn="just"/>
            <a:r>
              <a:rPr lang="en-ID" dirty="0">
                <a:solidFill>
                  <a:schemeClr val="bg1"/>
                </a:solidFill>
                <a:highlight>
                  <a:srgbClr val="800000"/>
                </a:highlight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D3ECC5-96B5-66DD-78EE-FD58CC82884F}"/>
              </a:ext>
            </a:extLst>
          </p:cNvPr>
          <p:cNvSpPr txBox="1"/>
          <p:nvPr/>
        </p:nvSpPr>
        <p:spPr>
          <a:xfrm>
            <a:off x="4572000" y="2964974"/>
            <a:ext cx="4657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800000"/>
                </a:highlight>
              </a:rPr>
              <a:t>Providing the best quality coconut needs throughout the world with customer satisfaction oriented</a:t>
            </a:r>
            <a:r>
              <a:rPr lang="en-ID" dirty="0">
                <a:solidFill>
                  <a:schemeClr val="bg1"/>
                </a:solidFill>
                <a:highlight>
                  <a:srgbClr val="800000"/>
                </a:highlight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D44E0-A5B8-B3A2-9852-62E2723CC2D8}"/>
              </a:ext>
            </a:extLst>
          </p:cNvPr>
          <p:cNvSpPr txBox="1"/>
          <p:nvPr/>
        </p:nvSpPr>
        <p:spPr>
          <a:xfrm>
            <a:off x="6309343" y="1947693"/>
            <a:ext cx="4694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highlight>
                  <a:srgbClr val="800000"/>
                </a:highlight>
                <a:latin typeface="Abadi" panose="020B0604020104020204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66300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ic25.nipic.com/20121123/9976351_112954240111_2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" t="11850" r="26" b="16795"/>
          <a:stretch/>
        </p:blipFill>
        <p:spPr bwMode="auto">
          <a:xfrm>
            <a:off x="-51262" y="-72008"/>
            <a:ext cx="91464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5677469" y="-40943"/>
            <a:ext cx="3575051" cy="1964621"/>
          </a:xfrm>
          <a:custGeom>
            <a:avLst/>
            <a:gdLst>
              <a:gd name="connsiteX0" fmla="*/ 0 w 3452883"/>
              <a:gd name="connsiteY0" fmla="*/ 27295 h 1883391"/>
              <a:gd name="connsiteX1" fmla="*/ 2238232 w 3452883"/>
              <a:gd name="connsiteY1" fmla="*/ 1883391 h 1883391"/>
              <a:gd name="connsiteX2" fmla="*/ 3452883 w 3452883"/>
              <a:gd name="connsiteY2" fmla="*/ 0 h 1883391"/>
              <a:gd name="connsiteX3" fmla="*/ 68238 w 3452883"/>
              <a:gd name="connsiteY3" fmla="*/ 13647 h 1883391"/>
              <a:gd name="connsiteX4" fmla="*/ 0 w 3452883"/>
              <a:gd name="connsiteY4" fmla="*/ 27295 h 188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2883" h="1883391">
                <a:moveTo>
                  <a:pt x="0" y="27295"/>
                </a:moveTo>
                <a:lnTo>
                  <a:pt x="2238232" y="1883391"/>
                </a:lnTo>
                <a:lnTo>
                  <a:pt x="3452883" y="0"/>
                </a:lnTo>
                <a:lnTo>
                  <a:pt x="68238" y="13647"/>
                </a:lnTo>
                <a:lnTo>
                  <a:pt x="0" y="2729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547664" y="3003798"/>
            <a:ext cx="589624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直角三角形 1"/>
          <p:cNvSpPr/>
          <p:nvPr/>
        </p:nvSpPr>
        <p:spPr>
          <a:xfrm flipH="1">
            <a:off x="5850396" y="25302"/>
            <a:ext cx="3347864" cy="5143501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7727" y="1923678"/>
            <a:ext cx="896100" cy="1152128"/>
          </a:xfrm>
          <a:prstGeom prst="roundRect">
            <a:avLst>
              <a:gd name="adj" fmla="val 7191"/>
            </a:avLst>
          </a:prstGeom>
          <a:solidFill>
            <a:srgbClr val="C0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779662"/>
            <a:ext cx="448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>
                <a:solidFill>
                  <a:prstClr val="white"/>
                </a:solidFill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3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73827" y="2499742"/>
            <a:ext cx="589624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6178" y="253024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宋体" panose="02010600030101010101" pitchFamily="2" charset="-122"/>
                <a:cs typeface="Arial" pitchFamily="34" charset="0"/>
              </a:rPr>
              <a:t>Product specifications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0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107341"/>
              </p:ext>
            </p:extLst>
          </p:nvPr>
        </p:nvGraphicFramePr>
        <p:xfrm>
          <a:off x="5603" y="987574"/>
          <a:ext cx="4180881" cy="396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0147"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147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147">
                <a:tc>
                  <a:txBody>
                    <a:bodyPr/>
                    <a:lstStyle/>
                    <a:p>
                      <a:endParaRPr lang="zh-CN" altLang="en-US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 flipV="1">
            <a:off x="-7339" y="469797"/>
            <a:ext cx="9180512" cy="45719"/>
          </a:xfrm>
          <a:prstGeom prst="roundRect">
            <a:avLst>
              <a:gd name="adj" fmla="val 71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06983" y="1007420"/>
            <a:ext cx="1368152" cy="1296144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496" y="3651870"/>
            <a:ext cx="1368152" cy="1296144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720" y="127504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itchFamily="34" charset="0"/>
                <a:cs typeface="Arial" pitchFamily="34" charset="0"/>
              </a:rPr>
              <a:t>Product specifications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0402" y="1301549"/>
            <a:ext cx="135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itchFamily="34" charset="0"/>
                <a:cs typeface="Arial" pitchFamily="34" charset="0"/>
              </a:rPr>
              <a:t>CHARUTUBIAO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090" y="3945999"/>
            <a:ext cx="135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itchFamily="34" charset="0"/>
                <a:cs typeface="Arial" pitchFamily="34" charset="0"/>
              </a:rPr>
              <a:t>CHARUTUBIAO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06983" y="3651870"/>
            <a:ext cx="1368152" cy="1296144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6983" y="3994553"/>
            <a:ext cx="135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itchFamily="34" charset="0"/>
                <a:cs typeface="Arial" pitchFamily="34" charset="0"/>
              </a:rPr>
              <a:t>CHARUTUBIAO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3752" y="1989588"/>
            <a:ext cx="0" cy="1374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643537" y="1822524"/>
            <a:ext cx="4024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/>
              <a:t>Grade : High</a:t>
            </a:r>
            <a:br>
              <a:rPr lang="en-ID" dirty="0"/>
            </a:br>
            <a:r>
              <a:rPr lang="en-ID" dirty="0" err="1"/>
              <a:t>Color</a:t>
            </a:r>
            <a:r>
              <a:rPr lang="en-ID" dirty="0"/>
              <a:t>: Natural </a:t>
            </a:r>
            <a:r>
              <a:rPr lang="en-ID" dirty="0" err="1"/>
              <a:t>Brone</a:t>
            </a:r>
            <a:endParaRPr lang="en-ID" dirty="0"/>
          </a:p>
          <a:p>
            <a:r>
              <a:rPr lang="en-ID" dirty="0"/>
              <a:t>Size (cm): 12-13 cm</a:t>
            </a:r>
          </a:p>
          <a:p>
            <a:r>
              <a:rPr lang="en-ID" dirty="0"/>
              <a:t>Weight (ounces): 7 - 9 Ounces</a:t>
            </a:r>
          </a:p>
          <a:p>
            <a:r>
              <a:rPr lang="en-ID" dirty="0"/>
              <a:t>Product Type : Tropical &amp; Sub Tropical</a:t>
            </a:r>
          </a:p>
          <a:p>
            <a:r>
              <a:rPr lang="en-ID" dirty="0"/>
              <a:t>Variety : Matured Coconut</a:t>
            </a:r>
          </a:p>
          <a:p>
            <a:r>
              <a:rPr lang="en-ID" dirty="0"/>
              <a:t>Style : Fresh</a:t>
            </a:r>
          </a:p>
          <a:p>
            <a:r>
              <a:rPr lang="en-ID" dirty="0"/>
              <a:t>Taste : Ripe &amp; sweet</a:t>
            </a:r>
          </a:p>
          <a:p>
            <a:r>
              <a:rPr lang="en-ID" dirty="0"/>
              <a:t>Feature : High Nutrition</a:t>
            </a:r>
          </a:p>
          <a:p>
            <a:r>
              <a:rPr lang="en-ID" dirty="0"/>
              <a:t>Port : </a:t>
            </a:r>
            <a:r>
              <a:rPr lang="en-ID" dirty="0" err="1"/>
              <a:t>Tanjung</a:t>
            </a:r>
            <a:r>
              <a:rPr lang="en-ID" dirty="0"/>
              <a:t> </a:t>
            </a:r>
            <a:r>
              <a:rPr lang="en-ID" dirty="0" err="1"/>
              <a:t>Priok</a:t>
            </a:r>
            <a:r>
              <a:rPr lang="en-ID" dirty="0"/>
              <a:t>, North Jakarta</a:t>
            </a:r>
          </a:p>
          <a:p>
            <a:r>
              <a:rPr lang="en-ID" dirty="0"/>
              <a:t>Quantity: 3,883 Ton/Month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86C96A-3D2B-1EFF-D5E1-3EB1D8BFB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03" y="987574"/>
            <a:ext cx="1382932" cy="13159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26F4D5-7586-B4B0-9A93-2F0384CCE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" y="3651869"/>
            <a:ext cx="1403648" cy="12961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810A2B-21DC-E65A-CE18-380EEEFBF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41" y="3651869"/>
            <a:ext cx="1447935" cy="12961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206187-42BB-2AC6-77FC-295E876D34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07420"/>
            <a:ext cx="1385900" cy="13268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A4335F-4890-57CF-B3BA-AD070F59D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96" y="2303564"/>
            <a:ext cx="1353566" cy="13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ic25.nipic.com/20121123/9976351_112954240111_2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" t="11850" r="26" b="16795"/>
          <a:stretch/>
        </p:blipFill>
        <p:spPr bwMode="auto">
          <a:xfrm>
            <a:off x="-2418" y="1"/>
            <a:ext cx="91464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5677469" y="-40943"/>
            <a:ext cx="3575051" cy="1964621"/>
          </a:xfrm>
          <a:custGeom>
            <a:avLst/>
            <a:gdLst>
              <a:gd name="connsiteX0" fmla="*/ 0 w 3452883"/>
              <a:gd name="connsiteY0" fmla="*/ 27295 h 1883391"/>
              <a:gd name="connsiteX1" fmla="*/ 2238232 w 3452883"/>
              <a:gd name="connsiteY1" fmla="*/ 1883391 h 1883391"/>
              <a:gd name="connsiteX2" fmla="*/ 3452883 w 3452883"/>
              <a:gd name="connsiteY2" fmla="*/ 0 h 1883391"/>
              <a:gd name="connsiteX3" fmla="*/ 68238 w 3452883"/>
              <a:gd name="connsiteY3" fmla="*/ 13647 h 1883391"/>
              <a:gd name="connsiteX4" fmla="*/ 0 w 3452883"/>
              <a:gd name="connsiteY4" fmla="*/ 27295 h 188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2883" h="1883391">
                <a:moveTo>
                  <a:pt x="0" y="27295"/>
                </a:moveTo>
                <a:lnTo>
                  <a:pt x="2238232" y="1883391"/>
                </a:lnTo>
                <a:lnTo>
                  <a:pt x="3452883" y="0"/>
                </a:lnTo>
                <a:lnTo>
                  <a:pt x="68238" y="13647"/>
                </a:lnTo>
                <a:lnTo>
                  <a:pt x="0" y="2729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547664" y="3003798"/>
            <a:ext cx="589624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直角三角形 1"/>
          <p:cNvSpPr/>
          <p:nvPr/>
        </p:nvSpPr>
        <p:spPr>
          <a:xfrm flipH="1">
            <a:off x="5896241" y="0"/>
            <a:ext cx="3347864" cy="5143501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7727" y="1923678"/>
            <a:ext cx="896100" cy="1152128"/>
          </a:xfrm>
          <a:prstGeom prst="roundRect">
            <a:avLst>
              <a:gd name="adj" fmla="val 7191"/>
            </a:avLst>
          </a:prstGeom>
          <a:solidFill>
            <a:srgbClr val="C0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779662"/>
            <a:ext cx="448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>
                <a:solidFill>
                  <a:prstClr val="white"/>
                </a:solidFill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4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73827" y="2499742"/>
            <a:ext cx="589624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6178" y="253024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宋体" panose="02010600030101010101" pitchFamily="2" charset="-122"/>
                <a:cs typeface="Arial" pitchFamily="34" charset="0"/>
              </a:rPr>
              <a:t>Struktur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宋体" panose="02010600030101010101" pitchFamily="2" charset="-122"/>
                <a:cs typeface="Arial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宋体" panose="02010600030101010101" pitchFamily="2" charset="-122"/>
                <a:cs typeface="Arial" pitchFamily="34" charset="0"/>
              </a:rPr>
              <a:t>organisasi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1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250</Words>
  <Application>Microsoft Office PowerPoint</Application>
  <PresentationFormat>On-screen Show (16:9)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Abadi</vt:lpstr>
      <vt:lpstr>Arial</vt:lpstr>
      <vt:lpstr>Bahnschrift SemiBold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 organisasi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trafagaltardlaw07@gmail.com</cp:lastModifiedBy>
  <cp:revision>44</cp:revision>
  <dcterms:modified xsi:type="dcterms:W3CDTF">2023-11-15T05:54:28Z</dcterms:modified>
</cp:coreProperties>
</file>